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777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2010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4.png"  /><Relationship Id="rId12" Type="http://schemas.openxmlformats.org/officeDocument/2006/relationships/image" Target="../media/image5.png"  /><Relationship Id="rId13" Type="http://schemas.openxmlformats.org/officeDocument/2006/relationships/image" Target="../media/image6.png"  /><Relationship Id="rId14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12" Type="http://schemas.openxmlformats.org/officeDocument/2006/relationships/image" Target="../media/image21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21.png"  /><Relationship Id="rId12" Type="http://schemas.openxmlformats.org/officeDocument/2006/relationships/image" Target="../media/image22.png"  /><Relationship Id="rId13" Type="http://schemas.openxmlformats.org/officeDocument/2006/relationships/image" Target="../media/image4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11" Type="http://schemas.openxmlformats.org/officeDocument/2006/relationships/image" Target="../media/image21.png"  /><Relationship Id="rId12" Type="http://schemas.openxmlformats.org/officeDocument/2006/relationships/image" Target="../media/image22.png"  /><Relationship Id="rId13" Type="http://schemas.openxmlformats.org/officeDocument/2006/relationships/image" Target="../media/image4.png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2.png"  /><Relationship Id="rId5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22.png"  /><Relationship Id="rId8" Type="http://schemas.openxmlformats.org/officeDocument/2006/relationships/image" Target="../media/image12.png"  /><Relationship Id="rId9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22.png"  /><Relationship Id="rId8" Type="http://schemas.openxmlformats.org/officeDocument/2006/relationships/image" Target="../media/image12.png"  /><Relationship Id="rId9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2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.png"  /><Relationship Id="rId13" Type="http://schemas.openxmlformats.org/officeDocument/2006/relationships/image" Target="../media/image11.png"  /><Relationship Id="rId14" Type="http://schemas.openxmlformats.org/officeDocument/2006/relationships/image" Target="../media/image10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20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5326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369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숫자와 기호로 만드는 혼합 계산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주어진 조건은 무엇인가요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9502" y="3612724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자연수 중에서 서로 다른 수 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사용합니다</a:t>
            </a:r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3" y="4005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45"/>
          <p:cNvSpPr txBox="1"/>
          <p:nvPr/>
        </p:nvSpPr>
        <p:spPr>
          <a:xfrm>
            <a:off x="332154" y="4340423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47" y="44399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23528" y="4761148"/>
            <a:ext cx="61047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 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21" y="4833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5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263373" y="5277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주어진 </a:t>
            </a:r>
            <a:r>
              <a:rPr lang="ko-KR" altLang="en-US" sz="1900" dirty="0" smtClean="0">
                <a:latin typeface="+mn-ea"/>
                <a:ea typeface="+mn-ea"/>
              </a:rPr>
              <a:t>조건을 활용하여 혼합 계산을 만들어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68538" y="3720736"/>
            <a:ext cx="214426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61190" y="4160403"/>
            <a:ext cx="215161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52564" y="4592451"/>
            <a:ext cx="216024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0" y="3811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54" y="4246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28" y="4640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31256" y="4901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38" y="37946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2" y="42295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26" y="4622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88598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192149" y="4925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7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8860" y="3107066"/>
            <a:ext cx="2306976" cy="1568814"/>
            <a:chOff x="7305890" y="3753417"/>
            <a:chExt cx="2306976" cy="1568814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7586231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547235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>
              <a:off x="773263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822001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7733434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1" y="3753417"/>
              <a:ext cx="10807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791026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7586231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7764437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92" name="직선 연결선 91"/>
            <p:cNvCxnSpPr/>
            <p:nvPr/>
          </p:nvCxnSpPr>
          <p:spPr bwMode="auto">
            <a:xfrm>
              <a:off x="7959362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7959362" y="5036582"/>
              <a:ext cx="5727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8" name="그룹 127"/>
          <p:cNvGrpSpPr/>
          <p:nvPr/>
        </p:nvGrpSpPr>
        <p:grpSpPr>
          <a:xfrm>
            <a:off x="3921208" y="3105410"/>
            <a:ext cx="2306976" cy="1568814"/>
            <a:chOff x="7305890" y="3753417"/>
            <a:chExt cx="2306976" cy="1568814"/>
          </a:xfrm>
        </p:grpSpPr>
        <p:cxnSp>
          <p:nvCxnSpPr>
            <p:cNvPr id="129" name="직선 연결선 128"/>
            <p:cNvCxnSpPr/>
            <p:nvPr/>
          </p:nvCxnSpPr>
          <p:spPr bwMode="auto">
            <a:xfrm>
              <a:off x="7845312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7806316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7995861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7524634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7515631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직사각형 133"/>
            <p:cNvSpPr/>
            <p:nvPr/>
          </p:nvSpPr>
          <p:spPr>
            <a:xfrm>
              <a:off x="8532121" y="3753417"/>
              <a:ext cx="10807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 bwMode="auto">
            <a:xfrm>
              <a:off x="8169348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7845312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/>
            <p:cNvSpPr txBox="1"/>
            <p:nvPr/>
          </p:nvSpPr>
          <p:spPr>
            <a:xfrm>
              <a:off x="7530828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138" name="직선 연결선 137"/>
            <p:cNvCxnSpPr/>
            <p:nvPr/>
          </p:nvCxnSpPr>
          <p:spPr bwMode="auto">
            <a:xfrm>
              <a:off x="7740658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8532121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7740658" y="5036582"/>
              <a:ext cx="791463" cy="165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8044794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9×(8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/>
          <p:cNvGrpSpPr/>
          <p:nvPr/>
        </p:nvGrpSpPr>
        <p:grpSpPr>
          <a:xfrm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5" name="타원 164"/>
          <p:cNvSpPr/>
          <p:nvPr/>
        </p:nvSpPr>
        <p:spPr>
          <a:xfrm>
            <a:off x="2291407" y="462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만든 혼합 계산을 짝과 바꾸어 계산해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103698" y="3720736"/>
            <a:ext cx="25914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6350" y="4160403"/>
            <a:ext cx="259884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9×(8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7)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7724" y="4592451"/>
            <a:ext cx="26074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4)÷5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376258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2078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85" y="46531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14" y="517997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51520" y="2636912"/>
            <a:ext cx="6667165" cy="2509809"/>
            <a:chOff x="207825" y="2849508"/>
            <a:chExt cx="6667165" cy="250980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988463"/>
              <a:ext cx="6667165" cy="2185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9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8860" y="3107066"/>
            <a:ext cx="2420789" cy="1568814"/>
            <a:chOff x="7305890" y="3753417"/>
            <a:chExt cx="2420789" cy="1568814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7893860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7854864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>
              <a:off x="8044565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8531945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8045365" y="4653602"/>
              <a:ext cx="489755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" name="직사각형 2"/>
            <p:cNvSpPr/>
            <p:nvPr/>
          </p:nvSpPr>
          <p:spPr>
            <a:xfrm>
              <a:off x="8532121" y="3753417"/>
              <a:ext cx="119455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10÷5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8217896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7893860" y="4242194"/>
              <a:ext cx="3240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8076368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92" name="직선 연결선 91"/>
            <p:cNvCxnSpPr/>
            <p:nvPr/>
          </p:nvCxnSpPr>
          <p:spPr bwMode="auto">
            <a:xfrm>
              <a:off x="827011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7524634" y="4043436"/>
              <a:ext cx="0" cy="1001098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7518375" y="5036582"/>
              <a:ext cx="762343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7668650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77898" y="3764721"/>
              <a:ext cx="1332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4)÷5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890" y="3874287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/>
          <p:cNvGrpSpPr/>
          <p:nvPr/>
        </p:nvGrpSpPr>
        <p:grpSpPr>
          <a:xfrm>
            <a:off x="2609786" y="4610706"/>
            <a:ext cx="1637116" cy="263186"/>
            <a:chOff x="319554" y="1245924"/>
            <a:chExt cx="2636592" cy="423864"/>
          </a:xfrm>
        </p:grpSpPr>
        <p:pic>
          <p:nvPicPr>
            <p:cNvPr id="161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94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1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3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계산 과정이 바른지 확인하고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말줄임표를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캐릭터가 좌측으로 이동하고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나타나며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59" y="301749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30" y="292337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10132" y="413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74" name="TextBox 23"/>
          <p:cNvSpPr txBox="1"/>
          <p:nvPr/>
        </p:nvSpPr>
        <p:spPr>
          <a:xfrm>
            <a:off x="377727" y="1532111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계산 과정이 바른지 확인하고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짝과 비교해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61949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17497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2066112" y="2923379"/>
            <a:ext cx="3632435" cy="1434390"/>
            <a:chOff x="3376166" y="786708"/>
            <a:chExt cx="3632435" cy="1434390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693907" y="786708"/>
              <a:ext cx="3314694" cy="14343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괄호 안을 가장 먼저 계산하고 곱셈이나 나눗셈을 계산한 후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덧셈이나 뺄셈을 계산해야 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바르게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계산했어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6" name="직각 삼각형 25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056276" y="1912484"/>
            <a:ext cx="1971702" cy="11695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suh_p_0501_01_0008</a:t>
            </a:r>
            <a:r>
              <a:rPr lang="en-US" altLang="ko-KR" sz="1000" b="1" dirty="0" smtClean="0">
                <a:latin typeface="+mn-ea"/>
                <a:ea typeface="+mn-ea"/>
              </a:rPr>
              <a:t>_202_1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미미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괄호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안을 가장 먼저 계산하고 곱셈이나 나눗셈을 계산한 후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덧셈이나 뺄셈을 계산해야 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바르게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계산했어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3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처음에는 안 보이다가 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6263599" y="503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30414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다르게 하여 새로운 혼합 계산을 만들고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9234" y="2162240"/>
            <a:ext cx="6257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528556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각각 한 번씩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924600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사용하지 않습니다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863600" y="1877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0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77" y="525077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다르게 하여 새로운 혼합 계산을 만들고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3528" y="1655710"/>
            <a:ext cx="6553394" cy="188130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54" y="1622180"/>
            <a:ext cx="481423" cy="2537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9234" y="2162240"/>
            <a:ext cx="6257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528556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×, 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각각 한 번씩 사용합니다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611560" y="2924600"/>
            <a:ext cx="6161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(     )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를 사용하지 않습니다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301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8" y="270428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0" y="30948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5" y="19032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74" y="2953103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56" y="4079436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260408" y="4059842"/>
            <a:ext cx="273630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45" y="41314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95" y="41016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51520" y="2312876"/>
            <a:ext cx="6667165" cy="2833845"/>
            <a:chOff x="207825" y="2525472"/>
            <a:chExt cx="6667165" cy="283384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88686"/>
              <a:ext cx="6667165" cy="24849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5254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0710" y="5171210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95536" y="3107066"/>
            <a:ext cx="2796192" cy="1568814"/>
            <a:chOff x="7377898" y="3753417"/>
            <a:chExt cx="2796192" cy="1568814"/>
          </a:xfrm>
        </p:grpSpPr>
        <p:cxnSp>
          <p:nvCxnSpPr>
            <p:cNvPr id="40" name="직선 연결선 39"/>
            <p:cNvCxnSpPr/>
            <p:nvPr/>
          </p:nvCxnSpPr>
          <p:spPr bwMode="auto">
            <a:xfrm>
              <a:off x="7512717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473721" y="419213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①</a:t>
              </a: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7662764" y="4518798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8097978" y="4043436"/>
              <a:ext cx="0" cy="606991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7661060" y="4648820"/>
              <a:ext cx="439299" cy="432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직사각형 46"/>
            <p:cNvSpPr/>
            <p:nvPr/>
          </p:nvSpPr>
          <p:spPr>
            <a:xfrm>
              <a:off x="8673417" y="3753417"/>
              <a:ext cx="150067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marL="0" lvl="1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59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7781085" y="4057411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7506144" y="4242194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7694567" y="458922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③</a:t>
              </a: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7881954" y="4904374"/>
              <a:ext cx="0" cy="14115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8539550" y="4487126"/>
              <a:ext cx="0" cy="565095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7872430" y="5047459"/>
              <a:ext cx="667120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989966" y="49836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④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77898" y="3764721"/>
              <a:ext cx="1495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4÷2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8389002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8350006" y="419294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rgbClr val="00A0FF"/>
                  </a:solidFill>
                  <a:latin typeface="+mn-ea"/>
                  <a:ea typeface="+mn-ea"/>
                </a:rPr>
                <a:t>②</a:t>
              </a: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8657370" y="4058220"/>
              <a:ext cx="0" cy="193406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8382429" y="4243003"/>
              <a:ext cx="26779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84266" y="2727364"/>
            <a:ext cx="638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곱셈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뺄셈 순서로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1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75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말을 써넣어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더불어 사는 삶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관련된 말을 완성해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첫번째 클릭하는 답 칸과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59" y="526418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36597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111666" y="5040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8" y="2422182"/>
            <a:ext cx="1579112" cy="14844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65620" y="404955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410" y="2761661"/>
            <a:ext cx="1626425" cy="1145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545" y="2501434"/>
            <a:ext cx="1515829" cy="1405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8084" y="2593697"/>
            <a:ext cx="1608683" cy="13129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6268" y="404955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기쁨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20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34281" y="443980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3318" y="4053292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3966" y="4053292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슬픔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4" y="39244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041979" y="4443543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빼고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1984" y="406191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92632" y="406191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사랑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710645" y="445216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5686" y="4061918"/>
            <a:ext cx="7625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36334" y="4061918"/>
            <a:ext cx="7994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행복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02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354347" y="4452169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5" y="203160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656286" y="2029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56028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25746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 기호의 기원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맞게 자연수의 혼합 계산을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조건을 다르게 하여 새로운 문제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595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더불어 사는 삶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관련된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329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35696" y="3008275"/>
            <a:ext cx="38524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공작소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수학 시계 만들기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99149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538551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42775" y="4545124"/>
            <a:ext cx="6029325" cy="1019175"/>
            <a:chOff x="723875" y="4653136"/>
            <a:chExt cx="6029325" cy="1019175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계산기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같은 형태로 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16287"/>
            <a:ext cx="6007713" cy="36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조건에 맞는 혼합 계산을 만들고 해결할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suh_p_0501_01_0008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3238901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5-1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1. </a:t>
            </a:r>
            <a:r>
              <a:rPr lang="ko-KR" altLang="en-US" sz="900">
                <a:latin typeface="맑은 고딕"/>
                <a:ea typeface="맑은 고딕"/>
              </a:rPr>
              <a:t>자연수의 혼합 계산</a:t>
            </a:r>
            <a:endParaRPr lang="ko-KR" altLang="en-US" sz="900">
              <a:latin typeface="맑은 고딕"/>
              <a:ea typeface="맑은 고딕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08 </a:t>
            </a:r>
            <a:r>
              <a:rPr lang="ko-KR" altLang="en-US" sz="900">
                <a:latin typeface="맑은 고딕"/>
                <a:ea typeface="맑은 고딕"/>
              </a:rPr>
              <a:t>융합 연구소</a:t>
            </a:r>
            <a:r>
              <a:rPr lang="en-US" altLang="ko-KR" sz="900">
                <a:latin typeface="맑은 고딕"/>
                <a:ea typeface="맑은 고딕"/>
              </a:rPr>
              <a:t>(</a:t>
            </a:r>
            <a:r>
              <a:rPr lang="ko-KR" altLang="en-US" sz="900">
                <a:latin typeface="맑은 고딕"/>
                <a:ea typeface="맑은 고딕"/>
              </a:rPr>
              <a:t>숫자와 기호로 만드는 혼합 계산</a:t>
            </a:r>
            <a:r>
              <a:rPr lang="en-US" altLang="ko-KR" sz="900">
                <a:latin typeface="맑은 고딕"/>
                <a:ea typeface="맑은 고딕"/>
              </a:rPr>
              <a:t>)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49243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94" y="2638334"/>
            <a:ext cx="6765932" cy="26436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19389" y="3668910"/>
            <a:ext cx="3236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레오나르도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피사노가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더하기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쓰면서 사용되었다고 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라틴어로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‘et’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쓰는데 이것을 간단히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기호로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37472" y="1772816"/>
            <a:ext cx="67267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수학에 기호가 없다면 얼마나 불편할까요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우리가 자주 쓰지만 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기호는 원래 없다가 생겨났습니다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기호들은 어떻게 해서 사용하게 되었을까요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567761" y="3621470"/>
            <a:ext cx="3236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요하네스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비트만이 마이너스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(minus)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약자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간단하게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쓰면서 생겨났어요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이때는 빼기의 뜻이 아니었고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모자라다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의미였어요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16990" y="1383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1" y="2367208"/>
            <a:ext cx="6742275" cy="264368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90050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6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252247" y="2060848"/>
            <a:ext cx="3236487" cy="1846659"/>
          </a:xfrm>
          <a:prstGeom prst="rect">
            <a:avLst/>
          </a:prstGeom>
          <a:solidFill>
            <a:srgbClr val="FCDBB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‘×’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처음 사용한 사람은 윌리엄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오트레드예요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‘×’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어떻게 만들어졌는지 여러 의견이 있지만 그중 하나로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오트레드가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십자가를 보고 만들었다는 이야기가 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603765" y="2050393"/>
            <a:ext cx="3236487" cy="1846659"/>
          </a:xfrm>
          <a:prstGeom prst="rect">
            <a:avLst/>
          </a:prstGeom>
          <a:solidFill>
            <a:srgbClr val="DEE9C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‘÷’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요한 하인리히 란의 책에 처음 등장했어요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‘8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÷4’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라는 말도 함께 썼지만 시간이 흐르면서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나누기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없애고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‘÷’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기호만 사용하고 있어요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32616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수학에서 기호가 없다면 얼마나 불편할까요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50046" y="2180183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계산식을 말로 설명하려면 정확하고 간단하게 설명하기가 어려울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13" y="25667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2967916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기호가 없다면 똑같은 상황을 사람들마다 다르게 이해할 수도 있을 것 같습니다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3354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8" y="22012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298400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6288902" y="494894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덧셈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뺄셈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곱셈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나눗셈 기호의 기원에 대한 이야기를 통해 무엇을 알게 되었나요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50046" y="2468215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기호가 수천 년 전에 만들어졌을 것이라고 생각했었는데 그렇지 않아 놀랐습니다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13" y="28547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3255948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의도하지 않게 기호가 만들어진 경우도 있어 신기했습니다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3642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8" y="24892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32720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3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895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 기호에 대해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4906911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893A50-CB12-4700-8546-1193B40F535E}"/>
              </a:ext>
            </a:extLst>
          </p:cNvPr>
          <p:cNvSpPr/>
          <p:nvPr/>
        </p:nvSpPr>
        <p:spPr>
          <a:xfrm>
            <a:off x="4247964" y="150257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5559533" y="150353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1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4E2941-9793-4315-BB91-925462E44468}"/>
              </a:ext>
            </a:extLst>
          </p:cNvPr>
          <p:cNvSpPr/>
          <p:nvPr/>
        </p:nvSpPr>
        <p:spPr>
          <a:xfrm>
            <a:off x="6228184" y="151066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578365" y="522310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버튼이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칠판에 혼합 계산식이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377727" y="1772816"/>
            <a:ext cx="64811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여러 가지 수학 기호들 덕분에 지우의 말을 간단하게 표현할 수 있습니다</a:t>
            </a:r>
            <a:r>
              <a:rPr lang="en-US" altLang="ko-KR" sz="1900" dirty="0" smtClean="0">
                <a:latin typeface="+mn-ea"/>
                <a:ea typeface="+mn-ea"/>
              </a:rPr>
              <a:t>. </a:t>
            </a:r>
            <a:r>
              <a:rPr lang="ko-KR" altLang="en-US" sz="1900" dirty="0" smtClean="0">
                <a:latin typeface="+mn-ea"/>
                <a:ea typeface="+mn-ea"/>
              </a:rPr>
              <a:t>지우의 말과 식을 비교해 볼까요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86019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53690" y="4444080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지우의 말은 이해하기가 어렵지만 혼합 계산식은 한눈에 이해할 수 있습니다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57" y="48306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446016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2646174"/>
            <a:ext cx="4814220" cy="16796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555776" y="3772778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</a:t>
            </a:r>
            <a:endParaRPr lang="ko-KR" altLang="en-US" sz="19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51227" y="2456892"/>
            <a:ext cx="1917311" cy="1755004"/>
            <a:chOff x="3693907" y="1163859"/>
            <a:chExt cx="1917311" cy="17550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693907" y="1163859"/>
              <a:ext cx="1609647" cy="175500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합을 곱하고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나눈 후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빼면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와 같습니다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6" name="직각 삼각형 45"/>
            <p:cNvSpPr/>
            <p:nvPr/>
          </p:nvSpPr>
          <p:spPr>
            <a:xfrm rot="5400000" flipH="1">
              <a:off x="5351468" y="1894219"/>
              <a:ext cx="230674" cy="288826"/>
            </a:xfrm>
            <a:prstGeom prst="rt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23"/>
          <p:cNvSpPr txBox="1"/>
          <p:nvPr/>
        </p:nvSpPr>
        <p:spPr>
          <a:xfrm>
            <a:off x="3959932" y="3254641"/>
            <a:ext cx="23765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9×(3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＋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5)÷4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－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ko-KR" altLang="en-US" sz="1900" dirty="0" smtClean="0">
                <a:solidFill>
                  <a:schemeClr val="bg1"/>
                </a:solidFill>
                <a:latin typeface="+mn-ea"/>
                <a:ea typeface="+mn-ea"/>
              </a:rPr>
              <a:t>＝</a:t>
            </a:r>
            <a:r>
              <a:rPr lang="en-US" altLang="ko-KR" sz="1900" dirty="0" smtClean="0">
                <a:solidFill>
                  <a:schemeClr val="bg1"/>
                </a:solidFill>
                <a:latin typeface="+mn-ea"/>
                <a:ea typeface="+mn-ea"/>
              </a:rPr>
              <a:t>12</a:t>
            </a:r>
            <a:endParaRPr lang="ko-KR" altLang="en-US" sz="19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38" y="367933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430096" y="3686513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82" y="2463496"/>
            <a:ext cx="2041699" cy="712338"/>
          </a:xfrm>
          <a:prstGeom prst="rect">
            <a:avLst/>
          </a:prstGeom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7" y="2860232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15725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\app\resource\contents\lesson01\ops\lesson01\images\mm_51_1_07_01_02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23528" y="1554318"/>
            <a:ext cx="6102097" cy="1604104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/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rgbClr val="A46B5C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자연수의 혼합 계산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숫자와 기호로 만드는 혼합 계산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맞는 혼합 계산을 만들고 짝과 바꾸어 해결해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69582" y="52612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2" y="1024467"/>
            <a:ext cx="468411" cy="33179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54" y="1520788"/>
            <a:ext cx="481423" cy="2537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23201" y="1760400"/>
            <a:ext cx="55291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까지의 자연수 중에서 서로 다른 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01680" y="2312876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×, ÷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세 가지 기호를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817871" y="2690168"/>
            <a:ext cx="55291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6" y="273791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" y="2339636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" y="179962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23"/>
          <p:cNvSpPr txBox="1"/>
          <p:nvPr/>
        </p:nvSpPr>
        <p:spPr>
          <a:xfrm>
            <a:off x="377727" y="3212976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30035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9502" y="3648728"/>
            <a:ext cx="610470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맞게 자연수의 혼합 계산을 만들고 해결하려고 합니다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3" y="40365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2182</ep:Words>
  <ep:PresentationFormat>화면 슬라이드 쇼(4:3)</ep:PresentationFormat>
  <ep:Paragraphs>581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3_기본 디자인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2022-07-23T06:26:37.189</dcterms:modified>
  <cp:revision>7433</cp:revision>
  <dc:title>슬라이드 1</dc:title>
  <cp:version>1000.0000.01</cp:version>
</cp:coreProperties>
</file>