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55" r:id="rId8"/>
    <p:sldId id="1289" r:id="rId9"/>
    <p:sldId id="1315" r:id="rId10"/>
    <p:sldId id="1352" r:id="rId11"/>
    <p:sldId id="1351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27712"/>
    <a:srgbClr val="FF9900"/>
    <a:srgbClr val="FFD0E4"/>
    <a:srgbClr val="D0ECD8"/>
    <a:srgbClr val="D4EFFD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data2.tsherpa.co.kr/tsherpa/MultiMedia/Flash/2020/curri/index.html?flashxmlnum=yuni4856&amp;classa=A8-C1-31-MM-MM-04-02-01-0-0-0-0&amp;classno=MM_31_04/suh_0301_01_0001/suh_03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2-01-0-0-0-0&amp;classno=MM_31_04/suh_0301_01_0001/suh_0301_01_0001_101_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72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2021.12.23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2022.01.12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557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715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cdata2.tsherpa.co.kr/tsherpa/MultiMedia/Flash/2020/curri/index.html?flashxmlnum=yuni4856&amp;classa=A8-C1-31-MM-MM-04-02-01-0-0-0-0&amp;classno=MM_31_04/suh_0301_01_0001/suh_0301_01_0001_203_1.html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 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520280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2</a:t>
            </a:r>
            <a:r>
              <a:rPr lang="ko-KR" altLang="en-US" sz="1600" dirty="0" smtClean="0"/>
              <a:t>학년 때 배웠던 것보다 더 어려운 덧셈과 뺄셈을 배울 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2001018"/>
            <a:ext cx="2832178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세 자리 수의 덧셈과 뺄셈을 배울 것 같아요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학년 때 배웠던 것보다 더 어려운 덧셈과 뺄셈을 배울 것 같아요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77172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세 자리 수의 덧셈과 뺄셈을 배울 것 같아요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덧셈을 알아볼까요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12~13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8241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/>
                <a:gridCol w="576064"/>
                <a:gridCol w="2929184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줄넘기 시합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suh_p_0301_01_0001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cdata2.tsherpa.co.kr/tsherpa/MultiMedia/Flash/2020/curri/index.html?flashxmlnum=yuni4856&amp;classa=A8-C1-31-MM-MM-04-02-01-0-0-0-0&amp;classno=MM_31_04/suh_0301_01_0001/suh_0301_01_0001_101_1.html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5780598" cy="342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65263"/>
            <a:ext cx="3406632" cy="201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975143" y="987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★[초등] 교사용DVD 자료\수학(박) 3-1 지도서\app\resource\contents\lesson01\ops\lesson01\video\mm_31_1_00_01_01_a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1" r="8904"/>
          <a:stretch/>
        </p:blipFill>
        <p:spPr bwMode="auto">
          <a:xfrm>
            <a:off x="58723" y="876063"/>
            <a:ext cx="6925546" cy="470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85444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줄넘기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시합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70041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272220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mm_31_1_00_01_01_ani.mp4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(2022)\3-1\3_001_2015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박만구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(2022)\3-1\3_001_2015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\app\resource\contents\lesson01\ops\lesson01\video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991394" y="2624715"/>
            <a:ext cx="298208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실생활에서 간단한 수의 덧셈과 뺄셈은 계산 원리를 이해하고 </a:t>
            </a:r>
            <a:r>
              <a:rPr lang="ko-KR" altLang="en-US" sz="18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머릿셈을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하는 것이 훨씬 빠릅니다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 descr="D:\★[초등] 교사용DVD 자료\수학(박) 3-1 지도서\app\resource\data\3-1-1\(3-1-1)미디어자료\수학_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" r="40693" b="-333"/>
          <a:stretch/>
        </p:blipFill>
        <p:spPr bwMode="auto">
          <a:xfrm>
            <a:off x="136514" y="1592323"/>
            <a:ext cx="3522676" cy="3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0922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_010.jpg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박만구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(2022)\3-1\3_001_2015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\app\resource\data\3-1-1\(3-1-1)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미디어자료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기술의 발달로 정확한 계산을 기계가 대신할 수 있는데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덧셈과 뺄셈은 언제 필요할까요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1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564173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910" y="3470044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덧셈과 뺄셈은 언제 필요할까요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16139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5644799" y="126236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29265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8523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_010.jpg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박만구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(2022)\3-1\3_001_2015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3-1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\app\resource\data\3-1-1\(3-1-1)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미디어자료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 이미지를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 descr="D:\★[초등] 교사용DVD 자료\수학(박) 3-1 지도서\app\resource\data\3-1-1\(3-1-1)미디어자료\수학_0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3" y="1124744"/>
            <a:ext cx="684856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837062" y="2852936"/>
            <a:ext cx="31008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가게에서 물건을 살 때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보드 놀이를 할 때 사용합니다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 descr="D:\★[초등] 교사용DVD 자료\수학(박) 3-1 지도서\app\resource\data\3-1-1\(3-1-1)미디어자료\수학_01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" r="40693" b="-333"/>
          <a:stretch/>
        </p:blipFill>
        <p:spPr bwMode="auto">
          <a:xfrm>
            <a:off x="136514" y="1592323"/>
            <a:ext cx="3522676" cy="39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실생활에서 세 자리 수의 덧셈과 뺄셈을 한 경험을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어림은 어떤 경우에 필요할까요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1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961" y="3421266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덧셈과 뺄셈은 언제 필요할까요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316139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5644799" y="1262368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6127271" y="49881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2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★[초등] 교사용DVD 자료\수학(박) 3-1 지도서\app\resource\contents\lesson01\ops\lesson01\images\mm_31_1_00_02_01\bg_scro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" y="1502859"/>
            <a:ext cx="6722492" cy="609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스크롤 생성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동시 음성에 맞춰서 해당 글씨가 파란색 볼드 처리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스크롤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 그림도 텍스트에 맞춰서 상하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멈춤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스크롤이 제일 첫 시작 부분으로 이동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기능 관련 참고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박만구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(2022)\3-1\3_001_2015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\app\resource\contents\lesson01\ops\lesson01\mm_31_1_00_01_02.html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187504" y="24257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" y="5265204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50154" y="5459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81" y="1488559"/>
            <a:ext cx="212914" cy="376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2564904"/>
            <a:ext cx="4455641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latin typeface="+mn-ea"/>
                <a:ea typeface="+mn-ea"/>
              </a:rPr>
              <a:t>누가 심판을 보나</a:t>
            </a:r>
            <a:endParaRPr lang="en-US" altLang="ko-KR" sz="1900" b="1" dirty="0" smtClean="0">
              <a:latin typeface="+mn-ea"/>
              <a:ea typeface="+mn-ea"/>
            </a:endParaRPr>
          </a:p>
          <a:p>
            <a:pPr algn="just"/>
            <a:endParaRPr lang="en-US" altLang="ko-KR" sz="1900" b="1" dirty="0">
              <a:latin typeface="+mn-ea"/>
              <a:ea typeface="+mn-ea"/>
            </a:endParaRPr>
          </a:p>
          <a:p>
            <a:pPr algn="just"/>
            <a:r>
              <a:rPr lang="ko-KR" altLang="en-US" sz="1900" b="1" dirty="0" smtClean="0">
                <a:solidFill>
                  <a:srgbClr val="0070C0"/>
                </a:solidFill>
                <a:latin typeface="+mn-ea"/>
                <a:ea typeface="+mn-ea"/>
              </a:rPr>
              <a:t>현우랑 윤서랑 뚜벅뚜벅</a:t>
            </a:r>
            <a:endParaRPr lang="en-US" altLang="ko-KR" sz="1900" b="1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둘이서 얼마나 걸었는지 궁금하면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누구한테 물어보지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en-US" altLang="ko-KR" sz="1900" dirty="0">
              <a:latin typeface="+mn-ea"/>
              <a:ea typeface="+mn-ea"/>
            </a:endParaRP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걱정 마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걱정 마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err="1" smtClean="0">
                <a:latin typeface="+mn-ea"/>
                <a:ea typeface="+mn-ea"/>
              </a:rPr>
              <a:t>스마트폰으로</a:t>
            </a:r>
            <a:r>
              <a:rPr lang="ko-KR" altLang="en-US" sz="1900" dirty="0" smtClean="0">
                <a:latin typeface="+mn-ea"/>
                <a:ea typeface="+mn-ea"/>
              </a:rPr>
              <a:t> 보면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둘이 얼마나 걸었는지 알 수 있으니까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물론</a:t>
            </a:r>
            <a:r>
              <a:rPr lang="en-US" altLang="ko-KR" sz="1900" dirty="0" smtClean="0">
                <a:latin typeface="+mn-ea"/>
                <a:ea typeface="+mn-ea"/>
              </a:rPr>
              <a:t>! </a:t>
            </a:r>
            <a:r>
              <a:rPr lang="ko-KR" altLang="en-US" sz="1900" dirty="0" smtClean="0">
                <a:latin typeface="+mn-ea"/>
                <a:ea typeface="+mn-ea"/>
              </a:rPr>
              <a:t>덧셈은 할 줄 알아야지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</a:p>
          <a:p>
            <a:pPr algn="just"/>
            <a:endParaRPr lang="en-US" altLang="ko-KR" sz="1900" dirty="0">
              <a:latin typeface="+mn-ea"/>
              <a:ea typeface="+mn-ea"/>
            </a:endParaRP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아빠랑 나랑 팔짝팔짝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누가 더 많이 넘었나 줄넘기 시합하면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심판은 누가 보지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걱정 마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smtClean="0">
                <a:latin typeface="+mn-ea"/>
                <a:ea typeface="+mn-ea"/>
              </a:rPr>
              <a:t>걱정 마</a:t>
            </a:r>
            <a:r>
              <a:rPr lang="en-US" altLang="ko-KR" sz="1900" dirty="0" smtClean="0">
                <a:latin typeface="+mn-ea"/>
                <a:ea typeface="+mn-ea"/>
              </a:rPr>
              <a:t>, </a:t>
            </a:r>
            <a:r>
              <a:rPr lang="ko-KR" altLang="en-US" sz="1900" dirty="0" err="1" smtClean="0">
                <a:latin typeface="+mn-ea"/>
                <a:ea typeface="+mn-ea"/>
              </a:rPr>
              <a:t>스마트폰으로</a:t>
            </a:r>
            <a:r>
              <a:rPr lang="ko-KR" altLang="en-US" sz="1900" dirty="0" smtClean="0">
                <a:latin typeface="+mn-ea"/>
                <a:ea typeface="+mn-ea"/>
              </a:rPr>
              <a:t> 보면</a:t>
            </a:r>
            <a:endParaRPr lang="en-US" altLang="ko-KR" sz="1900" dirty="0" smtClean="0">
              <a:latin typeface="+mn-ea"/>
              <a:ea typeface="+mn-ea"/>
            </a:endParaRP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누가 더 많이 넘었는지 알 수 있으니까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</a:p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물론</a:t>
            </a:r>
            <a:r>
              <a:rPr lang="en-US" altLang="ko-KR" sz="1900" dirty="0" smtClean="0">
                <a:latin typeface="+mn-ea"/>
                <a:ea typeface="+mn-ea"/>
              </a:rPr>
              <a:t>! </a:t>
            </a:r>
            <a:r>
              <a:rPr lang="ko-KR" altLang="en-US" sz="1900" dirty="0" smtClean="0">
                <a:latin typeface="+mn-ea"/>
                <a:ea typeface="+mn-ea"/>
              </a:rPr>
              <a:t>뺄셈은 할 줄 알아야지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607500" y="13254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46582"/>
              </p:ext>
            </p:extLst>
          </p:nvPr>
        </p:nvGraphicFramePr>
        <p:xfrm>
          <a:off x="7144485" y="5605963"/>
          <a:ext cx="2108035" cy="1066800"/>
        </p:xfrm>
        <a:graphic>
          <a:graphicData uri="http://schemas.openxmlformats.org/drawingml/2006/table">
            <a:tbl>
              <a:tblPr/>
              <a:tblGrid>
                <a:gridCol w="270437"/>
                <a:gridCol w="1837598"/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bg_scroll.png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\app\resource\contents\lesson01\ops\lesson01\images\mm_31_1_00_02_01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41960"/>
              </p:ext>
            </p:extLst>
          </p:nvPr>
        </p:nvGraphicFramePr>
        <p:xfrm>
          <a:off x="7144485" y="4465769"/>
          <a:ext cx="2108035" cy="1066800"/>
        </p:xfrm>
        <a:graphic>
          <a:graphicData uri="http://schemas.openxmlformats.org/drawingml/2006/table">
            <a:tbl>
              <a:tblPr/>
              <a:tblGrid>
                <a:gridCol w="270437"/>
                <a:gridCol w="1837598"/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audio_01.mp3~audio13.mp3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(2022)\3-1\3_001_2015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\app\resource\contents\lesson01\ops\lesson01\audio\mm_31_1_00_02_01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suh_p_0301_01_0001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덧셈과 뺄셈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41360</TotalTime>
  <Words>857</Words>
  <Application>Microsoft Office PowerPoint</Application>
  <PresentationFormat>화면 슬라이드 쇼(4:3)</PresentationFormat>
  <Paragraphs>277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7120</cp:revision>
  <dcterms:created xsi:type="dcterms:W3CDTF">2008-07-15T12:19:11Z</dcterms:created>
  <dcterms:modified xsi:type="dcterms:W3CDTF">2022-01-12T00:06:14Z</dcterms:modified>
</cp:coreProperties>
</file>