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5"/>
  </p:notesMasterIdLst>
  <p:handoutMasterIdLst>
    <p:handoutMasterId r:id="rId26"/>
  </p:handoutMasterIdLst>
  <p:sldIdLst>
    <p:sldId id="782" r:id="rId2"/>
    <p:sldId id="783" r:id="rId3"/>
    <p:sldId id="1392" r:id="rId4"/>
    <p:sldId id="1097" r:id="rId5"/>
    <p:sldId id="1395" r:id="rId6"/>
    <p:sldId id="1399" r:id="rId7"/>
    <p:sldId id="1400" r:id="rId8"/>
    <p:sldId id="1398" r:id="rId9"/>
    <p:sldId id="1396" r:id="rId10"/>
    <p:sldId id="1397" r:id="rId11"/>
    <p:sldId id="1394" r:id="rId12"/>
    <p:sldId id="1401" r:id="rId13"/>
    <p:sldId id="1402" r:id="rId14"/>
    <p:sldId id="1403" r:id="rId15"/>
    <p:sldId id="1404" r:id="rId16"/>
    <p:sldId id="1406" r:id="rId17"/>
    <p:sldId id="1405" r:id="rId18"/>
    <p:sldId id="1407" r:id="rId19"/>
    <p:sldId id="1408" r:id="rId20"/>
    <p:sldId id="1365" r:id="rId21"/>
    <p:sldId id="1315" r:id="rId22"/>
    <p:sldId id="1368" r:id="rId23"/>
    <p:sldId id="1374" r:id="rId2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FCD5B5"/>
    <a:srgbClr val="A36042"/>
    <a:srgbClr val="EE7346"/>
    <a:srgbClr val="EBF2FB"/>
    <a:srgbClr val="E08518"/>
    <a:srgbClr val="86BA9E"/>
    <a:srgbClr val="E7F4EB"/>
    <a:srgbClr val="C7E2D0"/>
    <a:srgbClr val="7297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77" autoAdjust="0"/>
    <p:restoredTop sz="96909" autoAdjust="0"/>
  </p:normalViewPr>
  <p:slideViewPr>
    <p:cSldViewPr>
      <p:cViewPr>
        <p:scale>
          <a:sx n="100" d="100"/>
          <a:sy n="100" d="100"/>
        </p:scale>
        <p:origin x="-2310" y="-39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.png"/><Relationship Id="rId7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12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9.png"/><Relationship Id="rId5" Type="http://schemas.openxmlformats.org/officeDocument/2006/relationships/image" Target="../media/image16.png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8.png"/><Relationship Id="rId10" Type="http://schemas.openxmlformats.org/officeDocument/2006/relationships/image" Target="../media/image14.png"/><Relationship Id="rId4" Type="http://schemas.openxmlformats.org/officeDocument/2006/relationships/image" Target="../media/image16.png"/><Relationship Id="rId9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2/curri/index.html?flashxmlnum=yuni4856&amp;classno=E-curri03-math-P_2022/31/suh_p_0301_01_0010/suh_p_0301_01_0010_401_1.html&amp;id=1440479&amp;classa=1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662401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2022.03.25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653268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382608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융합 연구소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남은 케이크의 양은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?)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suh_p_0301_06_0012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620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suh_p_0301_06_0012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43"/>
          <p:cNvSpPr txBox="1"/>
          <p:nvPr/>
        </p:nvSpPr>
        <p:spPr>
          <a:xfrm>
            <a:off x="359532" y="1527756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동물들은 얼마큼 먹고 싶다고 했나요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3005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" name="그룹 26"/>
          <p:cNvGrpSpPr/>
          <p:nvPr/>
        </p:nvGrpSpPr>
        <p:grpSpPr>
          <a:xfrm>
            <a:off x="4175956" y="1195931"/>
            <a:ext cx="2754977" cy="256519"/>
            <a:chOff x="4139952" y="1195931"/>
            <a:chExt cx="2754977" cy="256519"/>
          </a:xfrm>
        </p:grpSpPr>
        <p:grpSp>
          <p:nvGrpSpPr>
            <p:cNvPr id="29" name="그룹 28"/>
            <p:cNvGrpSpPr/>
            <p:nvPr/>
          </p:nvGrpSpPr>
          <p:grpSpPr>
            <a:xfrm>
              <a:off x="4139952" y="1196752"/>
              <a:ext cx="2754977" cy="255698"/>
              <a:chOff x="4193287" y="1376772"/>
              <a:chExt cx="2754977" cy="255698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6317523" y="1376772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물음 </a:t>
                </a:r>
                <a:r>
                  <a:rPr lang="en-US" altLang="ko-KR" sz="1100" b="1" dirty="0"/>
                  <a:t>+</a:t>
                </a:r>
                <a:endParaRPr lang="ko-KR" altLang="en-US" sz="1100" b="1" dirty="0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4193287" y="1376772"/>
                <a:ext cx="630741" cy="255591"/>
              </a:xfrm>
              <a:prstGeom prst="rect">
                <a:avLst/>
              </a:prstGeom>
              <a:solidFill>
                <a:srgbClr val="FCD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smtClean="0">
                    <a:solidFill>
                      <a:srgbClr val="AE7C65"/>
                    </a:solidFill>
                  </a:rPr>
                  <a:t>만화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5614774" y="1376879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+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33" name="직사각형 32"/>
            <p:cNvSpPr/>
            <p:nvPr/>
          </p:nvSpPr>
          <p:spPr>
            <a:xfrm>
              <a:off x="4860032" y="1195931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+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50" name="타원 49"/>
          <p:cNvSpPr/>
          <p:nvPr/>
        </p:nvSpPr>
        <p:spPr>
          <a:xfrm>
            <a:off x="3923928" y="11969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47564" y="2106329"/>
            <a:ext cx="5868652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소는 </a:t>
            </a:r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케이크 전체의     </a:t>
            </a:r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말은 </a:t>
            </a:r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케이크 전체의     </a:t>
            </a:r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돼지는 케이크 </a:t>
            </a:r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전체의      만큼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먹고 싶다고 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306" y="266938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819" y="528458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/>
          <p:cNvSpPr/>
          <p:nvPr/>
        </p:nvSpPr>
        <p:spPr>
          <a:xfrm>
            <a:off x="5818550" y="51385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2554" y="3392996"/>
            <a:ext cx="586865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닭은 남은 케이크 전부를 먹고 싶다고 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831" y="350109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남은 케이크의 양은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?)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2771800" y="2132856"/>
            <a:ext cx="468052" cy="646331"/>
            <a:chOff x="1389230" y="3499201"/>
            <a:chExt cx="468052" cy="646331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0" name="그룹 39"/>
          <p:cNvGrpSpPr/>
          <p:nvPr/>
        </p:nvGrpSpPr>
        <p:grpSpPr>
          <a:xfrm>
            <a:off x="5364088" y="2134596"/>
            <a:ext cx="468052" cy="646331"/>
            <a:chOff x="1389230" y="3499201"/>
            <a:chExt cx="468052" cy="64633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4" name="그룹 43"/>
          <p:cNvGrpSpPr/>
          <p:nvPr/>
        </p:nvGrpSpPr>
        <p:grpSpPr>
          <a:xfrm>
            <a:off x="2537774" y="2706493"/>
            <a:ext cx="468052" cy="646331"/>
            <a:chOff x="1389230" y="3499201"/>
            <a:chExt cx="468052" cy="64633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7" name="TextBox 46"/>
          <p:cNvSpPr txBox="1"/>
          <p:nvPr/>
        </p:nvSpPr>
        <p:spPr>
          <a:xfrm>
            <a:off x="389042" y="908720"/>
            <a:ext cx="5623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만화의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상황에 대하여 이야기해 봅시다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456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1801269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242338"/>
              </p:ext>
            </p:extLst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suh_p_0301_06_0012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8190" y="908720"/>
            <a:ext cx="6494030" cy="4652914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56" name="그룹 55"/>
          <p:cNvGrpSpPr/>
          <p:nvPr/>
        </p:nvGrpSpPr>
        <p:grpSpPr>
          <a:xfrm>
            <a:off x="6607641" y="1592796"/>
            <a:ext cx="175773" cy="1800200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rgbClr val="A46B5C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7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969" y="515719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타원 77"/>
          <p:cNvSpPr/>
          <p:nvPr/>
        </p:nvSpPr>
        <p:spPr>
          <a:xfrm>
            <a:off x="5432700" y="5011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6315233" y="17292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6965430" y="921818"/>
            <a:ext cx="2159732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풀팝업 화면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3"/>
          <p:cNvSpPr txBox="1"/>
          <p:nvPr/>
        </p:nvSpPr>
        <p:spPr>
          <a:xfrm>
            <a:off x="377727" y="1672423"/>
            <a:ext cx="61024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구하려는 것은 무엇인가요</a:t>
            </a:r>
            <a:r>
              <a:rPr lang="en-US" altLang="ko-KR" sz="1900" dirty="0" smtClean="0">
                <a:latin typeface="+mn-ea"/>
                <a:ea typeface="+mn-ea"/>
              </a:rPr>
              <a:t>?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1527" y="2095179"/>
            <a:ext cx="611429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닭이 먹을 수 있는 케이크의 양입니다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23"/>
          <p:cNvSpPr txBox="1"/>
          <p:nvPr/>
        </p:nvSpPr>
        <p:spPr>
          <a:xfrm>
            <a:off x="401161" y="2637210"/>
            <a:ext cx="61024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만화에서 알 수 있는 것은 무엇인가요</a:t>
            </a:r>
            <a:r>
              <a:rPr lang="en-US" altLang="ko-KR" sz="1900" dirty="0" smtClean="0">
                <a:latin typeface="+mn-ea"/>
                <a:ea typeface="+mn-ea"/>
              </a:rPr>
              <a:t>?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01527" y="3095672"/>
            <a:ext cx="611429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말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돼지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닭이 먹고 싶어 하는 케이크의 양입니다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686" y="313822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남은 케이크의 양은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?)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500" y="883602"/>
            <a:ext cx="6918956" cy="6049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닭이 먹을 수 있는 케이크의 양을 구해 봅시다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16" y="1759806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56" y="2752684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030" y="1032343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타원 25"/>
          <p:cNvSpPr/>
          <p:nvPr/>
        </p:nvSpPr>
        <p:spPr>
          <a:xfrm>
            <a:off x="5679618" y="9807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353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1801269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920405"/>
              </p:ext>
            </p:extLst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남은 케이크의 양은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?)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308" y="705719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51138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SA31604.psd</a:t>
                      </a:r>
                    </a:p>
                    <a:p>
                      <a:pPr algn="l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3-1_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\112135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초등수학교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3-1-6\Links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52" y="2164880"/>
            <a:ext cx="6635817" cy="2420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719572" y="2240868"/>
            <a:ext cx="22887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너희에게 케이크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한 개를 나누어 주겠다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얼마나 먹고 싶은지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말해 보아라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620310" y="1952836"/>
            <a:ext cx="2628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저는 케이크 </a:t>
            </a:r>
            <a:endParaRPr lang="en-US" altLang="ko-KR" sz="1600" smtClean="0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전체의</a:t>
            </a: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만큼 </a:t>
            </a:r>
            <a:endParaRPr lang="en-US" altLang="ko-KR" sz="1600" smtClean="0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먹고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싶습니다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824028" y="2345975"/>
            <a:ext cx="20506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그래 네가 이 중에서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덩치가 가장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크니깐 </a:t>
            </a:r>
            <a:endParaRPr lang="en-US" altLang="ko-KR" sz="160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많이 먹도록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해라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0" name="표 49">
            <a:extLst>
              <a:ext uri="{FF2B5EF4-FFF2-40B4-BE49-F238E27FC236}">
                <a16:creationId xmlns="" xmlns:a16="http://schemas.microsoft.com/office/drawing/2014/main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768637"/>
              </p:ext>
            </p:extLst>
          </p:nvPr>
        </p:nvGraphicFramePr>
        <p:xfrm>
          <a:off x="3923928" y="227694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1" name="그룹 50"/>
          <p:cNvGrpSpPr/>
          <p:nvPr/>
        </p:nvGrpSpPr>
        <p:grpSpPr>
          <a:xfrm>
            <a:off x="2432419" y="5265204"/>
            <a:ext cx="2139581" cy="263186"/>
            <a:chOff x="319554" y="1245924"/>
            <a:chExt cx="3445820" cy="423864"/>
          </a:xfrm>
        </p:grpSpPr>
        <p:pic>
          <p:nvPicPr>
            <p:cNvPr id="52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6274" y="1260212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9707" y="1303909"/>
              <a:ext cx="800101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그림 보기 버튼 클릭 시 나타나는 화면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suh_p_0301_06_0012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129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1801269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665707"/>
              </p:ext>
            </p:extLst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남은 케이크의 양은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?)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308" y="705719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34469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SA31604.psd</a:t>
                      </a:r>
                    </a:p>
                    <a:p>
                      <a:pPr algn="l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3-1_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\112135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초등수학교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3-1-6\Links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그림 보기 버튼 클릭 시 나타나는 화면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70" y="2761473"/>
            <a:ext cx="6447152" cy="190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" name="그룹 22"/>
          <p:cNvGrpSpPr/>
          <p:nvPr/>
        </p:nvGrpSpPr>
        <p:grpSpPr>
          <a:xfrm>
            <a:off x="2432419" y="5265204"/>
            <a:ext cx="2139581" cy="263186"/>
            <a:chOff x="319554" y="1245924"/>
            <a:chExt cx="3445820" cy="423864"/>
          </a:xfrm>
        </p:grpSpPr>
        <p:pic>
          <p:nvPicPr>
            <p:cNvPr id="24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0672" y="1317363"/>
              <a:ext cx="781050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834" y="1312601"/>
              <a:ext cx="800101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6274" y="1260212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9707" y="1303909"/>
              <a:ext cx="800101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59532" y="2096852"/>
                <a:ext cx="1577406" cy="1207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600" dirty="0" smtClean="0">
                    <a:latin typeface="맑은 고딕" pitchFamily="50" charset="-127"/>
                    <a:ea typeface="맑은 고딕" pitchFamily="50" charset="-127"/>
                  </a:rPr>
                  <a:t>케이크 전체의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  <a:ea typeface="맑은 고딕" pitchFamily="50" charset="-127"/>
                      </a:rPr>
                      <m:t>만</m:t>
                    </m:r>
                  </m:oMath>
                </a14:m>
                <a:r>
                  <a:rPr lang="ko-KR" altLang="en-US" sz="1600" dirty="0" smtClean="0">
                    <a:latin typeface="맑은 고딕" pitchFamily="50" charset="-127"/>
                    <a:ea typeface="맑은 고딕" pitchFamily="50" charset="-127"/>
                  </a:rPr>
                  <a:t>큼</a:t>
                </a:r>
                <a:endParaRPr lang="en-US" altLang="ko-KR" sz="1600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600" dirty="0" smtClean="0">
                    <a:latin typeface="맑은 고딕" pitchFamily="50" charset="-127"/>
                    <a:ea typeface="맑은 고딕" pitchFamily="50" charset="-127"/>
                  </a:rPr>
                  <a:t>먹어도 될까요</a:t>
                </a:r>
                <a:r>
                  <a:rPr lang="en-US" altLang="ko-KR" sz="1600" dirty="0" smtClean="0">
                    <a:latin typeface="맑은 고딕" pitchFamily="50" charset="-127"/>
                    <a:ea typeface="맑은 고딕" pitchFamily="50" charset="-127"/>
                  </a:rPr>
                  <a:t>?</a:t>
                </a: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32" y="2096852"/>
                <a:ext cx="1577406" cy="1207382"/>
              </a:xfrm>
              <a:prstGeom prst="rect">
                <a:avLst/>
              </a:prstGeom>
              <a:blipFill rotWithShape="1">
                <a:blip r:embed="rId8"/>
                <a:stretch>
                  <a:fillRect l="-1544" r="-1544" b="-15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2015716" y="2528900"/>
            <a:ext cx="16850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너는 달리기를 해야 하니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잘 먹어야겠구나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401198" y="1952836"/>
            <a:ext cx="21429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항상 배가 고파요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케이크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전체의 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   만큼 먹고 </a:t>
            </a:r>
            <a:endParaRPr lang="en-US" altLang="ko-KR" sz="1600" smtClean="0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싶습니다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353527" y="2280541"/>
            <a:ext cx="15774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너는 먹는 것을 좋아하니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그렇게 해라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="" xmlns:a16="http://schemas.microsoft.com/office/drawing/2014/main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729019"/>
              </p:ext>
            </p:extLst>
          </p:nvPr>
        </p:nvGraphicFramePr>
        <p:xfrm>
          <a:off x="644951" y="238495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="" xmlns:a16="http://schemas.microsoft.com/office/drawing/2014/main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323422"/>
              </p:ext>
            </p:extLst>
          </p:nvPr>
        </p:nvGraphicFramePr>
        <p:xfrm>
          <a:off x="3815916" y="260098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suh_p_0301_06_0012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642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1801269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795590"/>
              </p:ext>
            </p:extLst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남은 케이크의 양은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?)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308" y="705719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60716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SA31604.psd</a:t>
                      </a:r>
                    </a:p>
                    <a:p>
                      <a:pPr algn="l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3-1_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\112135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초등수학교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3-1-6\Links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그림 보기 버튼 클릭 시 나타나는 화면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65" y="2752705"/>
            <a:ext cx="6343061" cy="202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2" name="그룹 41"/>
          <p:cNvGrpSpPr/>
          <p:nvPr/>
        </p:nvGrpSpPr>
        <p:grpSpPr>
          <a:xfrm>
            <a:off x="2432419" y="5265204"/>
            <a:ext cx="2139581" cy="263186"/>
            <a:chOff x="319554" y="1245924"/>
            <a:chExt cx="3445820" cy="423864"/>
          </a:xfrm>
        </p:grpSpPr>
        <p:pic>
          <p:nvPicPr>
            <p:cNvPr id="43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0445" y="1317363"/>
              <a:ext cx="781050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834" y="1312601"/>
              <a:ext cx="800101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6274" y="1260212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9607" y="1303909"/>
              <a:ext cx="800101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8" name="TextBox 47"/>
          <p:cNvSpPr txBox="1"/>
          <p:nvPr/>
        </p:nvSpPr>
        <p:spPr>
          <a:xfrm>
            <a:off x="440395" y="2772217"/>
            <a:ext cx="1988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저는 남은 케이크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전부를 먹겠습니다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231740" y="2348880"/>
            <a:ext cx="22442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남은 케이크 전부를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너는 참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욕심이 </a:t>
            </a:r>
            <a:endParaRPr lang="en-US" altLang="ko-KR" sz="160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많구나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535996" y="2748595"/>
            <a:ext cx="1577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제가 욕심이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많다고요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2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suh_p_0301_06_0012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466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1801269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476306"/>
              </p:ext>
            </p:extLst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8190" y="908720"/>
            <a:ext cx="6494030" cy="4652914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969" y="515719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타원 77"/>
          <p:cNvSpPr/>
          <p:nvPr/>
        </p:nvSpPr>
        <p:spPr>
          <a:xfrm>
            <a:off x="5432700" y="5011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6965430" y="92181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남은 케이크의 양은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?)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500" y="883602"/>
            <a:ext cx="6918956" cy="6049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닭이 먹을 수 있는 케이크의 양을 구해 봅시다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6607641" y="1556792"/>
            <a:ext cx="175773" cy="1800200"/>
            <a:chOff x="6607641" y="836712"/>
            <a:chExt cx="245921" cy="1656184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rgbClr val="AE7C65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4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9165" y="1582752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0" name="TextBox 23"/>
          <p:cNvSpPr txBox="1"/>
          <p:nvPr/>
        </p:nvSpPr>
        <p:spPr>
          <a:xfrm>
            <a:off x="482036" y="1582752"/>
            <a:ext cx="61024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어떤 방법으로 문제를 해결할 수 있나요</a:t>
            </a:r>
            <a:r>
              <a:rPr lang="en-US" altLang="ko-KR" sz="1900" dirty="0" smtClean="0">
                <a:latin typeface="+mn-ea"/>
                <a:ea typeface="+mn-ea"/>
              </a:rPr>
              <a:t>?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82035" y="1985069"/>
            <a:ext cx="593378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만화나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원을 이용하여 문제를 해결할 수 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82035" y="2566645"/>
            <a:ext cx="5933789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종이띠를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이용하면 문제를 쉽게 해결할 수 있을 것 같습니다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049" y="203632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049" y="292477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030" y="1032343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suh_p_0301_06_0012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614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35"/>
          <p:cNvSpPr/>
          <p:nvPr/>
        </p:nvSpPr>
        <p:spPr>
          <a:xfrm>
            <a:off x="58190" y="908720"/>
            <a:ext cx="6494030" cy="4652914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325" y="2280435"/>
            <a:ext cx="3199306" cy="2732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1801269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671632"/>
              </p:ext>
            </p:extLst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969" y="515719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남은 케이크의 양은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?)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500" y="883602"/>
            <a:ext cx="6918956" cy="6049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07141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닭이 먹을 수 있는 케이크의 양을 구해 봅시다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030" y="980728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8" name="그룹 27"/>
          <p:cNvGrpSpPr/>
          <p:nvPr/>
        </p:nvGrpSpPr>
        <p:grpSpPr>
          <a:xfrm>
            <a:off x="6607641" y="1556792"/>
            <a:ext cx="175773" cy="1800200"/>
            <a:chOff x="6607641" y="836712"/>
            <a:chExt cx="245921" cy="1656184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rgbClr val="FCD5B5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rgbClr val="AE7C65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969" y="515719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/>
          <p:cNvSpPr/>
          <p:nvPr/>
        </p:nvSpPr>
        <p:spPr>
          <a:xfrm>
            <a:off x="5358465" y="51921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21"/>
          <p:cNvSpPr>
            <a:spLocks noChangeArrowheads="1"/>
          </p:cNvSpPr>
          <p:nvPr/>
        </p:nvSpPr>
        <p:spPr bwMode="auto">
          <a:xfrm>
            <a:off x="6965430" y="921818"/>
            <a:ext cx="2159732" cy="4016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그리기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app\resource\contents\lesson06\ops\lesson06\mm_31_6_11_01_03.html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약물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추가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예 약물은 처음에는 안 보이다가 그림과 함께 나타나게 해주세요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정답 확인 클릭하면 그리기 툴로 그린 그림을 사라지고 정답 화면 나타남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첫 진입화면 참고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448211" y="2204864"/>
            <a:ext cx="5959993" cy="2852498"/>
          </a:xfrm>
          <a:prstGeom prst="roundRect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985" y="1592796"/>
            <a:ext cx="1515227" cy="11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178" y="2318414"/>
            <a:ext cx="372562" cy="299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/>
          <p:cNvSpPr/>
          <p:nvPr/>
        </p:nvSpPr>
        <p:spPr>
          <a:xfrm>
            <a:off x="1520229" y="23255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23"/>
          <p:cNvSpPr txBox="1"/>
          <p:nvPr/>
        </p:nvSpPr>
        <p:spPr>
          <a:xfrm>
            <a:off x="2621980" y="2215675"/>
            <a:ext cx="3658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solidFill>
                  <a:schemeClr val="bg1"/>
                </a:solidFill>
                <a:latin typeface="+mn-ea"/>
                <a:ea typeface="+mn-ea"/>
              </a:rPr>
              <a:t>소</a:t>
            </a:r>
          </a:p>
        </p:txBody>
      </p:sp>
      <p:sp>
        <p:nvSpPr>
          <p:cNvPr id="66" name="TextBox 23"/>
          <p:cNvSpPr txBox="1"/>
          <p:nvPr/>
        </p:nvSpPr>
        <p:spPr>
          <a:xfrm>
            <a:off x="3779912" y="1999651"/>
            <a:ext cx="596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solidFill>
                  <a:schemeClr val="bg1"/>
                </a:solidFill>
                <a:latin typeface="+mn-ea"/>
                <a:ea typeface="+mn-ea"/>
              </a:rPr>
              <a:t>돼지</a:t>
            </a:r>
          </a:p>
        </p:txBody>
      </p:sp>
      <p:graphicFrame>
        <p:nvGraphicFramePr>
          <p:cNvPr id="7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01577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img.png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\app\resource\contents\lesson06\ops\lesson06\images\mm_31_6_11_01_03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19165" y="1556792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4" name="TextBox 23"/>
          <p:cNvSpPr txBox="1"/>
          <p:nvPr/>
        </p:nvSpPr>
        <p:spPr>
          <a:xfrm>
            <a:off x="482036" y="1556792"/>
            <a:ext cx="61024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생각한 방법으로 문제를 해결해 보세요</a:t>
            </a:r>
            <a:r>
              <a:rPr lang="en-US" altLang="ko-KR" sz="1900" dirty="0" smtClean="0">
                <a:latin typeface="+mn-ea"/>
                <a:ea typeface="+mn-ea"/>
              </a:rPr>
              <a:t>.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89" name="TextBox 23"/>
          <p:cNvSpPr txBox="1"/>
          <p:nvPr/>
        </p:nvSpPr>
        <p:spPr>
          <a:xfrm>
            <a:off x="2055651" y="3212976"/>
            <a:ext cx="4641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mtClean="0">
                <a:latin typeface="+mn-ea"/>
                <a:ea typeface="+mn-ea"/>
              </a:rPr>
              <a:t>소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90" name="TextBox 23"/>
          <p:cNvSpPr txBox="1"/>
          <p:nvPr/>
        </p:nvSpPr>
        <p:spPr>
          <a:xfrm>
            <a:off x="4387003" y="4149080"/>
            <a:ext cx="4641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>
                <a:latin typeface="+mn-ea"/>
                <a:ea typeface="+mn-ea"/>
              </a:rPr>
              <a:t>말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91" name="TextBox 23"/>
          <p:cNvSpPr txBox="1"/>
          <p:nvPr/>
        </p:nvSpPr>
        <p:spPr>
          <a:xfrm>
            <a:off x="4432227" y="2743658"/>
            <a:ext cx="67952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mtClean="0">
                <a:latin typeface="+mn-ea"/>
                <a:ea typeface="+mn-ea"/>
              </a:rPr>
              <a:t>돼지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5246441" y="15527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7164288" y="4221088"/>
            <a:ext cx="1770203" cy="931955"/>
          </a:xfrm>
          <a:prstGeom prst="roundRect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2663788" y="5221068"/>
            <a:ext cx="1637116" cy="263186"/>
            <a:chOff x="319554" y="1245924"/>
            <a:chExt cx="2636592" cy="423864"/>
          </a:xfrm>
        </p:grpSpPr>
        <p:pic>
          <p:nvPicPr>
            <p:cNvPr id="48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suh_p_0301_06_0012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129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35"/>
          <p:cNvSpPr/>
          <p:nvPr/>
        </p:nvSpPr>
        <p:spPr>
          <a:xfrm>
            <a:off x="58190" y="908720"/>
            <a:ext cx="6494030" cy="4652914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1801269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354696"/>
              </p:ext>
            </p:extLst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969" y="515719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남은 케이크의 양은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?)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500" y="883602"/>
            <a:ext cx="6918956" cy="6049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07141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닭이 먹을 수 있는 케이크의 양을 구해 봅시다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030" y="980728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8" name="그룹 27"/>
          <p:cNvGrpSpPr/>
          <p:nvPr/>
        </p:nvGrpSpPr>
        <p:grpSpPr>
          <a:xfrm>
            <a:off x="6607641" y="1556792"/>
            <a:ext cx="175773" cy="1800200"/>
            <a:chOff x="6607641" y="836712"/>
            <a:chExt cx="245921" cy="1656184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rgbClr val="FCD5B5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rgbClr val="AE7C65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969" y="515719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/>
          <p:cNvSpPr/>
          <p:nvPr/>
        </p:nvSpPr>
        <p:spPr>
          <a:xfrm>
            <a:off x="5358465" y="51921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21"/>
          <p:cNvSpPr>
            <a:spLocks noChangeArrowheads="1"/>
          </p:cNvSpPr>
          <p:nvPr/>
        </p:nvSpPr>
        <p:spPr bwMode="auto">
          <a:xfrm>
            <a:off x="6965430" y="92181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가리기로 토글 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b="1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04759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answer_01.svg / base_01.svg / img.png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\app\resource\contents\lesson06\ops\lesson06\images\mm_31_6_11_01_03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9165" y="1556792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4" name="TextBox 23"/>
          <p:cNvSpPr txBox="1"/>
          <p:nvPr/>
        </p:nvSpPr>
        <p:spPr>
          <a:xfrm>
            <a:off x="482036" y="1556792"/>
            <a:ext cx="61024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>
                <a:latin typeface="+mn-ea"/>
                <a:ea typeface="+mn-ea"/>
              </a:rPr>
              <a:t>말이 원하는 케이크의 양을 어떻게 나타냈나요</a:t>
            </a:r>
            <a:r>
              <a:rPr lang="en-US" altLang="ko-KR" sz="1900">
                <a:latin typeface="+mn-ea"/>
                <a:ea typeface="+mn-ea"/>
              </a:rPr>
              <a:t>?</a:t>
            </a:r>
            <a:endParaRPr lang="ko-KR" altLang="en-US" sz="1900" dirty="0">
              <a:latin typeface="+mn-ea"/>
              <a:ea typeface="+mn-ea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2703548" y="5229200"/>
            <a:ext cx="1654859" cy="269100"/>
            <a:chOff x="290979" y="2009759"/>
            <a:chExt cx="2665167" cy="433388"/>
          </a:xfrm>
        </p:grpSpPr>
        <p:pic>
          <p:nvPicPr>
            <p:cNvPr id="94" name="Picture 1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5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6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7" name="Picture 1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8" name="TextBox 97"/>
          <p:cNvSpPr txBox="1"/>
          <p:nvPr/>
        </p:nvSpPr>
        <p:spPr>
          <a:xfrm>
            <a:off x="485443" y="1948140"/>
            <a:ext cx="5933789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을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빼고 남은 것을 똑같이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나누어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만큼 색칠하면 될 것 같습니다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9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084" y="239196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0" name="그룹 99"/>
          <p:cNvGrpSpPr/>
          <p:nvPr/>
        </p:nvGrpSpPr>
        <p:grpSpPr>
          <a:xfrm>
            <a:off x="467264" y="1898917"/>
            <a:ext cx="468052" cy="646331"/>
            <a:chOff x="1389230" y="3499201"/>
            <a:chExt cx="468052" cy="646331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suh_p_0301_06_0012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071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35"/>
          <p:cNvSpPr/>
          <p:nvPr/>
        </p:nvSpPr>
        <p:spPr>
          <a:xfrm>
            <a:off x="58190" y="908720"/>
            <a:ext cx="6494030" cy="4652914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1801269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597809"/>
              </p:ext>
            </p:extLst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남은 케이크의 양은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?)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500" y="883602"/>
            <a:ext cx="6918956" cy="6049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07141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닭이 먹을 수 있는 케이크의 양을 구해 봅시다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030" y="980728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/>
          <p:cNvSpPr/>
          <p:nvPr/>
        </p:nvSpPr>
        <p:spPr>
          <a:xfrm>
            <a:off x="4484732" y="27413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21"/>
          <p:cNvSpPr>
            <a:spLocks noChangeArrowheads="1"/>
          </p:cNvSpPr>
          <p:nvPr/>
        </p:nvSpPr>
        <p:spPr bwMode="auto">
          <a:xfrm>
            <a:off x="6965430" y="921818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천재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교과서 캐릭터 사용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처음에 캐릭터가 가운데 있음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말줄임 버튼을 클릭하면 캐릭터가 좌측으로 이동하고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우측으로 말풍선이 나타나고 내레이션이 나옴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86798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answer_01.svg / base_01.svg / img.png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\app\resource\contents\lesson06\ops\lesson06\images\mm_31_6_11_01_03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9165" y="1556792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4" name="TextBox 23"/>
          <p:cNvSpPr txBox="1"/>
          <p:nvPr/>
        </p:nvSpPr>
        <p:spPr>
          <a:xfrm>
            <a:off x="482036" y="1556792"/>
            <a:ext cx="610248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>
                <a:latin typeface="+mn-ea"/>
                <a:ea typeface="+mn-ea"/>
              </a:rPr>
              <a:t>문제를 바르게 해결했는지 확인해 보고</a:t>
            </a:r>
            <a:r>
              <a:rPr lang="en-US" altLang="ko-KR" sz="1900">
                <a:latin typeface="+mn-ea"/>
                <a:ea typeface="+mn-ea"/>
              </a:rPr>
              <a:t>, </a:t>
            </a:r>
            <a:r>
              <a:rPr lang="ko-KR" altLang="en-US" sz="1900">
                <a:latin typeface="+mn-ea"/>
                <a:ea typeface="+mn-ea"/>
              </a:rPr>
              <a:t>문제를 해결한 방법을 친구들에게 이야기해 보세요</a:t>
            </a:r>
            <a:r>
              <a:rPr lang="en-US" altLang="ko-KR" sz="1900">
                <a:latin typeface="+mn-ea"/>
                <a:ea typeface="+mn-ea"/>
              </a:rPr>
              <a:t>.</a:t>
            </a:r>
            <a:endParaRPr lang="ko-KR" altLang="en-US" sz="1900" dirty="0">
              <a:latin typeface="+mn-ea"/>
              <a:ea typeface="+mn-ea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6607641" y="1556792"/>
            <a:ext cx="175773" cy="1800200"/>
            <a:chOff x="6607641" y="836712"/>
            <a:chExt cx="245921" cy="1656184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rgbClr val="FCD5B5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rgbClr val="AE7C65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476" y="2496026"/>
            <a:ext cx="1143000" cy="194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476" y="2538433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suh_p_0301_06_0012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59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35"/>
          <p:cNvSpPr/>
          <p:nvPr/>
        </p:nvSpPr>
        <p:spPr>
          <a:xfrm>
            <a:off x="58190" y="872716"/>
            <a:ext cx="6494030" cy="4652914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1801269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924409"/>
              </p:ext>
            </p:extLst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남은 케이크의 양은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?)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500" y="883602"/>
            <a:ext cx="6918956" cy="6049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07141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닭이 먹을 수 있는 케이크의 양을 구해 봅시다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030" y="980728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/>
          <p:cNvSpPr/>
          <p:nvPr/>
        </p:nvSpPr>
        <p:spPr>
          <a:xfrm>
            <a:off x="440395" y="25248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19799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answer_01.svg / base_01.svg / img.png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\app\resource\contents\lesson06\ops\lesson06\images\mm_31_6_11_01_03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9165" y="1556792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4" name="TextBox 23"/>
          <p:cNvSpPr txBox="1"/>
          <p:nvPr/>
        </p:nvSpPr>
        <p:spPr>
          <a:xfrm>
            <a:off x="482036" y="1556792"/>
            <a:ext cx="610248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>
                <a:latin typeface="+mn-ea"/>
                <a:ea typeface="+mn-ea"/>
              </a:rPr>
              <a:t>문제를 바르게 해결했는지 확인해 보고</a:t>
            </a:r>
            <a:r>
              <a:rPr lang="en-US" altLang="ko-KR" sz="1900">
                <a:latin typeface="+mn-ea"/>
                <a:ea typeface="+mn-ea"/>
              </a:rPr>
              <a:t>, </a:t>
            </a:r>
            <a:r>
              <a:rPr lang="ko-KR" altLang="en-US" sz="1900">
                <a:latin typeface="+mn-ea"/>
                <a:ea typeface="+mn-ea"/>
              </a:rPr>
              <a:t>문제를 해결한 방법을 친구들에게 이야기해 보세요</a:t>
            </a:r>
            <a:r>
              <a:rPr lang="en-US" altLang="ko-KR" sz="1900">
                <a:latin typeface="+mn-ea"/>
                <a:ea typeface="+mn-ea"/>
              </a:rPr>
              <a:t>.</a:t>
            </a:r>
            <a:endParaRPr lang="ko-KR" altLang="en-US" sz="1900" dirty="0">
              <a:latin typeface="+mn-ea"/>
              <a:ea typeface="+mn-ea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6607641" y="1556792"/>
            <a:ext cx="175773" cy="1800200"/>
            <a:chOff x="6607641" y="836712"/>
            <a:chExt cx="245921" cy="1656184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rgbClr val="FCD5B5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rgbClr val="AE7C65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96026"/>
            <a:ext cx="1143000" cy="194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 캐릭터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는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가운데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캐릭터가 좌측으로 이동하고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>
            <a:spLocks noChangeArrowheads="1"/>
          </p:cNvSpPr>
          <p:nvPr/>
        </p:nvSpPr>
        <p:spPr bwMode="auto">
          <a:xfrm>
            <a:off x="7064794" y="3356992"/>
            <a:ext cx="1971702" cy="14773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+mn-ea"/>
                <a:ea typeface="+mn-ea"/>
              </a:rPr>
              <a:t>내레이션</a:t>
            </a:r>
            <a:r>
              <a:rPr lang="en-US" altLang="ko-KR" sz="1000" b="1" smtClean="0">
                <a:solidFill>
                  <a:srgbClr val="FF0000"/>
                </a:solidFill>
                <a:latin typeface="+mn-ea"/>
                <a:ea typeface="+mn-ea"/>
              </a:rPr>
              <a:t>: </a:t>
            </a:r>
            <a:r>
              <a:rPr lang="ko-KR" altLang="en-US" sz="1000" b="1">
                <a:solidFill>
                  <a:srgbClr val="FF0000"/>
                </a:solidFill>
                <a:latin typeface="+mn-ea"/>
                <a:ea typeface="+mn-ea"/>
              </a:rPr>
              <a:t>론</a:t>
            </a:r>
            <a:r>
              <a:rPr lang="ko-KR" altLang="en-US" sz="1000" b="1" smtClean="0">
                <a:solidFill>
                  <a:srgbClr val="FF0000"/>
                </a:solidFill>
                <a:latin typeface="+mn-ea"/>
                <a:ea typeface="+mn-ea"/>
              </a:rPr>
              <a:t> 캐릭터</a:t>
            </a:r>
            <a:r>
              <a:rPr lang="en-US" altLang="ko-KR" sz="1000" b="1" smtClean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1000" b="1">
                <a:solidFill>
                  <a:srgbClr val="FF0000"/>
                </a:solidFill>
                <a:latin typeface="+mn-ea"/>
                <a:ea typeface="+mn-ea"/>
              </a:rPr>
              <a:t>남</a:t>
            </a:r>
            <a:r>
              <a:rPr lang="en-US" altLang="ko-KR" sz="1000" b="1" smtClean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endParaRPr lang="en-US" altLang="ko-KR" sz="10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smtClean="0">
                <a:latin typeface="+mn-ea"/>
                <a:ea typeface="+mn-ea"/>
              </a:rPr>
              <a:t>suh_p_0301_06_0012</a:t>
            </a:r>
            <a:r>
              <a:rPr lang="en-US" altLang="ko-KR" sz="1000" b="1" smtClean="0">
                <a:latin typeface="+mn-ea"/>
                <a:ea typeface="+mn-ea"/>
              </a:rPr>
              <a:t>_202_1</a:t>
            </a:r>
            <a:endParaRPr lang="en-US" altLang="ko-KR" sz="1000" b="1" dirty="0" smtClean="0">
              <a:latin typeface="+mn-ea"/>
              <a:ea typeface="+mn-ea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b="1" dirty="0" smtClean="0">
              <a:latin typeface="+mn-ea"/>
              <a:ea typeface="+mn-ea"/>
            </a:endParaRPr>
          </a:p>
          <a:p>
            <a:r>
              <a:rPr lang="ko-KR" altLang="en-US" sz="1000" smtClean="0">
                <a:latin typeface="+mn-ea"/>
                <a:ea typeface="+mn-ea"/>
              </a:rPr>
              <a:t>원에 소가 원하는 이분의 일을 나타낸 다음 말이 원하는 사분의 일과 돼지가 원하는 팔분의 일을 나타냈더니 팔분의 일이 남았어</a:t>
            </a:r>
            <a:r>
              <a:rPr lang="en-US" altLang="ko-KR" sz="1000" smtClean="0">
                <a:latin typeface="+mn-ea"/>
                <a:ea typeface="+mn-ea"/>
              </a:rPr>
              <a:t>. </a:t>
            </a:r>
            <a:r>
              <a:rPr lang="ko-KR" altLang="en-US" sz="1000" smtClean="0">
                <a:latin typeface="+mn-ea"/>
                <a:ea typeface="+mn-ea"/>
              </a:rPr>
              <a:t>닭이 먹을 수 있는 케이크 전체의 양은 팔분의 일이야</a:t>
            </a:r>
            <a:r>
              <a:rPr lang="en-US" altLang="ko-KR" sz="1000">
                <a:latin typeface="+mn-ea"/>
                <a:ea typeface="+mn-ea"/>
              </a:rPr>
              <a:t>.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7" name="모서리가 둥근 사각형 설명선 26"/>
          <p:cNvSpPr/>
          <p:nvPr/>
        </p:nvSpPr>
        <p:spPr>
          <a:xfrm>
            <a:off x="2231740" y="2222083"/>
            <a:ext cx="3924436" cy="2575069"/>
          </a:xfrm>
          <a:prstGeom prst="wedgeRoundRectCallout">
            <a:avLst>
              <a:gd name="adj1" fmla="val -57662"/>
              <a:gd name="adj2" fmla="val 11267"/>
              <a:gd name="adj3" fmla="val 16667"/>
            </a:avLst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ko-KR" altLang="en-US" sz="1600" smtClean="0">
                <a:solidFill>
                  <a:schemeClr val="tx1"/>
                </a:solidFill>
              </a:rPr>
              <a:t>원에 소가 원하는     을 나타낸 다음</a:t>
            </a:r>
            <a:endParaRPr lang="en-US" altLang="ko-KR" sz="1600" smtClean="0">
              <a:solidFill>
                <a:schemeClr val="tx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smtClean="0">
                <a:solidFill>
                  <a:schemeClr val="tx1"/>
                </a:solidFill>
              </a:rPr>
              <a:t>말이 원하는     과 돼지가 원하는      을 나타냈더니      이 남았어</a:t>
            </a:r>
            <a:r>
              <a:rPr lang="en-US" altLang="ko-KR" sz="1600" smtClean="0">
                <a:solidFill>
                  <a:schemeClr val="tx1"/>
                </a:solidFill>
              </a:rPr>
              <a:t>.</a:t>
            </a:r>
          </a:p>
          <a:p>
            <a:pPr algn="ctr">
              <a:lnSpc>
                <a:spcPct val="200000"/>
              </a:lnSpc>
            </a:pPr>
            <a:r>
              <a:rPr lang="ko-KR" altLang="en-US" sz="1600" smtClean="0">
                <a:solidFill>
                  <a:schemeClr val="tx1"/>
                </a:solidFill>
              </a:rPr>
              <a:t>닭이 먹을 수 있는 케이크 전체의 </a:t>
            </a:r>
            <a:endParaRPr lang="en-US" altLang="ko-KR" sz="1600" smtClean="0">
              <a:solidFill>
                <a:schemeClr val="tx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smtClean="0">
                <a:solidFill>
                  <a:schemeClr val="tx1"/>
                </a:solidFill>
              </a:rPr>
              <a:t>양은      이야</a:t>
            </a:r>
            <a:r>
              <a:rPr lang="en-US" altLang="ko-KR" sz="1600" smtClean="0">
                <a:solidFill>
                  <a:schemeClr val="tx1"/>
                </a:solidFill>
              </a:rPr>
              <a:t>.</a:t>
            </a:r>
            <a:r>
              <a:rPr lang="ko-KR" altLang="en-US" sz="1600" smtClean="0">
                <a:solidFill>
                  <a:schemeClr val="tx1"/>
                </a:solidFill>
              </a:rPr>
              <a:t>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="" xmlns:a16="http://schemas.microsoft.com/office/drawing/2014/main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50595"/>
              </p:ext>
            </p:extLst>
          </p:nvPr>
        </p:nvGraphicFramePr>
        <p:xfrm>
          <a:off x="4175956" y="227887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="" xmlns:a16="http://schemas.microsoft.com/office/drawing/2014/main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479933"/>
              </p:ext>
            </p:extLst>
          </p:nvPr>
        </p:nvGraphicFramePr>
        <p:xfrm>
          <a:off x="3815916" y="274499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="" xmlns:a16="http://schemas.microsoft.com/office/drawing/2014/main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952686"/>
              </p:ext>
            </p:extLst>
          </p:nvPr>
        </p:nvGraphicFramePr>
        <p:xfrm>
          <a:off x="2519772" y="323517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="" xmlns:a16="http://schemas.microsoft.com/office/drawing/2014/main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892821"/>
              </p:ext>
            </p:extLst>
          </p:nvPr>
        </p:nvGraphicFramePr>
        <p:xfrm>
          <a:off x="4247964" y="323517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="" xmlns:a16="http://schemas.microsoft.com/office/drawing/2014/main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431958"/>
              </p:ext>
            </p:extLst>
          </p:nvPr>
        </p:nvGraphicFramePr>
        <p:xfrm>
          <a:off x="4085946" y="422108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suh_p_0301_06_0012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93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226985"/>
              </p:ext>
            </p:extLst>
          </p:nvPr>
        </p:nvGraphicFramePr>
        <p:xfrm>
          <a:off x="179388" y="654012"/>
          <a:ext cx="8774172" cy="3931760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남은 케이크의 양은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134~135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suh_p_0301_06_0012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suh_p_0301_06_0012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만화를 보고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상황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이해하기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(1/2)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134~135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suh_p_0301_06_0012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닭이 먹을 수 있는 케이크의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양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알아보기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(2/2)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134~135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suh_p_0301_06_0012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_201_2.html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남은 빵의 양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134~135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suh_p_0301_06_0012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suh_p_0301_06_0012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칭찬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우리 반 친구 칭찬하기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suh_p_0301_06_0012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퀴즈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 퀴즈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드래곤 길들이기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suh_p_0301_06_0012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_501_1.html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87217444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8757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코끼리와 다람쥐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토끼가 빵을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각각 전체의    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,     ,    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만큼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먹었다면 남은 빵은 전체의 얼마인지 구해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05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전자저작물의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그리기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app\resource\contents\lesson06\ops\lesson06\mm_31_6_11_02_01.html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약물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추가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예 약물은 처음에는 안 보이다가 정답 확인 버튼 클릭할 때 함께 나타나게 해주세요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정답 그림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첫 진입 화면 참고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suh_p_0301_06_0012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08948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 / 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\app\resource\contents\lesson06\ops\lesson06\images\mm_31_6_11_02_01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65312" y="2518215"/>
            <a:ext cx="2484264" cy="158957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359" y="526418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" name="타원 101"/>
          <p:cNvSpPr/>
          <p:nvPr/>
        </p:nvSpPr>
        <p:spPr>
          <a:xfrm>
            <a:off x="5777090" y="51181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5246985" y="17916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567062" y="19498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남은 케이크의 양은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?)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="" xmlns:a16="http://schemas.microsoft.com/office/drawing/2014/main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631341"/>
              </p:ext>
            </p:extLst>
          </p:nvPr>
        </p:nvGraphicFramePr>
        <p:xfrm>
          <a:off x="4499992" y="90872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="" xmlns:a16="http://schemas.microsoft.com/office/drawing/2014/main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903418"/>
              </p:ext>
            </p:extLst>
          </p:nvPr>
        </p:nvGraphicFramePr>
        <p:xfrm>
          <a:off x="4860032" y="90872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="" xmlns:a16="http://schemas.microsoft.com/office/drawing/2014/main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118219"/>
              </p:ext>
            </p:extLst>
          </p:nvPr>
        </p:nvGraphicFramePr>
        <p:xfrm>
          <a:off x="5256076" y="90872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687" y="4085724"/>
            <a:ext cx="2943909" cy="819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2616354"/>
            <a:ext cx="6918956" cy="1952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043" y="1801014"/>
            <a:ext cx="1515227" cy="11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236" y="2508069"/>
            <a:ext cx="423928" cy="340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1921454" y="3563724"/>
            <a:ext cx="81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코끼리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59832" y="3286725"/>
            <a:ext cx="818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다</a:t>
            </a:r>
            <a:endParaRPr lang="en-US" altLang="ko-KR" sz="1800" spc="-15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람</a:t>
            </a:r>
            <a:endParaRPr lang="en-US" altLang="ko-KR" sz="1800" spc="-15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쥐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15916" y="3563724"/>
            <a:ext cx="81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토끼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표 33">
            <a:extLst>
              <a:ext uri="{FF2B5EF4-FFF2-40B4-BE49-F238E27FC236}">
                <a16:creationId xmlns="" xmlns:a16="http://schemas.microsoft.com/office/drawing/2014/main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10935"/>
              </p:ext>
            </p:extLst>
          </p:nvPr>
        </p:nvGraphicFramePr>
        <p:xfrm>
          <a:off x="4860032" y="341331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492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835696" y="3008275"/>
            <a:ext cx="36004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프로젝트 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수학 놀이 올림픽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suh_p_0301_06_0012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684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999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3236250" y="3891597"/>
            <a:ext cx="140775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138~139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남은 케이크의 양은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?)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suh_p_0301_06_0012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남은 케이크의 양은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?)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89" y="1088740"/>
            <a:ext cx="6810375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우리 반 친구 칭찬하기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3"/>
              </a:rPr>
              <a:t>https://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3"/>
              </a:rPr>
              <a:t>cdata2.tsherpa.co.kr/tsherpa/multimedia/Flash/2022/curri/index.html?flashxmlnum=yuni4856&amp;classno=E-curri03-math-P_2022/31/suh_p_0301_01_0010/suh_p_0301_01_0010_401_1.html&amp;id=1440479&amp;classa=1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같은 형태로 개발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164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1488559"/>
            <a:ext cx="6836903" cy="34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suh_p_0301_06_0012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_501_1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18371" y="973672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도전 퀴즈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내용 및 기능 그대로 사용함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\app\resource\contents\lesson06\ops\lesson06\mm_31_6_11_03_01.html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67062" y="14569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남은 케이크의 양은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?)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5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16" y="877788"/>
            <a:ext cx="6903751" cy="4747456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suh_p_0301_06_0012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194" y="884076"/>
            <a:ext cx="6924993" cy="4741168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남은 케이크의 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양은</a:t>
            </a:r>
            <a:r>
              <a:rPr lang="en-US" altLang="ko-KR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230868"/>
              </p:ext>
            </p:extLst>
          </p:nvPr>
        </p:nvGraphicFramePr>
        <p:xfrm>
          <a:off x="120453" y="6165304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mm_31_6_11_01_01_ani.mp4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08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app\resource\contents\lesson06\ops\lesson06\video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853" y="3021391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남은 케이크의 양은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?)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812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924944"/>
            <a:ext cx="575568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닭이 먹을 수 있는 케이크와 남은 빵의 양을 알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suh_p_0301_06_0012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30475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남은 케이크의 양은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?)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72716"/>
            <a:ext cx="6918956" cy="6840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 삽화 파일 잘라서 넣어주세요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만화 속 말풍선 대신 프로토의 말풍선으로 변경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suh_p_0301_06_0012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3005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389042" y="908720"/>
            <a:ext cx="5623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만화의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상황에 대하여 이야기해 봅시다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75956" y="1300273"/>
            <a:ext cx="2754977" cy="256519"/>
            <a:chOff x="4139952" y="1195931"/>
            <a:chExt cx="2754977" cy="256519"/>
          </a:xfrm>
        </p:grpSpPr>
        <p:grpSp>
          <p:nvGrpSpPr>
            <p:cNvPr id="6" name="그룹 5"/>
            <p:cNvGrpSpPr/>
            <p:nvPr/>
          </p:nvGrpSpPr>
          <p:grpSpPr>
            <a:xfrm>
              <a:off x="4139952" y="1196752"/>
              <a:ext cx="2754977" cy="255698"/>
              <a:chOff x="4193287" y="1376772"/>
              <a:chExt cx="2754977" cy="255698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6317523" y="1376772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+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4193287" y="1376772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smtClean="0"/>
                  <a:t>만화</a:t>
                </a:r>
                <a:endParaRPr lang="ko-KR" altLang="en-US" sz="1100" b="1" dirty="0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5614774" y="1376879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+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41" name="직사각형 40"/>
            <p:cNvSpPr/>
            <p:nvPr/>
          </p:nvSpPr>
          <p:spPr>
            <a:xfrm>
              <a:off x="4860032" y="1195931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+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27" name="타원 26"/>
          <p:cNvSpPr/>
          <p:nvPr/>
        </p:nvSpPr>
        <p:spPr>
          <a:xfrm>
            <a:off x="3923928" y="11969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92429" y="18503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남은 케이크의 양은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?)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04466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SA31604.psd</a:t>
                      </a:r>
                    </a:p>
                    <a:p>
                      <a:pPr algn="l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3-1_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\112135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초등수학교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3-1-6\Links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52" y="2164880"/>
            <a:ext cx="6635817" cy="2420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719572" y="2240868"/>
            <a:ext cx="22887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너희에게 케이크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한 개를 나누어 주겠다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얼마나 먹고 싶은지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말해 보아라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620310" y="1952836"/>
            <a:ext cx="2628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저는 케이크 </a:t>
            </a:r>
            <a:endParaRPr lang="en-US" altLang="ko-KR" sz="1600" smtClean="0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전체의</a:t>
            </a: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만큼 </a:t>
            </a:r>
            <a:endParaRPr lang="en-US" altLang="ko-KR" sz="1600" smtClean="0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먹고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싶습니다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824028" y="2345975"/>
            <a:ext cx="20506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그래 네가 이 중에서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덩치가 가장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크니깐 </a:t>
            </a:r>
            <a:endParaRPr lang="en-US" altLang="ko-KR" sz="160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많이 먹도록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해라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63" name="표 62">
            <a:extLst>
              <a:ext uri="{FF2B5EF4-FFF2-40B4-BE49-F238E27FC236}">
                <a16:creationId xmlns="" xmlns:a16="http://schemas.microsoft.com/office/drawing/2014/main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083512"/>
              </p:ext>
            </p:extLst>
          </p:nvPr>
        </p:nvGraphicFramePr>
        <p:xfrm>
          <a:off x="3923928" y="227694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4" name="그룹 63"/>
          <p:cNvGrpSpPr/>
          <p:nvPr/>
        </p:nvGrpSpPr>
        <p:grpSpPr>
          <a:xfrm>
            <a:off x="2432419" y="5265204"/>
            <a:ext cx="2139581" cy="263186"/>
            <a:chOff x="319554" y="1245924"/>
            <a:chExt cx="3445820" cy="423864"/>
          </a:xfrm>
        </p:grpSpPr>
        <p:pic>
          <p:nvPicPr>
            <p:cNvPr id="65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6274" y="1260212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9707" y="1303909"/>
              <a:ext cx="800101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2291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70" y="2761473"/>
            <a:ext cx="6447152" cy="190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72716"/>
            <a:ext cx="6918956" cy="6840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 삽화 파일 잘라서 넣어주세요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만화 속 말풍선 대신 프로토의 말풍선으로 변경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suh_p_0301_06_0012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3005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389042" y="908720"/>
            <a:ext cx="5623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만화의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상황에 대하여 이야기해 봅시다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75956" y="1300273"/>
            <a:ext cx="2754977" cy="256519"/>
            <a:chOff x="4139952" y="1195931"/>
            <a:chExt cx="2754977" cy="256519"/>
          </a:xfrm>
        </p:grpSpPr>
        <p:grpSp>
          <p:nvGrpSpPr>
            <p:cNvPr id="6" name="그룹 5"/>
            <p:cNvGrpSpPr/>
            <p:nvPr/>
          </p:nvGrpSpPr>
          <p:grpSpPr>
            <a:xfrm>
              <a:off x="4139952" y="1196752"/>
              <a:ext cx="2754977" cy="255698"/>
              <a:chOff x="4193287" y="1376772"/>
              <a:chExt cx="2754977" cy="255698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6317523" y="1376772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+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4193287" y="1376772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smtClean="0"/>
                  <a:t>만화</a:t>
                </a:r>
                <a:endParaRPr lang="ko-KR" altLang="en-US" sz="1100" b="1" dirty="0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5614774" y="1376879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+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41" name="직사각형 40"/>
            <p:cNvSpPr/>
            <p:nvPr/>
          </p:nvSpPr>
          <p:spPr>
            <a:xfrm>
              <a:off x="4860032" y="1195931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+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27" name="타원 26"/>
          <p:cNvSpPr/>
          <p:nvPr/>
        </p:nvSpPr>
        <p:spPr>
          <a:xfrm>
            <a:off x="3923928" y="11969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92429" y="18503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남은 케이크의 양은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?)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50785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SA31604.psd</a:t>
                      </a:r>
                    </a:p>
                    <a:p>
                      <a:pPr algn="l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3-1_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\112135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초등수학교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3-1-6\Links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4" name="그룹 63"/>
          <p:cNvGrpSpPr/>
          <p:nvPr/>
        </p:nvGrpSpPr>
        <p:grpSpPr>
          <a:xfrm>
            <a:off x="2432419" y="5265204"/>
            <a:ext cx="2139581" cy="263186"/>
            <a:chOff x="319554" y="1245924"/>
            <a:chExt cx="3445820" cy="423864"/>
          </a:xfrm>
        </p:grpSpPr>
        <p:pic>
          <p:nvPicPr>
            <p:cNvPr id="65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0672" y="1317363"/>
              <a:ext cx="781050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834" y="1312601"/>
              <a:ext cx="800101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6274" y="1260212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9707" y="1303909"/>
              <a:ext cx="800101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59532" y="2096852"/>
                <a:ext cx="1577406" cy="1207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600" dirty="0" smtClean="0">
                    <a:latin typeface="맑은 고딕" pitchFamily="50" charset="-127"/>
                    <a:ea typeface="맑은 고딕" pitchFamily="50" charset="-127"/>
                  </a:rPr>
                  <a:t>케이크 전체의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  <a:ea typeface="맑은 고딕" pitchFamily="50" charset="-127"/>
                      </a:rPr>
                      <m:t>만</m:t>
                    </m:r>
                  </m:oMath>
                </a14:m>
                <a:r>
                  <a:rPr lang="ko-KR" altLang="en-US" sz="1600" dirty="0" smtClean="0">
                    <a:latin typeface="맑은 고딕" pitchFamily="50" charset="-127"/>
                    <a:ea typeface="맑은 고딕" pitchFamily="50" charset="-127"/>
                  </a:rPr>
                  <a:t>큼</a:t>
                </a:r>
                <a:endParaRPr lang="en-US" altLang="ko-KR" sz="1600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600" dirty="0" smtClean="0">
                    <a:latin typeface="맑은 고딕" pitchFamily="50" charset="-127"/>
                    <a:ea typeface="맑은 고딕" pitchFamily="50" charset="-127"/>
                  </a:rPr>
                  <a:t>먹어도 될까요</a:t>
                </a:r>
                <a:r>
                  <a:rPr lang="en-US" altLang="ko-KR" sz="1600" dirty="0" smtClean="0">
                    <a:latin typeface="맑은 고딕" pitchFamily="50" charset="-127"/>
                    <a:ea typeface="맑은 고딕" pitchFamily="50" charset="-127"/>
                  </a:rPr>
                  <a:t>?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32" y="2096852"/>
                <a:ext cx="1577406" cy="1207382"/>
              </a:xfrm>
              <a:prstGeom prst="rect">
                <a:avLst/>
              </a:prstGeom>
              <a:blipFill rotWithShape="1">
                <a:blip r:embed="rId8"/>
                <a:stretch>
                  <a:fillRect l="-1544" r="-1544" b="-15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2015716" y="2528900"/>
            <a:ext cx="16850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너는 달리기를 해야 하니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잘 먹어야겠구나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401198" y="1952836"/>
            <a:ext cx="21429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항상 배가 고파요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케이크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전체의 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   만큼 먹고 </a:t>
            </a:r>
            <a:endParaRPr lang="en-US" altLang="ko-KR" sz="1600" smtClean="0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싶습니다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353527" y="2280541"/>
            <a:ext cx="15774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너는 먹는 것을 좋아하니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그렇게 해라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63" name="표 62">
            <a:extLst>
              <a:ext uri="{FF2B5EF4-FFF2-40B4-BE49-F238E27FC236}">
                <a16:creationId xmlns="" xmlns:a16="http://schemas.microsoft.com/office/drawing/2014/main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92729"/>
              </p:ext>
            </p:extLst>
          </p:nvPr>
        </p:nvGraphicFramePr>
        <p:xfrm>
          <a:off x="644951" y="238495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="" xmlns:a16="http://schemas.microsoft.com/office/drawing/2014/main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290922"/>
              </p:ext>
            </p:extLst>
          </p:nvPr>
        </p:nvGraphicFramePr>
        <p:xfrm>
          <a:off x="3815916" y="260098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47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65" y="2752705"/>
            <a:ext cx="6343061" cy="202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72716"/>
            <a:ext cx="6918956" cy="6840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 삽화 파일 잘라서 넣어주세요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만화 속 말풍선 대신 프로토의 말풍선으로 변경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suh_p_0301_06_0012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3005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389042" y="908720"/>
            <a:ext cx="5623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만화의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상황에 대하여 이야기해 봅시다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75956" y="1300273"/>
            <a:ext cx="2754977" cy="256519"/>
            <a:chOff x="4139952" y="1195931"/>
            <a:chExt cx="2754977" cy="256519"/>
          </a:xfrm>
        </p:grpSpPr>
        <p:grpSp>
          <p:nvGrpSpPr>
            <p:cNvPr id="6" name="그룹 5"/>
            <p:cNvGrpSpPr/>
            <p:nvPr/>
          </p:nvGrpSpPr>
          <p:grpSpPr>
            <a:xfrm>
              <a:off x="4139952" y="1196752"/>
              <a:ext cx="2754977" cy="255698"/>
              <a:chOff x="4193287" y="1376772"/>
              <a:chExt cx="2754977" cy="255698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6317523" y="1376772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+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4193287" y="1376772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smtClean="0"/>
                  <a:t>만화</a:t>
                </a:r>
                <a:endParaRPr lang="ko-KR" altLang="en-US" sz="1100" b="1" dirty="0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5614774" y="1376879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+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41" name="직사각형 40"/>
            <p:cNvSpPr/>
            <p:nvPr/>
          </p:nvSpPr>
          <p:spPr>
            <a:xfrm>
              <a:off x="4860032" y="1195931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+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27" name="타원 26"/>
          <p:cNvSpPr/>
          <p:nvPr/>
        </p:nvSpPr>
        <p:spPr>
          <a:xfrm>
            <a:off x="3923928" y="11969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92429" y="18503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남은 케이크의 양은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?)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16136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SA31604.psd</a:t>
                      </a:r>
                    </a:p>
                    <a:p>
                      <a:pPr algn="l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3-1_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\112135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초등수학교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3-1-6\Links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4" name="그룹 63"/>
          <p:cNvGrpSpPr/>
          <p:nvPr/>
        </p:nvGrpSpPr>
        <p:grpSpPr>
          <a:xfrm>
            <a:off x="2432419" y="5265204"/>
            <a:ext cx="2139581" cy="263186"/>
            <a:chOff x="319554" y="1245924"/>
            <a:chExt cx="3445820" cy="423864"/>
          </a:xfrm>
        </p:grpSpPr>
        <p:pic>
          <p:nvPicPr>
            <p:cNvPr id="65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0445" y="1317363"/>
              <a:ext cx="781050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834" y="1312601"/>
              <a:ext cx="800101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6274" y="1260212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9607" y="1303909"/>
              <a:ext cx="800101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4" name="TextBox 43"/>
          <p:cNvSpPr txBox="1"/>
          <p:nvPr/>
        </p:nvSpPr>
        <p:spPr>
          <a:xfrm>
            <a:off x="440395" y="2772217"/>
            <a:ext cx="1988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저는 남은 케이크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전부를 먹겠습니다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231740" y="2348880"/>
            <a:ext cx="22442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남은 케이크 전부를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너는 참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욕심이 </a:t>
            </a:r>
            <a:endParaRPr lang="en-US" altLang="ko-KR" sz="160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많구나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535996" y="2748595"/>
            <a:ext cx="1577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제가 욕심이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많다고요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7741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620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suh_p_0301_06_0012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43"/>
          <p:cNvSpPr txBox="1"/>
          <p:nvPr/>
        </p:nvSpPr>
        <p:spPr>
          <a:xfrm>
            <a:off x="359532" y="1527756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동물들이 어떤 이야기를 했나요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3005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" name="그룹 26"/>
          <p:cNvGrpSpPr/>
          <p:nvPr/>
        </p:nvGrpSpPr>
        <p:grpSpPr>
          <a:xfrm>
            <a:off x="4175956" y="1195931"/>
            <a:ext cx="2754977" cy="256519"/>
            <a:chOff x="4139952" y="1195931"/>
            <a:chExt cx="2754977" cy="256519"/>
          </a:xfrm>
        </p:grpSpPr>
        <p:grpSp>
          <p:nvGrpSpPr>
            <p:cNvPr id="29" name="그룹 28"/>
            <p:cNvGrpSpPr/>
            <p:nvPr/>
          </p:nvGrpSpPr>
          <p:grpSpPr>
            <a:xfrm>
              <a:off x="4139952" y="1196752"/>
              <a:ext cx="2754977" cy="255698"/>
              <a:chOff x="4193287" y="1376772"/>
              <a:chExt cx="2754977" cy="255698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6317523" y="1376772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+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4193287" y="1376772"/>
                <a:ext cx="630741" cy="255591"/>
              </a:xfrm>
              <a:prstGeom prst="rect">
                <a:avLst/>
              </a:prstGeom>
              <a:solidFill>
                <a:srgbClr val="FCD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smtClean="0">
                    <a:solidFill>
                      <a:srgbClr val="AE7C65"/>
                    </a:solidFill>
                  </a:rPr>
                  <a:t>만화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5614774" y="1376879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+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33" name="직사각형 32"/>
            <p:cNvSpPr/>
            <p:nvPr/>
          </p:nvSpPr>
          <p:spPr>
            <a:xfrm>
              <a:off x="4860032" y="1195931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+</a:t>
              </a:r>
              <a:endParaRPr lang="ko-KR" altLang="en-US" sz="1100" b="1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187624" y="2106329"/>
            <a:ext cx="482453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먹고 싶은 케이크의 양을 이야기했습니다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772" y="216213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819" y="528458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/>
          <p:cNvSpPr/>
          <p:nvPr/>
        </p:nvSpPr>
        <p:spPr>
          <a:xfrm>
            <a:off x="5818550" y="51385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남은 케이크의 양은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?)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908720"/>
            <a:ext cx="5623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만화의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상황에 대하여 이야기해 봅시다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403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620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suh_p_0301_06_0012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43"/>
          <p:cNvSpPr txBox="1"/>
          <p:nvPr/>
        </p:nvSpPr>
        <p:spPr>
          <a:xfrm>
            <a:off x="359532" y="1527756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호랑이는 케이크를 어떻게 나누어 주려고 하나요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3005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" name="그룹 26"/>
          <p:cNvGrpSpPr/>
          <p:nvPr/>
        </p:nvGrpSpPr>
        <p:grpSpPr>
          <a:xfrm>
            <a:off x="4175956" y="1195931"/>
            <a:ext cx="2754977" cy="256519"/>
            <a:chOff x="4139952" y="1195931"/>
            <a:chExt cx="2754977" cy="256519"/>
          </a:xfrm>
        </p:grpSpPr>
        <p:grpSp>
          <p:nvGrpSpPr>
            <p:cNvPr id="29" name="그룹 28"/>
            <p:cNvGrpSpPr/>
            <p:nvPr/>
          </p:nvGrpSpPr>
          <p:grpSpPr>
            <a:xfrm>
              <a:off x="4139952" y="1196752"/>
              <a:ext cx="2754977" cy="255698"/>
              <a:chOff x="4193287" y="1376772"/>
              <a:chExt cx="2754977" cy="255698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6317523" y="1376772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+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4193287" y="1376772"/>
                <a:ext cx="630741" cy="255591"/>
              </a:xfrm>
              <a:prstGeom prst="rect">
                <a:avLst/>
              </a:prstGeom>
              <a:solidFill>
                <a:srgbClr val="FCD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smtClean="0">
                    <a:solidFill>
                      <a:srgbClr val="AE7C65"/>
                    </a:solidFill>
                  </a:rPr>
                  <a:t>만화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5614774" y="1376879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물음 </a:t>
                </a:r>
                <a:r>
                  <a:rPr lang="en-US" altLang="ko-KR" sz="1100" b="1" dirty="0"/>
                  <a:t>+</a:t>
                </a:r>
                <a:endParaRPr lang="ko-KR" altLang="en-US" sz="1100" b="1" dirty="0"/>
              </a:p>
            </p:txBody>
          </p:sp>
        </p:grpSp>
        <p:sp>
          <p:nvSpPr>
            <p:cNvPr id="33" name="직사각형 32"/>
            <p:cNvSpPr/>
            <p:nvPr/>
          </p:nvSpPr>
          <p:spPr>
            <a:xfrm>
              <a:off x="4860032" y="1195931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+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187624" y="2106329"/>
            <a:ext cx="482453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동물들이 원하는 만큼 나누어 주려고 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772" y="216213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819" y="528458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/>
          <p:cNvSpPr/>
          <p:nvPr/>
        </p:nvSpPr>
        <p:spPr>
          <a:xfrm>
            <a:off x="5818550" y="51385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남은 케이크의 양은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?)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908720"/>
            <a:ext cx="5623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만화의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상황에 대하여 이야기해 봅시다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34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42553</TotalTime>
  <Words>1776</Words>
  <Application>Microsoft Office PowerPoint</Application>
  <PresentationFormat>화면 슬라이드 쇼(4:3)</PresentationFormat>
  <Paragraphs>625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7401</cp:revision>
  <dcterms:created xsi:type="dcterms:W3CDTF">2008-07-15T12:19:11Z</dcterms:created>
  <dcterms:modified xsi:type="dcterms:W3CDTF">2022-03-25T00:02:14Z</dcterms:modified>
</cp:coreProperties>
</file>