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097" r:id="rId4"/>
    <p:sldId id="1369" r:id="rId5"/>
    <p:sldId id="1374" r:id="rId6"/>
    <p:sldId id="1366" r:id="rId7"/>
    <p:sldId id="1385" r:id="rId8"/>
    <p:sldId id="1394" r:id="rId9"/>
    <p:sldId id="1387" r:id="rId10"/>
    <p:sldId id="1388" r:id="rId11"/>
    <p:sldId id="1389" r:id="rId12"/>
    <p:sldId id="1395" r:id="rId13"/>
    <p:sldId id="1396" r:id="rId14"/>
    <p:sldId id="1391" r:id="rId15"/>
    <p:sldId id="1392" r:id="rId16"/>
    <p:sldId id="1393" r:id="rId17"/>
    <p:sldId id="1397" r:id="rId18"/>
    <p:sldId id="1399" r:id="rId19"/>
    <p:sldId id="1398" r:id="rId20"/>
    <p:sldId id="1400" r:id="rId21"/>
    <p:sldId id="1402" r:id="rId22"/>
    <p:sldId id="1372" r:id="rId23"/>
    <p:sldId id="1403" r:id="rId24"/>
    <p:sldId id="1315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9B1DC"/>
    <a:srgbClr val="FDE8F5"/>
    <a:srgbClr val="FDF4A6"/>
    <a:srgbClr val="D0ECD8"/>
    <a:srgbClr val="D4EFFD"/>
    <a:srgbClr val="F27712"/>
    <a:srgbClr val="FF9900"/>
    <a:srgbClr val="FF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68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098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확인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놀이에는 무엇이 있나요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첨부파일 중 여자아이만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 이어달리기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583"/>
            <a:ext cx="142357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2645239" y="1736554"/>
            <a:ext cx="113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 카드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5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76" y="3068960"/>
            <a:ext cx="1241236" cy="20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019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SA31702.psd / SB31709.JPG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" y="2139093"/>
            <a:ext cx="4411232" cy="294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사각형 설명선 46"/>
          <p:cNvSpPr/>
          <p:nvPr/>
        </p:nvSpPr>
        <p:spPr>
          <a:xfrm>
            <a:off x="4999165" y="2060848"/>
            <a:ext cx="1913095" cy="864096"/>
          </a:xfrm>
          <a:prstGeom prst="wedgeRoundRectCallout">
            <a:avLst>
              <a:gd name="adj1" fmla="val -8161"/>
              <a:gd name="adj2" fmla="val 710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더 큰 수를 가진 학생은 계속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앞으로 갈 수 있어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5284026" y="3312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실내화 양궁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1799692" y="1695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161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274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6560" y="2222800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0" y="26463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1" y="329888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6" y="3717032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07078" y="26463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시작 지점에서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떨어진 곳에 훌라후프로 과녁을 만든다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7343" y="3284984"/>
            <a:ext cx="64157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까지의 수 카드 중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고른다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11" y="3724000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골라 두 자리 수를 만든다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4554" y="4156048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과녁에 고른 수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올려놓고 실내화를 던져 과녁을 맞힌다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9" y="4174734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실내화 양궁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560" y="2222800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0" y="26463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1" y="329888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6" y="3717032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07078" y="26463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시작 지점에서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떨어진 곳에 훌라후프로 과녁을 만든다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7343" y="3284984"/>
            <a:ext cx="64157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까지의 수 카드 중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고른다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11" y="3724000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골라 두 자리 수를 만든다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4554" y="4156048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과녁에 고른 수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올려놓고 실내화를 던져 과녁을 맞힌다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9" y="4174734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08" y="2068883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461529" y="2062805"/>
            <a:ext cx="327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실내화 양궁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28340" y="2464449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수 카드로 만든 두 자리 수에 실내화를 던져 맞힌 수를 곱한 값이 점수가 되는 놀이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161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274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85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실내화 양궁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560" y="2222800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3" y="2694119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12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8" y="1312601"/>
              <a:ext cx="800099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161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274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784533" y="2672916"/>
            <a:ext cx="60917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에서 만든 두 자리 수에 실내화를 던져 맞힌 수를 곱한 값이 점수가 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4" y="2717782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" y="3424015"/>
            <a:ext cx="365025" cy="36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850418" y="3408666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우리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점수를 모두 더하면 최종 점수가 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실내화 양궁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301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SA31702.psd /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SB31703(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</a:t>
                      </a:r>
                      <a:endParaRPr kumimoji="0" lang="en-US" altLang="ko-KR" sz="100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295400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3" y="2192011"/>
            <a:ext cx="4051649" cy="27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5" y="2645791"/>
            <a:ext cx="1223977" cy="225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1750906" y="2111901"/>
            <a:ext cx="2075394" cy="1067780"/>
          </a:xfrm>
          <a:prstGeom prst="wedgeRoundRectCallout">
            <a:avLst>
              <a:gd name="adj1" fmla="val -44558"/>
              <a:gd name="adj2" fmla="val 6437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실내화로 양궁을 할 수도 있어</a:t>
            </a:r>
            <a:r>
              <a:rPr lang="en-US" altLang="ko-KR" sz="1600" smtClean="0">
                <a:solidFill>
                  <a:schemeClr val="tx1"/>
                </a:solidFill>
              </a:rPr>
              <a:t>. </a:t>
            </a:r>
            <a:r>
              <a:rPr lang="ko-KR" altLang="en-US" sz="1600" smtClean="0">
                <a:solidFill>
                  <a:schemeClr val="tx1"/>
                </a:solidFill>
              </a:rPr>
              <a:t>점수를 계산할 때 곱셈을 사용하네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첨부파일 중 남자아이만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954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8" y="1312601"/>
              <a:ext cx="800099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12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161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274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0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카드로 두 자리 수를 만들 때 사용한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560" y="2206605"/>
            <a:ext cx="6012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 더 큰 수를 십의 자리로 만들었습니다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66" y="23855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90382" y="5145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9" y="222872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1124744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742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8" y="1312601"/>
              <a:ext cx="800099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28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274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67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실내화 양궁 점수를 계산할 때 어떤 계산이 필요한가요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2206605"/>
            <a:ext cx="60126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곱셈과 두 자리 또는 세 자리 수 덧셈이 필요합니다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46" y="26395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90382" y="5145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612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1124744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935508" y="5301208"/>
            <a:ext cx="3068540" cy="263186"/>
            <a:chOff x="319554" y="1245924"/>
            <a:chExt cx="4941921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79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8" y="1312601"/>
              <a:ext cx="800099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3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161" y="1295217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28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78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개구</a:t>
            </a:r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멀리뛰기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38970" y="1416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67744" y="1700808"/>
            <a:ext cx="826782" cy="299688"/>
            <a:chOff x="5057098" y="1033331"/>
            <a:chExt cx="1095006" cy="313457"/>
          </a:xfrm>
        </p:grpSpPr>
        <p:pic>
          <p:nvPicPr>
            <p:cNvPr id="67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22</a:t>
              </a:r>
            </a:p>
          </p:txBody>
        </p:sp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9" y="3137901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4" y="3760754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76276" y="2636912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종이로 개구리를 접는다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6542" y="3112682"/>
            <a:ext cx="6091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출발 지점에서 종이 개구리를 놓고 손으로 눌렀다 떼어 뛰게 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6909" y="3760754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 개구리가 뛴 거리를 자로 재어 본다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9" y="4262273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896218" y="4247356"/>
            <a:ext cx="5944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 개구리를 세 번 뛰게 한 후 세 번의 기록을 모두 더하여 총 길이가 더 긴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이긴다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407" y="2150279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0" name="그룹 79"/>
          <p:cNvGrpSpPr/>
          <p:nvPr/>
        </p:nvGrpSpPr>
        <p:grpSpPr>
          <a:xfrm>
            <a:off x="2483768" y="5301208"/>
            <a:ext cx="2104632" cy="263186"/>
            <a:chOff x="319554" y="1245924"/>
            <a:chExt cx="338953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377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98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28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53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483768" y="5301208"/>
            <a:ext cx="2104632" cy="263186"/>
            <a:chOff x="319554" y="1245924"/>
            <a:chExt cx="338953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377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98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28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개구</a:t>
            </a:r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멀리뛰기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67744" y="1700808"/>
            <a:ext cx="826782" cy="299688"/>
            <a:chOff x="5057098" y="1033331"/>
            <a:chExt cx="1095006" cy="313457"/>
          </a:xfrm>
        </p:grpSpPr>
        <p:pic>
          <p:nvPicPr>
            <p:cNvPr id="67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22</a:t>
              </a:r>
            </a:p>
          </p:txBody>
        </p:sp>
      </p:grpSp>
      <p:pic>
        <p:nvPicPr>
          <p:cNvPr id="70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9" y="3137901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4" y="3760754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76276" y="2636912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종이로 개구리를 접는다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6542" y="3112682"/>
            <a:ext cx="6091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출발 지점에서 종이 개구리를 놓고 손으로 눌렀다 떼어 뛰게 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6909" y="3760754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 개구리가 뛴 거리를 자로 재어 본다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9" y="4262273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896218" y="4247356"/>
            <a:ext cx="5944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 개구리를 세 번 뛰게 한 후 세 번의 기록을 모두 더하여 총 길이가 더 긴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이긴다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407" y="2150279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08" y="2068883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461529" y="2062805"/>
            <a:ext cx="327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개구리 멀리뛰기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8340" y="2464449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색종이로 접은 종이 개구리로 하는 멀리뛰기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8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2" y="2298547"/>
            <a:ext cx="1682880" cy="24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467368" y="5301208"/>
            <a:ext cx="2104632" cy="263186"/>
            <a:chOff x="319554" y="1245924"/>
            <a:chExt cx="338953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6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98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685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개구</a:t>
            </a:r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9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멀리뛰기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67744" y="1700808"/>
            <a:ext cx="826782" cy="299688"/>
            <a:chOff x="5057098" y="1033331"/>
            <a:chExt cx="1095006" cy="313457"/>
          </a:xfrm>
        </p:grpSpPr>
        <p:pic>
          <p:nvPicPr>
            <p:cNvPr id="67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22</a:t>
              </a:r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42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SA31703.psd /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SB31707(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52936"/>
            <a:ext cx="286114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사각형 설명선 46"/>
          <p:cNvSpPr/>
          <p:nvPr/>
        </p:nvSpPr>
        <p:spPr>
          <a:xfrm>
            <a:off x="2271681" y="2123279"/>
            <a:ext cx="3198824" cy="1067780"/>
          </a:xfrm>
          <a:prstGeom prst="wedgeRoundRectCallout">
            <a:avLst>
              <a:gd name="adj1" fmla="val -54252"/>
              <a:gd name="adj2" fmla="val 211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이 놀이는 멀리뛰기와 방법이 같아</a:t>
            </a:r>
            <a:r>
              <a:rPr lang="en-US" altLang="ko-KR" sz="1600" smtClean="0">
                <a:solidFill>
                  <a:schemeClr val="tx1"/>
                </a:solidFill>
              </a:rPr>
              <a:t>! </a:t>
            </a:r>
            <a:r>
              <a:rPr lang="ko-KR" altLang="en-US" sz="1600" smtClean="0">
                <a:solidFill>
                  <a:schemeClr val="tx1"/>
                </a:solidFill>
              </a:rPr>
              <a:t>거리는 자를 이용하여 </a:t>
            </a:r>
            <a:r>
              <a:rPr lang="en-US" altLang="ko-KR" sz="1600" smtClean="0">
                <a:solidFill>
                  <a:schemeClr val="tx1"/>
                </a:solidFill>
              </a:rPr>
              <a:t>mm</a:t>
            </a:r>
            <a:r>
              <a:rPr lang="ko-KR" altLang="en-US" sz="1600" smtClean="0">
                <a:solidFill>
                  <a:schemeClr val="tx1"/>
                </a:solidFill>
              </a:rPr>
              <a:t>까지 재어보면 돼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9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55212"/>
              </p:ext>
            </p:extLst>
          </p:nvPr>
        </p:nvGraphicFramePr>
        <p:xfrm>
          <a:off x="179388" y="654012"/>
          <a:ext cx="8774172" cy="268212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수학 놀이 탐색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140~141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140~141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1023255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놀이에 사용한 수학 내용 이야기해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140~141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483768" y="5301208"/>
            <a:ext cx="2140636" cy="263186"/>
            <a:chOff x="319554" y="1245924"/>
            <a:chExt cx="3447517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954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97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28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2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타원 49"/>
          <p:cNvSpPr/>
          <p:nvPr/>
        </p:nvSpPr>
        <p:spPr>
          <a:xfrm>
            <a:off x="5910236" y="5017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거리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더하거나 뺄 때 어떤 점을 주의해야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8510" y="2242609"/>
            <a:ext cx="52296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단위끼리 더하거나 빼야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37" y="2316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8" y="226472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3539" y="2817401"/>
            <a:ext cx="52145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37" y="28543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8" y="283707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891770" y="3355056"/>
            <a:ext cx="51963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9" y="3391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0" y="337472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932040" y="1407638"/>
            <a:ext cx="1980220" cy="257166"/>
            <a:chOff x="4328361" y="1204703"/>
            <a:chExt cx="1980220" cy="257166"/>
          </a:xfrm>
        </p:grpSpPr>
        <p:grpSp>
          <p:nvGrpSpPr>
            <p:cNvPr id="84" name="그룹 83"/>
            <p:cNvGrpSpPr/>
            <p:nvPr/>
          </p:nvGrpSpPr>
          <p:grpSpPr>
            <a:xfrm>
              <a:off x="4993764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992694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28361" y="120470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그림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671231" y="1299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20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다른 모둠이 찾은 놀이 속 수학을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050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SA31705.psd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8" y="3104964"/>
            <a:ext cx="6052024" cy="226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사각형 설명선 36"/>
          <p:cNvSpPr/>
          <p:nvPr/>
        </p:nvSpPr>
        <p:spPr>
          <a:xfrm>
            <a:off x="265079" y="2132856"/>
            <a:ext cx="1986218" cy="729308"/>
          </a:xfrm>
          <a:prstGeom prst="wedgeRoundRectCallout">
            <a:avLst>
              <a:gd name="adj1" fmla="val 21009"/>
              <a:gd name="adj2" fmla="val 746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 놀이 체험은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즐거웠나요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2392452" y="1996391"/>
            <a:ext cx="2427048" cy="1216585"/>
          </a:xfrm>
          <a:prstGeom prst="wedgeRoundRectCallout">
            <a:avLst>
              <a:gd name="adj1" fmla="val -32064"/>
              <a:gd name="adj2" fmla="val 788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네</a:t>
            </a:r>
            <a:r>
              <a:rPr lang="en-US" altLang="ko-KR" sz="1600" smtClean="0">
                <a:solidFill>
                  <a:schemeClr val="tx1"/>
                </a:solidFill>
              </a:rPr>
              <a:t>! </a:t>
            </a:r>
            <a:r>
              <a:rPr lang="ko-KR" altLang="en-US" sz="1600" smtClean="0">
                <a:solidFill>
                  <a:schemeClr val="tx1"/>
                </a:solidFill>
              </a:rPr>
              <a:t>수학 놀이 올림픽을 하기 위해서는 수학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놀이가 더 많았으면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좋겠어요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32040" y="2051620"/>
            <a:ext cx="1944491" cy="1125352"/>
          </a:xfrm>
          <a:prstGeom prst="wedgeRoundRectCallout">
            <a:avLst>
              <a:gd name="adj1" fmla="val -43514"/>
              <a:gd name="adj2" fmla="val 7814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그럼 어떤 놀이가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더 있을지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조사해 볼까요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4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932040" y="1407638"/>
            <a:ext cx="1980220" cy="257166"/>
            <a:chOff x="4328361" y="1204703"/>
            <a:chExt cx="1980220" cy="257166"/>
          </a:xfrm>
        </p:grpSpPr>
        <p:grpSp>
          <p:nvGrpSpPr>
            <p:cNvPr id="84" name="그룹 83"/>
            <p:cNvGrpSpPr/>
            <p:nvPr/>
          </p:nvGrpSpPr>
          <p:grpSpPr>
            <a:xfrm>
              <a:off x="4993764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992694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28361" y="120470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06023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20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다른 모둠이 찾은 놀이 속 수학을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447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32339" y="1712131"/>
            <a:ext cx="66879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40" dirty="0" smtClean="0">
                <a:latin typeface="맑은 고딕" pitchFamily="50" charset="-127"/>
                <a:ea typeface="맑은 고딕" pitchFamily="50" charset="-127"/>
              </a:rPr>
              <a:t>오늘 체험해 본 수학 놀이에 사용한 수학 내용을 이야기해 보세요</a:t>
            </a:r>
            <a:r>
              <a:rPr lang="en-US" altLang="ko-KR" sz="1900" spc="-14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3581" y="2421802"/>
            <a:ext cx="46065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덧셈과 뺄셈을 활용했습니다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04" y="2474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10" y="244392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333581" y="3100775"/>
            <a:ext cx="46065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단위를 비교했습니다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04" y="31534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10" y="312289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348610" y="3779748"/>
            <a:ext cx="46065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계산에 곱셈을 활용했습니다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33" y="38323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39" y="380186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3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932040" y="1407638"/>
            <a:ext cx="1980220" cy="257166"/>
            <a:chOff x="4328361" y="1204703"/>
            <a:chExt cx="1980220" cy="257166"/>
          </a:xfrm>
        </p:grpSpPr>
        <p:grpSp>
          <p:nvGrpSpPr>
            <p:cNvPr id="84" name="그룹 83"/>
            <p:cNvGrpSpPr/>
            <p:nvPr/>
          </p:nvGrpSpPr>
          <p:grpSpPr>
            <a:xfrm>
              <a:off x="4993764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2</a:t>
                  </a:r>
                  <a:endParaRPr lang="ko-KR" altLang="en-US" sz="1100" b="1" dirty="0"/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992694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28361" y="120470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06023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20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다른 모둠이 찾은 놀이 속 수학을 친구들과 이야기해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32339" y="1712131"/>
            <a:ext cx="66879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내가 알고 있는 놀이 또는 친구들과 하고 싶은 놀이 중 수학과 관련된 놀이에는 어떤 것이 있을까요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681" y="2421802"/>
            <a:ext cx="3613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휴지 오래 불기가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14" y="2533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09" y="244392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691680" y="3100775"/>
            <a:ext cx="36134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고리던지기 놀이가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14" y="3212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09" y="312289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706709" y="3779748"/>
            <a:ext cx="3598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 놀이가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43" y="38913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38" y="380186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7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9612" y="3036444"/>
            <a:ext cx="5719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계획 수립과 수행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놀이에는 무엇이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944724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193995" y="3747581"/>
            <a:ext cx="2414009" cy="384721"/>
            <a:chOff x="2268538" y="3747581"/>
            <a:chExt cx="2414009" cy="384721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3274789" y="3747581"/>
              <a:ext cx="14077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142~145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dirty="0"/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1580" y="5065439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수학 놀이에 사용될 준비물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2996952"/>
            <a:ext cx="6156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 놀이 방법을 이해하고 놀이에 참여할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3147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271" y="4882445"/>
            <a:ext cx="550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훌라후프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471094" y="1157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371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가지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놀이를 탐색해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63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52078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올림픽 경기를 본 경험을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552" y="2062589"/>
            <a:ext cx="62646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올림픽에서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양궁으로 금메달을 따는 모습을 봤습니다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6" y="20770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210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39552" y="2564904"/>
            <a:ext cx="62646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높이뛰기를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모습을 보았습니다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8702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20" y="26165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9552" y="3148976"/>
            <a:ext cx="62646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쇼트트랙을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모습을 보았습니다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7109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20" y="32005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9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5641836" y="1206278"/>
            <a:ext cx="1306428" cy="259154"/>
            <a:chOff x="4968044" y="1229193"/>
            <a:chExt cx="1306428" cy="259154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63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52078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수학책 속 사진들을 비교하며 놀이와 실제 경기의 공통점과 차이점을 찾아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48" y="2240868"/>
            <a:ext cx="62286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실내화 양궁과 양궁은 원 모양의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과녁판을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사용한다는 점이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30" y="25762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548" y="3068420"/>
            <a:ext cx="62286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개구리 멀리뛰기와 멀리뛰기는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멀리 뛴 거리를 잰다는 점이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30" y="34037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03548" y="3895972"/>
            <a:ext cx="62286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놀이와 올림픽 경기에서 사용되는 도구가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30" y="3940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007440"/>
            <a:ext cx="371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가지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놀이를 탐색해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 이어달리기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754" y="2133650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4" y="255718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3080224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" y="3811089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0272" y="2557186"/>
            <a:ext cx="61079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출발점에서 수 카드 한 장을 꺼내 출발한다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0537" y="3068960"/>
            <a:ext cx="5911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길 위에서 만나면 수 카드의 크기를 비교한다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0905" y="3818057"/>
            <a:ext cx="59013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큰 수를 가진 학생은 큰 소리로 수를 읽고 계속 앞으로 나간다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바로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보이고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3343" y="3140968"/>
            <a:ext cx="66328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선생님께서 여러 가지 수학 놀이를 소개해 주셨습니다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친구들과 모둠을 나누어 여러 가지 수학 놀이 중 하나를 선택하여 함께해 봅시다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3343" y="2202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7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처음에 바로 보이고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65312" y="2603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 이어달리기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754" y="20248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4" y="245689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284986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" y="3436718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0272" y="2449174"/>
            <a:ext cx="61079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출발점에서 수 카드 한 장을 꺼내 출발한다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0537" y="2830887"/>
            <a:ext cx="612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길 위에서 만나면 수 카드의 크기를 비교한다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0905" y="3435968"/>
            <a:ext cx="6045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큰 수를 가진 학생은 큰 소리로 수를 읽고 계속 앞으로 나간다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1972000" y="1695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583"/>
            <a:ext cx="142357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2645239" y="1736554"/>
            <a:ext cx="113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 카드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611948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828438" y="4041068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작은 수를 가진 학생은 우리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맨 뒤로 돌아가고 다음 학생이 출발한다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5257" y="4696108"/>
            <a:ext cx="6090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제한 시간 동안 상대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길 끝에 도착한 사람이 많은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이긴다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" y="4067472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700707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5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65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모둠이 체험한 놀이 속에서 수학을 찾아보세요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729" y="1407664"/>
            <a:ext cx="1998535" cy="257140"/>
            <a:chOff x="4283968" y="1227644"/>
            <a:chExt cx="1998535" cy="257140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7644"/>
              <a:ext cx="1998535" cy="257140"/>
              <a:chOff x="4283968" y="1227644"/>
              <a:chExt cx="1998535" cy="2571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51762" y="1227644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 이어달리기</a:t>
            </a:r>
            <a:endParaRPr lang="en-US" altLang="ko-KR" sz="1900" b="1" u="sng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754" y="20248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4" y="245689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284986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" y="3436718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0272" y="2449174"/>
            <a:ext cx="61079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출발점에서 수 카드 한 장을 꺼내 출발한다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0537" y="2830887"/>
            <a:ext cx="612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길 위에서 만나면 수 카드의 크기를 비교한다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0905" y="3435968"/>
            <a:ext cx="6045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큰 수를 가진 학생은 큰 소리로 수를 읽고 계속 앞으로 나간다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583"/>
            <a:ext cx="142357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2645239" y="1736554"/>
            <a:ext cx="113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 카드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828438" y="4041068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작은 수를 가진 학생은 우리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맨 뒤로 돌아가고 다음 학생이 출발한다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5257" y="4696108"/>
            <a:ext cx="6090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제한 시간 동안 상대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길 끝에 도착한 사람이 많은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이긴다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" y="4067472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700707"/>
            <a:ext cx="357563" cy="3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08" y="2068883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461529" y="2062805"/>
            <a:ext cx="327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 이어달리기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8340" y="2464449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수 카드에 써있는 분수와 소수의 크기를 비교하는 놀이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0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놀이에는 무엇이 있나요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716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첨부 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suh_p_0301_07_0002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_201_1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.pdf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첨부한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PDF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파일에서 숫자 카드 부분만 잘라서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까지 순서대로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7893"/>
            <a:ext cx="6200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42171</TotalTime>
  <Words>2032</Words>
  <Application>Microsoft Office PowerPoint</Application>
  <PresentationFormat>화면 슬라이드 쇼(4:3)</PresentationFormat>
  <Paragraphs>563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7248</cp:revision>
  <dcterms:created xsi:type="dcterms:W3CDTF">2008-07-15T12:19:11Z</dcterms:created>
  <dcterms:modified xsi:type="dcterms:W3CDTF">2022-03-25T00:28:14Z</dcterms:modified>
</cp:coreProperties>
</file>