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097" r:id="rId4"/>
    <p:sldId id="1384" r:id="rId5"/>
    <p:sldId id="1396" r:id="rId6"/>
    <p:sldId id="1398" r:id="rId7"/>
    <p:sldId id="1397" r:id="rId8"/>
    <p:sldId id="1366" r:id="rId9"/>
    <p:sldId id="1385" r:id="rId10"/>
    <p:sldId id="1399" r:id="rId11"/>
    <p:sldId id="1387" r:id="rId12"/>
    <p:sldId id="1400" r:id="rId13"/>
    <p:sldId id="1401" r:id="rId14"/>
    <p:sldId id="1390" r:id="rId15"/>
    <p:sldId id="1402" r:id="rId16"/>
    <p:sldId id="1403" r:id="rId17"/>
    <p:sldId id="1404" r:id="rId18"/>
    <p:sldId id="1394" r:id="rId19"/>
    <p:sldId id="1406" r:id="rId20"/>
    <p:sldId id="1405" r:id="rId21"/>
    <p:sldId id="1315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CD5B5"/>
    <a:srgbClr val="A2D0AF"/>
    <a:srgbClr val="D3EBDF"/>
    <a:srgbClr val="CBDED0"/>
    <a:srgbClr val="E0F5FD"/>
    <a:srgbClr val="F9B1DC"/>
    <a:srgbClr val="FDE8F5"/>
    <a:srgbClr val="FDF4A6"/>
    <a:srgbClr val="D0E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cdata2.tsherpa.co.kr/tsherpa/MultiMedia/Flash/2020/curri/index.html?flashxmlnum=tb&amp;classa=A8-C1-31-MM-MM-04-06-09-0-0-0-0&amp;classno=MM_31_04/suh_0301_05_0009/suh_0301_05_0009_205_1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cdata2.tsherpa.co.kr/tsherpa/MultiMedia/Flash/2020/curri/index.html?flashxmlnum=tb&amp;classa=A8-C1-31-MM-MM-04-06-09-0-0-0-0&amp;classno=MM_31_04/suh_0301_05_0009/suh_0301_05_0009_205_1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9686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8407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52401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0304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계획 수립과 수행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놀이 올림픽을 준비해요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suh_p_0301_07_0304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67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suh_p_0301_07_0304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07440"/>
            <a:ext cx="573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조사한 종목 중에서 하나를 골라 놀이를 만들어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633447" y="1023650"/>
            <a:ext cx="826782" cy="299688"/>
            <a:chOff x="5057098" y="1033331"/>
            <a:chExt cx="1095006" cy="313457"/>
          </a:xfrm>
        </p:grpSpPr>
        <p:pic>
          <p:nvPicPr>
            <p:cNvPr id="59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098" y="1033331"/>
              <a:ext cx="10229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5211811" y="1058756"/>
              <a:ext cx="940293" cy="27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100" b="1" spc="-150" dirty="0" smtClean="0">
                  <a:latin typeface="맑은 고딕" pitchFamily="50" charset="-127"/>
                  <a:ea typeface="맑은 고딕" pitchFamily="50" charset="-127"/>
                </a:rPr>
                <a:t>23</a:t>
              </a:r>
            </a:p>
          </p:txBody>
        </p:sp>
      </p:grpSp>
      <p:sp>
        <p:nvSpPr>
          <p:cNvPr id="1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수립과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 올림픽을 준비해요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!)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633447" y="1409213"/>
            <a:ext cx="1314817" cy="255591"/>
            <a:chOff x="4283968" y="1229193"/>
            <a:chExt cx="1314817" cy="255591"/>
          </a:xfrm>
        </p:grpSpPr>
        <p:grpSp>
          <p:nvGrpSpPr>
            <p:cNvPr id="48" name="그룹 47"/>
            <p:cNvGrpSpPr/>
            <p:nvPr/>
          </p:nvGrpSpPr>
          <p:grpSpPr>
            <a:xfrm>
              <a:off x="4283968" y="1229193"/>
              <a:ext cx="1314817" cy="255591"/>
              <a:chOff x="4283968" y="1229193"/>
              <a:chExt cx="1314817" cy="255591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그</a:t>
              </a:r>
              <a:r>
                <a:rPr lang="ko-KR" altLang="en-US" sz="1100" b="1">
                  <a:solidFill>
                    <a:srgbClr val="AE7C65"/>
                  </a:solidFill>
                </a:rPr>
                <a:t>림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520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440351" y="173681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수학 놀이 계획서에 어떤 내용이 들어가야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98285" y="2240868"/>
            <a:ext cx="4841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놀이에 사용될 수학 내용이 들어가야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3010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1098285" y="2789759"/>
            <a:ext cx="4841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놀이에 필요한 준비물이 들어가야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8499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1098285" y="3347489"/>
            <a:ext cx="4841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 시간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 인원이 들어가야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077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1098285" y="3915558"/>
            <a:ext cx="4841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 방법이 들어가야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9757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6984268" y="1196752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90382" y="53633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7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43"/>
          <p:cNvSpPr txBox="1"/>
          <p:nvPr/>
        </p:nvSpPr>
        <p:spPr>
          <a:xfrm>
            <a:off x="440351" y="163576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우리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계획한 수학 놀이를 하기 위해서 어떤 준비가 필요한가요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62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suh_p_0301_07_0304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0872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872716"/>
            <a:ext cx="653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우리 모둠에서 만든 수학 놀이를 간단히 체험해 보고 모둠별 놀이 계획서를 수정해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49371" y="1299006"/>
            <a:ext cx="1998893" cy="257786"/>
            <a:chOff x="4283968" y="1226998"/>
            <a:chExt cx="1998893" cy="257786"/>
          </a:xfrm>
        </p:grpSpPr>
        <p:grpSp>
          <p:nvGrpSpPr>
            <p:cNvPr id="58" name="그룹 57"/>
            <p:cNvGrpSpPr/>
            <p:nvPr/>
          </p:nvGrpSpPr>
          <p:grpSpPr>
            <a:xfrm>
              <a:off x="4283968" y="1229193"/>
              <a:ext cx="1314817" cy="255591"/>
              <a:chOff x="4283968" y="1229193"/>
              <a:chExt cx="1314817" cy="255591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652120" y="1226998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4746657" y="1388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510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1079612" y="2384884"/>
            <a:ext cx="49325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준비물이 있어야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451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1079612" y="2942614"/>
            <a:ext cx="49325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넓은 공간이 필요합니다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0028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1079612" y="3510683"/>
            <a:ext cx="49325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책상을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형태로 배치해야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709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079612" y="4071561"/>
            <a:ext cx="49325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점수를 기록할 종이와 필기도구가 필요합니다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1317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790382" y="5147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수립과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 올림픽을 준비해요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!)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9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43"/>
          <p:cNvSpPr txBox="1"/>
          <p:nvPr/>
        </p:nvSpPr>
        <p:spPr>
          <a:xfrm>
            <a:off x="440351" y="163576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우리 모둠이 만든 놀이를 함께해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62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suh_p_0301_07_0304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0872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872716"/>
            <a:ext cx="653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우리 모둠에서 만든 수학 놀이를 간단히 체험해 보고 모둠별 놀이 계획서를 수정해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49371" y="1299006"/>
            <a:ext cx="1998893" cy="257786"/>
            <a:chOff x="4283968" y="1226998"/>
            <a:chExt cx="1998893" cy="257786"/>
          </a:xfrm>
        </p:grpSpPr>
        <p:grpSp>
          <p:nvGrpSpPr>
            <p:cNvPr id="58" name="그룹 57"/>
            <p:cNvGrpSpPr/>
            <p:nvPr/>
          </p:nvGrpSpPr>
          <p:grpSpPr>
            <a:xfrm>
              <a:off x="4283968" y="1229193"/>
              <a:ext cx="1314817" cy="255591"/>
              <a:chOff x="4283968" y="1229193"/>
              <a:chExt cx="1314817" cy="255591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652120" y="1226998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510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수립과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 올림픽을 준비해요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!)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5948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SA31708-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동그라미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\136148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3-1-7\Links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276872"/>
            <a:ext cx="2310750" cy="231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596" y="2341277"/>
            <a:ext cx="2186580" cy="216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02" y="2384883"/>
            <a:ext cx="2233542" cy="216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1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43"/>
          <p:cNvSpPr txBox="1"/>
          <p:nvPr/>
        </p:nvSpPr>
        <p:spPr>
          <a:xfrm>
            <a:off x="440351" y="163576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놀이를 하면서 고쳐야 할 놀이 규칙이 있었는지 생각해 보고 고쳐 써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62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suh_p_0301_07_0304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0872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872716"/>
            <a:ext cx="653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우리 모둠에서 만든 수학 놀이를 간단히 체험해 보고 모둠별 놀이 계획서를 수정해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49371" y="1299006"/>
            <a:ext cx="1998893" cy="257786"/>
            <a:chOff x="4283968" y="1226998"/>
            <a:chExt cx="1998893" cy="257786"/>
          </a:xfrm>
        </p:grpSpPr>
        <p:grpSp>
          <p:nvGrpSpPr>
            <p:cNvPr id="58" name="그룹 57"/>
            <p:cNvGrpSpPr/>
            <p:nvPr/>
          </p:nvGrpSpPr>
          <p:grpSpPr>
            <a:xfrm>
              <a:off x="4283968" y="1229193"/>
              <a:ext cx="1314817" cy="255591"/>
              <a:chOff x="4283968" y="1229193"/>
              <a:chExt cx="1314817" cy="255591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652120" y="1226998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7510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수립과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 올림픽을 준비해요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!)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39652" y="2362588"/>
            <a:ext cx="392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시간이 부족한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62" y="24183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439651" y="2946650"/>
            <a:ext cx="392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규칙을 공평하게 바꿔야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62" y="30024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439651" y="3530712"/>
            <a:ext cx="392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참가 인원을 줄여야 할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62" y="35865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5695826" y="52316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4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43"/>
          <p:cNvSpPr txBox="1"/>
          <p:nvPr/>
        </p:nvSpPr>
        <p:spPr>
          <a:xfrm>
            <a:off x="440351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우리 모둠이 만든 놀이를 친구들에게 소개해 보세요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suh_p_0301_07_0304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16732"/>
            <a:ext cx="641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우리 반 수학 놀이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올림픽 계획을 세워봅시다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160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283968" y="1402916"/>
            <a:ext cx="2684368" cy="261888"/>
            <a:chOff x="4283968" y="1222896"/>
            <a:chExt cx="2684368" cy="261888"/>
          </a:xfrm>
        </p:grpSpPr>
        <p:grpSp>
          <p:nvGrpSpPr>
            <p:cNvPr id="42" name="그룹 41"/>
            <p:cNvGrpSpPr/>
            <p:nvPr/>
          </p:nvGrpSpPr>
          <p:grpSpPr>
            <a:xfrm>
              <a:off x="4283968" y="1222896"/>
              <a:ext cx="2684368" cy="261888"/>
              <a:chOff x="4283968" y="1222896"/>
              <a:chExt cx="2684368" cy="261888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337595" y="1222896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652120" y="1226998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5135145" y="10414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수립과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 올림픽을 준비해요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!)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053596"/>
            <a:ext cx="3492261" cy="346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198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SA31709.psd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\136148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3-1-7\Links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0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43"/>
          <p:cNvSpPr txBox="1"/>
          <p:nvPr/>
        </p:nvSpPr>
        <p:spPr>
          <a:xfrm>
            <a:off x="440351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다른 모둠이 만든 놀이와 우리 모둠이 만든 놀이의 공통점과 차이점을 비교해 보세요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suh_p_0301_07_0304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16732"/>
            <a:ext cx="641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우리 반 수학 놀이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올림픽 계획을 세워봅시다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160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4283968" y="1402916"/>
            <a:ext cx="2684368" cy="261888"/>
            <a:chOff x="4283968" y="1222896"/>
            <a:chExt cx="2684368" cy="261888"/>
          </a:xfrm>
        </p:grpSpPr>
        <p:grpSp>
          <p:nvGrpSpPr>
            <p:cNvPr id="42" name="그룹 41"/>
            <p:cNvGrpSpPr/>
            <p:nvPr/>
          </p:nvGrpSpPr>
          <p:grpSpPr>
            <a:xfrm>
              <a:off x="4283968" y="1222896"/>
              <a:ext cx="2684368" cy="261888"/>
              <a:chOff x="4283968" y="1222896"/>
              <a:chExt cx="2684368" cy="261888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337595" y="1222896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652120" y="1226998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5670952" y="5227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수립과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 올림픽을 준비해요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!)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3648" y="2395600"/>
            <a:ext cx="428274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덧셈과 뺄셈이 필요한 놀이입니다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243" y="24558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403648" y="2979662"/>
            <a:ext cx="428274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도형과 관련된 놀이입니다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243" y="30398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403649" y="3563724"/>
            <a:ext cx="42827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점수가 높은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이기는 놀이입니다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243" y="3623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08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43"/>
          <p:cNvSpPr txBox="1"/>
          <p:nvPr/>
        </p:nvSpPr>
        <p:spPr>
          <a:xfrm>
            <a:off x="440351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우리 반에서 수학 놀이 올림픽에 참가할 종목을 정해 보세요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suh_p_0301_07_0304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16732"/>
            <a:ext cx="641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우리 반 수학 놀이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올림픽 계획을 세워봅시다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160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4283968" y="1402916"/>
            <a:ext cx="2684368" cy="261888"/>
            <a:chOff x="4283968" y="1222896"/>
            <a:chExt cx="2684368" cy="261888"/>
          </a:xfrm>
        </p:grpSpPr>
        <p:grpSp>
          <p:nvGrpSpPr>
            <p:cNvPr id="42" name="그룹 41"/>
            <p:cNvGrpSpPr/>
            <p:nvPr/>
          </p:nvGrpSpPr>
          <p:grpSpPr>
            <a:xfrm>
              <a:off x="4283968" y="1222896"/>
              <a:ext cx="2684368" cy="261888"/>
              <a:chOff x="4283968" y="1222896"/>
              <a:chExt cx="2684368" cy="261888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337595" y="1222896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652120" y="1226998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수립과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 올림픽을 준비해요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!)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829487"/>
              </p:ext>
            </p:extLst>
          </p:nvPr>
        </p:nvGraphicFramePr>
        <p:xfrm>
          <a:off x="1043607" y="2456892"/>
          <a:ext cx="4775614" cy="265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807"/>
                <a:gridCol w="2387807"/>
              </a:tblGrid>
              <a:tr h="525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모둠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종목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53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모둠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5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찍찍이 양궁</a:t>
                      </a:r>
                      <a:endParaRPr lang="en-US" altLang="ko-KR" sz="1800" b="1" spc="-15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모둠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5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분수 파리잡기 놀이</a:t>
                      </a:r>
                      <a:endParaRPr lang="en-US" altLang="ko-KR" sz="1800" b="1" spc="-15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모둠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5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고리던지기 놀이</a:t>
                      </a:r>
                      <a:endParaRPr lang="en-US" altLang="ko-KR" sz="1800" b="1" spc="-15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800" b="1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모둠</a:t>
                      </a:r>
                      <a:endParaRPr lang="ko-KR" altLang="en-US" sz="18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5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휴지 오래 불기</a:t>
                      </a:r>
                      <a:endParaRPr lang="en-US" altLang="ko-KR" sz="1800" b="1" spc="-15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927" y="2091552"/>
            <a:ext cx="1221957" cy="26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146672" y="3070996"/>
            <a:ext cx="2016060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151620" y="3611056"/>
            <a:ext cx="2016060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151620" y="4151116"/>
            <a:ext cx="2016060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563888" y="3070996"/>
            <a:ext cx="2016060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568836" y="3611056"/>
            <a:ext cx="2016060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568836" y="4151116"/>
            <a:ext cx="2016060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15331" y="2924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611863" y="52458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53" y="5223288"/>
            <a:ext cx="1016668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828" y="5560548"/>
            <a:ext cx="1016668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5355582" y="2214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초록색 네모 부분에 직접 쓰기 기능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직접 쓰는 글씨는 초록색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개발물에서는 초록색 네모는 안 보임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지시문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쓸 수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보기 클릭하면 파란색 텍스트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버튼은 직접 쓰기로 토글됨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기능 참고 개발물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7"/>
              </a:rPr>
              <a:t>http://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7"/>
              </a:rPr>
              <a:t>cdata2.tsherpa.co.kr/tsherpa/MultiMedia/Flash/2020/curri/index.html?flashxmlnum=tb&amp;classa=A8-C1-31-MM-MM-04-06-09-0-0-0-0&amp;classno=MM_31_04/suh_0301_05_0009/suh_0301_05_0009_205_1.html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51620" y="4653136"/>
            <a:ext cx="2016060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568836" y="4653136"/>
            <a:ext cx="2016060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5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43"/>
          <p:cNvSpPr txBox="1"/>
          <p:nvPr/>
        </p:nvSpPr>
        <p:spPr>
          <a:xfrm>
            <a:off x="440351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우리 모둠에서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수학 놀이 올림픽 참가할 종목과 선수를 정해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70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suh_p_0301_07_0304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16732"/>
            <a:ext cx="641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우리 반 수학 놀이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올림픽 계획을 세워봅시다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160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4283968" y="1402916"/>
            <a:ext cx="2684368" cy="261888"/>
            <a:chOff x="4283968" y="1222896"/>
            <a:chExt cx="2684368" cy="261888"/>
          </a:xfrm>
        </p:grpSpPr>
        <p:grpSp>
          <p:nvGrpSpPr>
            <p:cNvPr id="42" name="그룹 41"/>
            <p:cNvGrpSpPr/>
            <p:nvPr/>
          </p:nvGrpSpPr>
          <p:grpSpPr>
            <a:xfrm>
              <a:off x="4283968" y="1222896"/>
              <a:ext cx="2684368" cy="261888"/>
              <a:chOff x="4283968" y="1222896"/>
              <a:chExt cx="2684368" cy="261888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337595" y="1222896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 dirty="0"/>
                  <a:t>4</a:t>
                </a:r>
                <a:endParaRPr lang="ko-KR" altLang="en-US" sz="1100" b="1" dirty="0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652120" y="1226998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수립과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 올림픽을 준비해요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!)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316525"/>
              </p:ext>
            </p:extLst>
          </p:nvPr>
        </p:nvGraphicFramePr>
        <p:xfrm>
          <a:off x="1043607" y="2636912"/>
          <a:ext cx="4775614" cy="2124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807"/>
                <a:gridCol w="2387807"/>
              </a:tblGrid>
              <a:tr h="525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종목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</a:tr>
              <a:tr h="532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5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찍찍이 양궁</a:t>
                      </a:r>
                      <a:endParaRPr lang="en-US" altLang="ko-KR" sz="1800" b="1" spc="-15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5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철수</a:t>
                      </a:r>
                      <a:endParaRPr lang="en-US" altLang="ko-KR" sz="1800" b="1" spc="-15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29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spc="-15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분수 파리잡기 놀이</a:t>
                      </a:r>
                      <a:endParaRPr lang="en-US" altLang="ko-KR" sz="1800" b="1" spc="-150" dirty="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5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영희</a:t>
                      </a:r>
                      <a:endParaRPr lang="en-US" altLang="ko-KR" sz="1800" b="1" spc="-15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29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spc="-15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고리던지기 놀이</a:t>
                      </a:r>
                      <a:endParaRPr lang="en-US" altLang="ko-KR" sz="1800" b="1" spc="-150" dirty="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spc="-15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청훈</a:t>
                      </a:r>
                      <a:endParaRPr lang="en-US" altLang="ko-KR" sz="1800" b="1" spc="-15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927" y="2240868"/>
            <a:ext cx="1221957" cy="26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146672" y="3251016"/>
            <a:ext cx="2016060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151620" y="3791076"/>
            <a:ext cx="2016060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151620" y="4331136"/>
            <a:ext cx="2016060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563888" y="3251016"/>
            <a:ext cx="2016060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568836" y="3791076"/>
            <a:ext cx="2016060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568836" y="4331136"/>
            <a:ext cx="2016060" cy="36004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15331" y="3104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611863" y="52458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53" y="5223288"/>
            <a:ext cx="1016668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828" y="5560548"/>
            <a:ext cx="1016668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5355582" y="2214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초록색 네모 부분에 직접 쓰기 기능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직접 쓰는 글씨는 초록색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개발물에서는 초록색 네모는 안 보임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지시문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쓸 수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보기 클릭하면 파란색 텍스트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버튼은 직접 쓰기로 토글됨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기능 참고 개발물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7"/>
              </a:rPr>
              <a:t>http://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7"/>
              </a:rPr>
              <a:t>cdata2.tsherpa.co.kr/tsherpa/MultiMedia/Flash/2020/curri/index.html?flashxmlnum=tb&amp;classa=A8-C1-31-MM-MM-04-06-09-0-0-0-0&amp;classno=MM_31_04/suh_0301_05_0009/suh_0301_05_0009_205_1.html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4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43"/>
          <p:cNvSpPr txBox="1"/>
          <p:nvPr/>
        </p:nvSpPr>
        <p:spPr>
          <a:xfrm>
            <a:off x="440351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시간에 수학 놀이 올림픽을 시작하기 위해 미리 어떤 것들을 준비하면 좋을지 생각해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1"/>
            <a:ext cx="6918956" cy="770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suh_p_0301_07_0304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16732"/>
            <a:ext cx="699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수학 놀이 올림픽을 위해 준비해야 할 점을 생각해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160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5652120" y="1409213"/>
            <a:ext cx="1314817" cy="255591"/>
            <a:chOff x="4283968" y="1229193"/>
            <a:chExt cx="1314817" cy="255591"/>
          </a:xfrm>
        </p:grpSpPr>
        <p:grpSp>
          <p:nvGrpSpPr>
            <p:cNvPr id="42" name="그룹 41"/>
            <p:cNvGrpSpPr/>
            <p:nvPr/>
          </p:nvGrpSpPr>
          <p:grpSpPr>
            <a:xfrm>
              <a:off x="4283968" y="1229193"/>
              <a:ext cx="1314817" cy="255591"/>
              <a:chOff x="4283968" y="1229193"/>
              <a:chExt cx="1314817" cy="255591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9" name="타원 48"/>
          <p:cNvSpPr/>
          <p:nvPr/>
        </p:nvSpPr>
        <p:spPr>
          <a:xfrm>
            <a:off x="5450610" y="1358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5556" y="2420888"/>
            <a:ext cx="619268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전에 미리 놀이할 수 있는 공간을 마련해야 할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392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5790382" y="5147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60140" y="944724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5556" y="3223941"/>
            <a:ext cx="61926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구분할 수 있는 표시가 있어야 할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776" y="32239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75556" y="3808394"/>
            <a:ext cx="61926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놀이에 필요한 도구나 준비물을 가져와야 할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22" y="40377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수립과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 올림픽을 준비해요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!)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792" y="104762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6745055" y="909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suh_p_0301_07_0304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60140" y="944724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수립과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 올림픽을 준비해요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!)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728625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96" y="1160823"/>
            <a:ext cx="6304312" cy="420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09990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SB31708(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패스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).jpg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\136148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3-1-7\Links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9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441015"/>
              </p:ext>
            </p:extLst>
          </p:nvPr>
        </p:nvGraphicFramePr>
        <p:xfrm>
          <a:off x="179388" y="654012"/>
          <a:ext cx="8774172" cy="347457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suh_p_0301_07_0304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놀이 조사 내용 공유하기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142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suh_p_0301_07_0304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놀이 계획서 작성하기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143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suh_p_0301_07_0304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21023255"/>
                  </a:ext>
                </a:extLst>
              </a:tr>
              <a:tr h="121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모둠에서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만든 수학 놀이를 간단히 체험해 보고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모둠별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놀이 계획서 수정하기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144~145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suh_p_0301_07_0304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수학 놀이 올림픽 계획 세우기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144~145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suh_p_0301_07_0304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놀이 올림픽을 위해 준비해야 할 점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144~145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suh_p_0301_07_0304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suh_p_0301_07_0304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43"/>
          <p:cNvSpPr txBox="1"/>
          <p:nvPr/>
        </p:nvSpPr>
        <p:spPr>
          <a:xfrm>
            <a:off x="440351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내가 참가하는 종목을 잘하기 위해서 어떻게 하면 좋을까요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1"/>
            <a:ext cx="6918956" cy="770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suh_p_0301_07_0304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16732"/>
            <a:ext cx="699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수학 놀이 올림픽을 위해 준비해야 할 점을 생각해 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160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5652120" y="1409213"/>
            <a:ext cx="1314817" cy="255591"/>
            <a:chOff x="4283968" y="1229193"/>
            <a:chExt cx="1314817" cy="255591"/>
          </a:xfrm>
        </p:grpSpPr>
        <p:grpSp>
          <p:nvGrpSpPr>
            <p:cNvPr id="42" name="그룹 41"/>
            <p:cNvGrpSpPr/>
            <p:nvPr/>
          </p:nvGrpSpPr>
          <p:grpSpPr>
            <a:xfrm>
              <a:off x="4283968" y="1229193"/>
              <a:ext cx="1314817" cy="255591"/>
              <a:chOff x="4283968" y="1229193"/>
              <a:chExt cx="1314817" cy="255591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/>
                  <a:t>2</a:t>
                </a:r>
                <a:endParaRPr lang="ko-KR" altLang="en-US" sz="1100" b="1" dirty="0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5790382" y="5147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60140" y="944724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수립과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 올림픽을 준비해요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!)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75557" y="2204864"/>
            <a:ext cx="6120679" cy="646331"/>
            <a:chOff x="745233" y="2024844"/>
            <a:chExt cx="6120679" cy="646331"/>
          </a:xfrm>
        </p:grpSpPr>
        <p:sp>
          <p:nvSpPr>
            <p:cNvPr id="36" name="TextBox 35"/>
            <p:cNvSpPr txBox="1"/>
            <p:nvPr/>
          </p:nvSpPr>
          <p:spPr>
            <a:xfrm>
              <a:off x="745233" y="2024844"/>
              <a:ext cx="61206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놀이에 잘 참여하기 위해 내가 참가하는 종목의 규칙을 익혀 연습해 보면 좋을 것 같습니다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237918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575556" y="3024909"/>
            <a:ext cx="6120680" cy="646331"/>
            <a:chOff x="745233" y="2024844"/>
            <a:chExt cx="6120680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45233" y="2024844"/>
              <a:ext cx="612068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놀이에 사용되는 수학 내용에 대해 더 알아보면 좋을 것 같습니다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237918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792" y="1047627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5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18847" y="3036444"/>
            <a:ext cx="55036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실천과 되돌아보기 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함께하는 수학 놀이 올림픽</a:t>
            </a:r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94472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suh_p_0301_07_0304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193995" y="3747581"/>
            <a:ext cx="2414009" cy="384721"/>
            <a:chOff x="2268538" y="3747581"/>
            <a:chExt cx="2414009" cy="384721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538" y="3753036"/>
              <a:ext cx="1076398" cy="360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3274789" y="3747581"/>
              <a:ext cx="140775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146~147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ko-KR" altLang="en-US" sz="1900" dirty="0"/>
            </a:p>
          </p:txBody>
        </p:sp>
      </p:grp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수립과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 올림픽을 준비해요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!)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21857" y="1880828"/>
            <a:ext cx="59159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수학 놀이를 만들고 수학 놀이 올림픽을 준비할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Suh_p_0301_07_0304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1" y="20309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수립과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 올림픽을 준비해요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!)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191185" y="4736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948883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848" y="2600908"/>
            <a:ext cx="59159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수학 놀이 올림픽 프로젝트 활동을 돌아보고 경험을 나눌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5107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91580" y="4941168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수학 놀이에 사용될 준비물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86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suh_p_0301_07_0304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" name="그룹 84"/>
          <p:cNvGrpSpPr/>
          <p:nvPr/>
        </p:nvGrpSpPr>
        <p:grpSpPr>
          <a:xfrm>
            <a:off x="4283968" y="1621673"/>
            <a:ext cx="2664296" cy="262718"/>
            <a:chOff x="4283968" y="1229192"/>
            <a:chExt cx="2664296" cy="262718"/>
          </a:xfrm>
        </p:grpSpPr>
        <p:sp>
          <p:nvSpPr>
            <p:cNvPr id="89" name="직사각형 88"/>
            <p:cNvSpPr/>
            <p:nvPr/>
          </p:nvSpPr>
          <p:spPr>
            <a:xfrm>
              <a:off x="4968044" y="122919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643731" y="123275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317523" y="122919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283968" y="123631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그림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6867750" y="1816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9042" y="1007440"/>
            <a:ext cx="653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여러 가지 수학 놀이 중에서 하고 싶은 놀이를 정하고 직접 해 보며 수학 놀이 올림픽을 위해 어떤 준비가 더 필요한지 알아봅시다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수립과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 올림픽을 준비해요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!)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189770"/>
            <a:ext cx="56388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25603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SA31706.psd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\136148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3-1-7\Links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모서리가 둥근 사각형 설명선 43"/>
          <p:cNvSpPr/>
          <p:nvPr/>
        </p:nvSpPr>
        <p:spPr>
          <a:xfrm>
            <a:off x="265079" y="4543447"/>
            <a:ext cx="1986218" cy="865773"/>
          </a:xfrm>
          <a:prstGeom prst="wedgeRoundRectCallout">
            <a:avLst>
              <a:gd name="adj1" fmla="val 32835"/>
              <a:gd name="adj2" fmla="val -6589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알고 있는 놀이에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수학 내용을 넣어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만들어 볼까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5508104" y="3799496"/>
            <a:ext cx="1098634" cy="1141294"/>
          </a:xfrm>
          <a:prstGeom prst="wedgeRoundRectCallout">
            <a:avLst>
              <a:gd name="adj1" fmla="val -71776"/>
              <a:gd name="adj2" fmla="val 2228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수 이어달리기 놀이는 어때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15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86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suh_p_0301_07_0304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" name="그룹 84"/>
          <p:cNvGrpSpPr/>
          <p:nvPr/>
        </p:nvGrpSpPr>
        <p:grpSpPr>
          <a:xfrm>
            <a:off x="4283968" y="1621673"/>
            <a:ext cx="2664296" cy="262718"/>
            <a:chOff x="4283968" y="1229192"/>
            <a:chExt cx="2664296" cy="262718"/>
          </a:xfrm>
        </p:grpSpPr>
        <p:sp>
          <p:nvSpPr>
            <p:cNvPr id="89" name="직사각형 88"/>
            <p:cNvSpPr/>
            <p:nvPr/>
          </p:nvSpPr>
          <p:spPr>
            <a:xfrm>
              <a:off x="4968044" y="122919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/>
                <a:t>물음 </a:t>
              </a:r>
              <a:r>
                <a:rPr lang="en-US" altLang="ko-KR" sz="1100" b="1"/>
                <a:t>1</a:t>
              </a:r>
              <a:endParaRPr lang="ko-KR" altLang="en-US" sz="1100" b="1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643731" y="123275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317523" y="122919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283968" y="1236319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그림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89042" y="1007440"/>
            <a:ext cx="653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여러 가지 수학 놀이 중에서 하고 싶은 놀이를 정하고 직접 해 보며 수학 놀이 올림픽을 위해 어떤 준비가 더 필요한지 알아봅시다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207770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/>
          <p:cNvSpPr txBox="1"/>
          <p:nvPr/>
        </p:nvSpPr>
        <p:spPr>
          <a:xfrm>
            <a:off x="440351" y="1962473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친구들에게 내가 조사해 온 수학 놀이를 소개할 때 어떤 것을 소개해야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91938" y="2834824"/>
            <a:ext cx="400684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 이름이 무엇인지 소개합니다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008" y="28784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5790382" y="5147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91939" y="3399399"/>
            <a:ext cx="40068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알게 된 놀이인지 소개합니다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410" y="3443071"/>
            <a:ext cx="257722" cy="25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591938" y="3959768"/>
            <a:ext cx="40068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하는 놀이인지 소개합니다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008" y="4003440"/>
            <a:ext cx="257722" cy="25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수립과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 올림픽을 준비해요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!)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3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86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suh_p_0301_07_0304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" name="그룹 84"/>
          <p:cNvGrpSpPr/>
          <p:nvPr/>
        </p:nvGrpSpPr>
        <p:grpSpPr>
          <a:xfrm>
            <a:off x="4283968" y="1621673"/>
            <a:ext cx="2664296" cy="262718"/>
            <a:chOff x="4283968" y="1229192"/>
            <a:chExt cx="2664296" cy="262718"/>
          </a:xfrm>
        </p:grpSpPr>
        <p:sp>
          <p:nvSpPr>
            <p:cNvPr id="89" name="직사각형 88"/>
            <p:cNvSpPr/>
            <p:nvPr/>
          </p:nvSpPr>
          <p:spPr>
            <a:xfrm>
              <a:off x="4968044" y="122919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643731" y="123275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/>
                <a:t>물음 </a:t>
              </a:r>
              <a:r>
                <a:rPr lang="en-US" altLang="ko-KR" sz="1100" b="1"/>
                <a:t>2</a:t>
              </a:r>
              <a:endParaRPr lang="ko-KR" altLang="en-US" sz="11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317523" y="122919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283968" y="1236319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그림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89042" y="1007440"/>
            <a:ext cx="653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여러 가지 수학 놀이 중에서 하고 싶은 놀이를 정하고 직접 해 보며 수학 놀이 올림픽을 위해 어떤 준비가 더 필요한지 알아봅시다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207770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/>
          <p:cNvSpPr txBox="1"/>
          <p:nvPr/>
        </p:nvSpPr>
        <p:spPr>
          <a:xfrm>
            <a:off x="440351" y="196247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우리 모둠이 조사해온 수학 놀이 올림픽 종목을 적어 보세요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5790382" y="5147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수립과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 올림픽을 준비해요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!)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87725" y="2512314"/>
            <a:ext cx="28550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날아라 비행기입니다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910" y="25932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753" y="2534432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087724" y="3095672"/>
            <a:ext cx="28550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찍찍이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양궁입니다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910" y="31766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753" y="3117790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7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986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suh_p_0301_07_0304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" name="그룹 84"/>
          <p:cNvGrpSpPr/>
          <p:nvPr/>
        </p:nvGrpSpPr>
        <p:grpSpPr>
          <a:xfrm>
            <a:off x="4283968" y="1621673"/>
            <a:ext cx="2664296" cy="262718"/>
            <a:chOff x="4283968" y="1229192"/>
            <a:chExt cx="2664296" cy="262718"/>
          </a:xfrm>
        </p:grpSpPr>
        <p:sp>
          <p:nvSpPr>
            <p:cNvPr id="89" name="직사각형 88"/>
            <p:cNvSpPr/>
            <p:nvPr/>
          </p:nvSpPr>
          <p:spPr>
            <a:xfrm>
              <a:off x="4968044" y="122919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643731" y="123275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317523" y="122919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/>
                <a:t>물음 </a:t>
              </a:r>
              <a:r>
                <a:rPr lang="en-US" altLang="ko-KR" sz="1100" b="1"/>
                <a:t>3</a:t>
              </a:r>
              <a:endParaRPr lang="ko-KR" altLang="en-US" sz="11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283968" y="1236319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그림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89042" y="1007440"/>
            <a:ext cx="653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여러 가지 수학 놀이 중에서 하고 싶은 놀이를 정하고 직접 해 보며 수학 놀이 올림픽을 위해 어떤 준비가 더 필요한지 알아봅시다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207770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/>
          <p:cNvSpPr txBox="1"/>
          <p:nvPr/>
        </p:nvSpPr>
        <p:spPr>
          <a:xfrm>
            <a:off x="440351" y="1962473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반 친구들과 함께 할 놀이를 고르기 위해 생각해야 할 점은 무엇인가요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5790382" y="5147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수립과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 올림픽을 준비해요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!)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7584" y="2708920"/>
            <a:ext cx="548554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수학을 활용하거나 수학 내용이 포함되어야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422" y="27691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827584" y="3320988"/>
            <a:ext cx="548554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 교실에서 할 수 있어야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72" y="33731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827584" y="3933056"/>
            <a:ext cx="54690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놀이가 안전해야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442" y="39772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29096" y="4535832"/>
            <a:ext cx="54675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준비물을 구할 수 있어야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955" y="45800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73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1766762"/>
            <a:ext cx="2888708" cy="3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767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(3-1-7)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활동자료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_03_04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.pdf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suh_p_0301_07_0304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89042" y="1007440"/>
            <a:ext cx="573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조사한 종목 중에서 하나를 골라 놀이를 만들어 보세요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5633447" y="1409213"/>
            <a:ext cx="1314817" cy="255591"/>
            <a:chOff x="4283968" y="1229193"/>
            <a:chExt cx="1314817" cy="255591"/>
          </a:xfrm>
        </p:grpSpPr>
        <p:grpSp>
          <p:nvGrpSpPr>
            <p:cNvPr id="58" name="그룹 57"/>
            <p:cNvGrpSpPr/>
            <p:nvPr/>
          </p:nvGrpSpPr>
          <p:grpSpPr>
            <a:xfrm>
              <a:off x="4283968" y="1229193"/>
              <a:ext cx="1314817" cy="255591"/>
              <a:chOff x="4283968" y="1229193"/>
              <a:chExt cx="1314817" cy="255591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rgbClr val="FCD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1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60" name="직사각형 59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그</a:t>
              </a:r>
              <a:r>
                <a:rPr lang="ko-KR" altLang="en-US" sz="1100" b="1"/>
                <a:t>림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5384142" y="1590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633447" y="1023650"/>
            <a:ext cx="826782" cy="299688"/>
            <a:chOff x="5057098" y="1033331"/>
            <a:chExt cx="1095006" cy="313457"/>
          </a:xfrm>
        </p:grpSpPr>
        <p:pic>
          <p:nvPicPr>
            <p:cNvPr id="59" name="Picture 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098" y="1033331"/>
              <a:ext cx="10229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5211811" y="1058756"/>
              <a:ext cx="940293" cy="27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100" b="1" spc="-150" dirty="0" smtClean="0">
                  <a:latin typeface="맑은 고딕" pitchFamily="50" charset="-127"/>
                  <a:ea typeface="맑은 고딕" pitchFamily="50" charset="-127"/>
                </a:rPr>
                <a:t>23</a:t>
              </a:r>
            </a:p>
          </p:txBody>
        </p:sp>
      </p:grpSp>
      <p:sp>
        <p:nvSpPr>
          <p:cNvPr id="63" name="타원 62"/>
          <p:cNvSpPr/>
          <p:nvPr/>
        </p:nvSpPr>
        <p:spPr>
          <a:xfrm>
            <a:off x="6348749" y="772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326" y="5293090"/>
            <a:ext cx="313544" cy="29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/>
          <p:cNvSpPr/>
          <p:nvPr/>
        </p:nvSpPr>
        <p:spPr>
          <a:xfrm>
            <a:off x="4988654" y="5095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307670" y="4650680"/>
            <a:ext cx="612068" cy="164199"/>
          </a:xfrm>
          <a:prstGeom prst="rect">
            <a:avLst/>
          </a:prstGeom>
          <a:solidFill>
            <a:srgbClr val="E0F5F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2663788" y="1907540"/>
            <a:ext cx="15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수학 놀이 계획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048595" y="2349460"/>
            <a:ext cx="1569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날아라 비행기</a:t>
            </a:r>
            <a:endParaRPr lang="en-US" altLang="ko-KR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002477" y="2534897"/>
            <a:ext cx="1569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투포환</a:t>
            </a:r>
            <a:r>
              <a:rPr lang="en-US" altLang="ko-KR" sz="800" spc="-150" dirty="0" smtClean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창던지기</a:t>
            </a:r>
            <a:endParaRPr lang="en-US" altLang="ko-KR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009509" y="2781508"/>
            <a:ext cx="1569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거리</a:t>
            </a:r>
            <a:r>
              <a:rPr lang="en-US" altLang="ko-KR" sz="800" spc="-150" dirty="0" smtClean="0">
                <a:latin typeface="맑은 고딕" pitchFamily="50" charset="-127"/>
                <a:ea typeface="맑은 고딕" pitchFamily="50" charset="-127"/>
              </a:rPr>
              <a:t>(cm,, mm), </a:t>
            </a: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덧셈</a:t>
            </a:r>
            <a:endParaRPr lang="en-US" altLang="ko-KR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025923" y="2961528"/>
            <a:ext cx="1569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색종이</a:t>
            </a:r>
            <a:r>
              <a:rPr lang="en-US" altLang="ko-KR" sz="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줄자</a:t>
            </a:r>
            <a:endParaRPr lang="en-US" altLang="ko-KR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052641" y="3136611"/>
            <a:ext cx="1569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030957" y="3343746"/>
            <a:ext cx="1569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51633" y="3558817"/>
            <a:ext cx="18145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700" spc="-15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700" spc="-150" dirty="0" smtClean="0">
                <a:latin typeface="맑은 고딕" pitchFamily="50" charset="-127"/>
                <a:ea typeface="맑은 고딕" pitchFamily="50" charset="-127"/>
              </a:rPr>
              <a:t>종이비행기를 접고 시작 지점과 목표 지점을 정한다</a:t>
            </a:r>
            <a:r>
              <a:rPr lang="en-US" altLang="ko-KR" sz="7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7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958902" y="3651800"/>
            <a:ext cx="18145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700" spc="-15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700" spc="-150" dirty="0" smtClean="0">
                <a:latin typeface="맑은 고딕" pitchFamily="50" charset="-127"/>
                <a:ea typeface="맑은 고딕" pitchFamily="50" charset="-127"/>
              </a:rPr>
              <a:t>종이비행기를 날려 목표 지점에 가깝게 붙인다</a:t>
            </a:r>
            <a:r>
              <a:rPr lang="en-US" altLang="ko-KR" sz="7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7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965953" y="3759812"/>
            <a:ext cx="18145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7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7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00" spc="-150" dirty="0" smtClean="0">
                <a:latin typeface="맑은 고딕" pitchFamily="50" charset="-127"/>
                <a:ea typeface="맑은 고딕" pitchFamily="50" charset="-127"/>
              </a:rPr>
              <a:t>종이비행기와 목표 지점 사이의 길이를 잰다</a:t>
            </a:r>
            <a:r>
              <a:rPr lang="en-US" altLang="ko-KR" sz="7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7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965953" y="3851855"/>
            <a:ext cx="18145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700" spc="-150" dirty="0" smtClean="0">
                <a:latin typeface="맑은 고딕" pitchFamily="50" charset="-127"/>
                <a:ea typeface="맑은 고딕" pitchFamily="50" charset="-127"/>
              </a:rPr>
              <a:t>4.  2</a:t>
            </a:r>
            <a:r>
              <a:rPr lang="ko-KR" altLang="en-US" sz="700" spc="-150" dirty="0" smtClean="0">
                <a:latin typeface="맑은 고딕" pitchFamily="50" charset="-127"/>
                <a:ea typeface="맑은 고딕" pitchFamily="50" charset="-127"/>
              </a:rPr>
              <a:t>번 시도한 후 거리를 더해서 결과를 낸다</a:t>
            </a:r>
            <a:r>
              <a:rPr lang="en-US" altLang="ko-KR" sz="7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7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973504" y="3985029"/>
            <a:ext cx="18145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700" spc="-15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700" spc="-150" dirty="0" smtClean="0">
                <a:latin typeface="맑은 고딕" pitchFamily="50" charset="-127"/>
                <a:ea typeface="맑은 고딕" pitchFamily="50" charset="-127"/>
              </a:rPr>
              <a:t>가장 길이가 짧은 </a:t>
            </a:r>
            <a:r>
              <a:rPr lang="ko-KR" altLang="en-US" sz="700" spc="-150" dirty="0" err="1" smtClean="0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700" spc="-150" dirty="0" smtClean="0">
                <a:latin typeface="맑은 고딕" pitchFamily="50" charset="-127"/>
                <a:ea typeface="맑은 고딕" pitchFamily="50" charset="-127"/>
              </a:rPr>
              <a:t> 이긴다</a:t>
            </a:r>
            <a:r>
              <a:rPr lang="en-US" altLang="ko-KR" sz="7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7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303748" y="2349460"/>
            <a:ext cx="7448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수학 놀이 이름</a:t>
            </a:r>
            <a:endParaRPr lang="en-US" altLang="ko-KR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375756" y="2528900"/>
            <a:ext cx="744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600" spc="-150" dirty="0" smtClean="0">
                <a:latin typeface="맑은 고딕" pitchFamily="50" charset="-127"/>
                <a:ea typeface="맑은 고딕" pitchFamily="50" charset="-127"/>
              </a:rPr>
              <a:t>놀이와 비슷한</a:t>
            </a:r>
            <a:endParaRPr lang="en-US" altLang="ko-KR" sz="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600" spc="-150" dirty="0" smtClean="0">
                <a:latin typeface="맑은 고딕" pitchFamily="50" charset="-127"/>
                <a:ea typeface="맑은 고딕" pitchFamily="50" charset="-127"/>
              </a:rPr>
              <a:t>올림픽 종목</a:t>
            </a:r>
            <a:endParaRPr lang="en-US" altLang="ko-KR" sz="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159732" y="2777383"/>
            <a:ext cx="890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800" spc="-150" smtClean="0">
                <a:latin typeface="맑은 고딕" pitchFamily="50" charset="-127"/>
                <a:ea typeface="맑은 고딕" pitchFamily="50" charset="-127"/>
              </a:rPr>
              <a:t>놀이에 필요한 수학</a:t>
            </a:r>
            <a:endParaRPr lang="en-US" altLang="ko-KR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231740" y="3141548"/>
            <a:ext cx="798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놀이 인원</a:t>
            </a:r>
            <a:endParaRPr lang="en-US" altLang="ko-KR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231740" y="3357572"/>
            <a:ext cx="798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50" smtClean="0">
                <a:latin typeface="맑은 고딕" pitchFamily="50" charset="-127"/>
                <a:ea typeface="맑은 고딕" pitchFamily="50" charset="-127"/>
              </a:rPr>
              <a:t>놀이 시간</a:t>
            </a:r>
            <a:endParaRPr lang="en-US" altLang="ko-KR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195736" y="3725253"/>
            <a:ext cx="798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50" smtClean="0">
                <a:latin typeface="맑은 고딕" pitchFamily="50" charset="-127"/>
                <a:ea typeface="맑은 고딕" pitchFamily="50" charset="-127"/>
              </a:rPr>
              <a:t>놀이 방법</a:t>
            </a:r>
            <a:endParaRPr lang="en-US" altLang="ko-KR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195736" y="4625057"/>
            <a:ext cx="798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50" dirty="0" smtClean="0">
                <a:latin typeface="맑은 고딕" pitchFamily="50" charset="-127"/>
                <a:ea typeface="맑은 고딕" pitchFamily="50" charset="-127"/>
              </a:rPr>
              <a:t>놀이 장면</a:t>
            </a:r>
            <a:endParaRPr lang="en-US" altLang="ko-KR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수립과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 올림픽을 준비해요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!)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31740" y="2960948"/>
            <a:ext cx="798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50" smtClean="0">
                <a:latin typeface="맑은 고딕" pitchFamily="50" charset="-127"/>
                <a:ea typeface="맑은 고딕" pitchFamily="50" charset="-127"/>
              </a:rPr>
              <a:t>준비물</a:t>
            </a:r>
            <a:endParaRPr lang="en-US" altLang="ko-KR" sz="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63634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SA31707.psd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\136148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3-1-7\Links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7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suh_p_0301_07_0304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글씨는 들어가는대로 최대한 크게 넣어주시고 확대 축소 바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프로젝트 수학 놀이 올림픽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0304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계획 수립과 수행 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수학 놀이 올림픽을 준비해요</a:t>
            </a: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!)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44479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SA31707.psd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\136148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3-1-7\Links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타원 84"/>
          <p:cNvSpPr/>
          <p:nvPr/>
        </p:nvSpPr>
        <p:spPr>
          <a:xfrm>
            <a:off x="215516" y="1088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53" y="728700"/>
            <a:ext cx="3844871" cy="495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2735796" y="1016345"/>
            <a:ext cx="208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수학 놀이 계획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67844" y="1533065"/>
            <a:ext cx="2089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날아라 비행기</a:t>
            </a: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67843" y="1825079"/>
            <a:ext cx="2089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투포환</a:t>
            </a:r>
            <a:r>
              <a:rPr lang="en-US" altLang="ko-KR" sz="1000" spc="-150" dirty="0" smtClean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창던지기</a:t>
            </a: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67844" y="2056682"/>
            <a:ext cx="2089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거리</a:t>
            </a:r>
            <a:r>
              <a:rPr lang="en-US" altLang="ko-KR" sz="1000" spc="-150" dirty="0" smtClean="0">
                <a:latin typeface="맑은 고딕" pitchFamily="50" charset="-127"/>
                <a:ea typeface="맑은 고딕" pitchFamily="50" charset="-127"/>
              </a:rPr>
              <a:t>(cm,, mm), </a:t>
            </a:r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덧셈</a:t>
            </a: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180093" y="2317521"/>
            <a:ext cx="2089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색종이</a:t>
            </a:r>
            <a:r>
              <a:rPr lang="en-US" altLang="ko-KR" sz="10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줄자</a:t>
            </a: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67842" y="2585319"/>
            <a:ext cx="2089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147291" y="2841655"/>
            <a:ext cx="2089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spc="-15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095836" y="3078519"/>
            <a:ext cx="29163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spc="-15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종이비행기를 </a:t>
            </a:r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접고 시작 지점과 목표 지점을 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정한다</a:t>
            </a:r>
            <a:r>
              <a:rPr lang="en-US" altLang="ko-KR" sz="1000" spc="-15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spc="-15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종이비행기를 </a:t>
            </a:r>
            <a:r>
              <a:rPr lang="ko-KR" altLang="en-US" sz="1000" spc="-150">
                <a:latin typeface="맑은 고딕" pitchFamily="50" charset="-127"/>
                <a:ea typeface="맑은 고딕" pitchFamily="50" charset="-127"/>
              </a:rPr>
              <a:t>날려 목표 지점에 가깝게 붙인다</a:t>
            </a:r>
            <a:r>
              <a:rPr lang="en-US" altLang="ko-KR" sz="1000" spc="-15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spc="-15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pc="-150">
                <a:latin typeface="맑은 고딕" pitchFamily="50" charset="-127"/>
                <a:ea typeface="맑은 고딕" pitchFamily="50" charset="-127"/>
              </a:rPr>
              <a:t>종이비행기와 목표 지점 사이의 길이를 잰다</a:t>
            </a:r>
            <a:r>
              <a:rPr lang="en-US" altLang="ko-KR" sz="1000" spc="-15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spc="-150">
                <a:latin typeface="맑은 고딕" pitchFamily="50" charset="-127"/>
                <a:ea typeface="맑은 고딕" pitchFamily="50" charset="-127"/>
              </a:rPr>
              <a:t>4. 2</a:t>
            </a:r>
            <a:r>
              <a:rPr lang="ko-KR" altLang="en-US" sz="1000" spc="-150">
                <a:latin typeface="맑은 고딕" pitchFamily="50" charset="-127"/>
                <a:ea typeface="맑은 고딕" pitchFamily="50" charset="-127"/>
              </a:rPr>
              <a:t>번 시도한 후 거리를 더해서 결과를 낸다</a:t>
            </a:r>
            <a:r>
              <a:rPr lang="en-US" altLang="ko-KR" sz="1000" spc="-15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spc="-150" smtClean="0">
                <a:latin typeface="맑은 고딕" pitchFamily="50" charset="-127"/>
                <a:ea typeface="맑은 고딕" pitchFamily="50" charset="-127"/>
              </a:rPr>
              <a:t>5.</a:t>
            </a:r>
            <a:r>
              <a:rPr lang="ko-KR" altLang="en-US" sz="1000" spc="-150">
                <a:latin typeface="맑은 고딕" pitchFamily="50" charset="-127"/>
                <a:ea typeface="맑은 고딕" pitchFamily="50" charset="-127"/>
              </a:rPr>
              <a:t> 가장 길이가 짧은 모둠이 이긴다</a:t>
            </a:r>
            <a:r>
              <a:rPr lang="en-US" altLang="ko-KR" sz="10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spc="-15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140448" y="1520788"/>
            <a:ext cx="991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수학 놀이 이름</a:t>
            </a: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31740" y="1732746"/>
            <a:ext cx="1059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놀이와 비슷한  </a:t>
            </a:r>
            <a:endParaRPr lang="en-US" altLang="ko-KR" sz="1000" spc="-15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올림픽 </a:t>
            </a:r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종목</a:t>
            </a: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1205" y="2071300"/>
            <a:ext cx="1184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놀이에 필요한 수학</a:t>
            </a: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140448" y="2585320"/>
            <a:ext cx="1063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놀이 인원</a:t>
            </a: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40448" y="2831540"/>
            <a:ext cx="1063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놀이 시간</a:t>
            </a: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104509" y="3384036"/>
            <a:ext cx="1063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놀이 방법</a:t>
            </a: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116823" y="4545124"/>
            <a:ext cx="1063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놀이 장면</a:t>
            </a: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140448" y="2317521"/>
            <a:ext cx="1063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준비물</a:t>
            </a:r>
            <a:endParaRPr lang="en-US" altLang="ko-KR" sz="10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9" y="800708"/>
            <a:ext cx="1732883" cy="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4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42228</TotalTime>
  <Words>1982</Words>
  <Application>Microsoft Office PowerPoint</Application>
  <PresentationFormat>화면 슬라이드 쇼(4:3)</PresentationFormat>
  <Paragraphs>559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7269</cp:revision>
  <dcterms:created xsi:type="dcterms:W3CDTF">2008-07-15T12:19:11Z</dcterms:created>
  <dcterms:modified xsi:type="dcterms:W3CDTF">2022-03-25T00:29:24Z</dcterms:modified>
</cp:coreProperties>
</file>