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439" r:id="rId4"/>
    <p:sldId id="1327" r:id="rId5"/>
    <p:sldId id="1288" r:id="rId6"/>
    <p:sldId id="1339" r:id="rId7"/>
    <p:sldId id="1340" r:id="rId8"/>
    <p:sldId id="1097" r:id="rId9"/>
    <p:sldId id="1289" r:id="rId10"/>
    <p:sldId id="1431" r:id="rId11"/>
    <p:sldId id="1430" r:id="rId12"/>
    <p:sldId id="1440" r:id="rId13"/>
    <p:sldId id="1421" r:id="rId14"/>
    <p:sldId id="1432" r:id="rId15"/>
    <p:sldId id="1434" r:id="rId16"/>
    <p:sldId id="1337" r:id="rId17"/>
    <p:sldId id="1435" r:id="rId18"/>
    <p:sldId id="1297" r:id="rId19"/>
    <p:sldId id="1315" r:id="rId20"/>
    <p:sldId id="1316" r:id="rId21"/>
    <p:sldId id="1322" r:id="rId22"/>
    <p:sldId id="1441" r:id="rId23"/>
    <p:sldId id="1323" r:id="rId24"/>
    <p:sldId id="1442" r:id="rId25"/>
    <p:sldId id="1324" r:id="rId26"/>
    <p:sldId id="1443" r:id="rId27"/>
    <p:sldId id="1317" r:id="rId28"/>
    <p:sldId id="1444" r:id="rId29"/>
    <p:sldId id="1319" r:id="rId30"/>
    <p:sldId id="1445" r:id="rId31"/>
    <p:sldId id="1383" r:id="rId32"/>
    <p:sldId id="1446" r:id="rId33"/>
    <p:sldId id="1447" r:id="rId34"/>
    <p:sldId id="1320" r:id="rId35"/>
    <p:sldId id="1321" r:id="rId36"/>
    <p:sldId id="1448" r:id="rId37"/>
    <p:sldId id="1449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99"/>
    <a:srgbClr val="984807"/>
    <a:srgbClr val="FEFBF6"/>
    <a:srgbClr val="FF3399"/>
    <a:srgbClr val="F6E7D3"/>
    <a:srgbClr val="C1A18F"/>
    <a:srgbClr val="FEF6F0"/>
    <a:srgbClr val="D53630"/>
    <a:srgbClr val="6AB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6" d="100"/>
          <a:sy n="106" d="100"/>
        </p:scale>
        <p:origin x="-1986" y="-25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15.png"/><Relationship Id="rId17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9.png"/><Relationship Id="rId5" Type="http://schemas.openxmlformats.org/officeDocument/2006/relationships/image" Target="../media/image23.png"/><Relationship Id="rId15" Type="http://schemas.openxmlformats.org/officeDocument/2006/relationships/image" Target="../media/image26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7-07-0-0-0-0&amp;classno=MM_41_04/suh_0401_06_0007/suh_0401_06_0007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hyperlink" Target="https://cdata2.tsherpa.co.kr/tsherpa/MultiMedia/Flash/2020/curri/index.html?flashxmlnum=yuni4856&amp;classa=A8-C1-41-MM-MM-04-07-07-0-0-0-0&amp;classno=MM_41_04/suh_0401_06_0007/suh_0401_06_0007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uni4856&amp;classa=A8-C1-41-MM-MM-04-07-07-0-0-0-0&amp;classno=MM_41_04/suh_0401_06_0007/suh_0401_06_0007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cdata2.tsherpa.co.kr/tsherpa/MultiMedia/Flash/2020/curri/index.html?flashxmlnum=yuni4856&amp;classa=A8-C1-41-MM-MM-04-07-07-0-0-0-0&amp;classno=MM_41_04/suh_0401_06_0007/suh_0401_06_0007_401_1.html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uni4856&amp;classa=A8-C1-41-MM-MM-04-07-07-0-0-0-0&amp;classno=MM_41_04/suh_0401_06_0007/suh_0401_06_0007_4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hyperlink" Target="https://cdata2.tsherpa.co.kr/tsherpa/MultiMedia/Flash/2020/curri/index.html?flashxmlnum=yuni4856&amp;classa=A8-C1-41-MM-MM-04-07-07-0-0-0-0&amp;classno=MM_41_04/suh_0401_06_0007/suh_0401_06_0007_401_1.html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9.png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2418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912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6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속에서 규칙적인 계산식을 찾아볼까요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332C78F-CBEB-4176-B8FB-E6C02F4AA32F}"/>
              </a:ext>
            </a:extLst>
          </p:cNvPr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370B5CFA-809A-43E9-BECF-4991B2B5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7CF5E0BC-7D25-4D17-B0F4-E58B9D4E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823232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323B2B45-CEAE-4E04-8EED-08E18931DFDB}"/>
              </a:ext>
            </a:extLst>
          </p:cNvPr>
          <p:cNvSpPr txBox="1"/>
          <p:nvPr/>
        </p:nvSpPr>
        <p:spPr>
          <a:xfrm>
            <a:off x="389043" y="148265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가로 배열에는 어떤 규칙이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43C652A3-F8B6-467A-92C3-C8E12856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46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8F201F9-CD0E-4C33-A4F0-FDC5CD316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143" y="1916832"/>
            <a:ext cx="3048917" cy="269729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619FE05-ECEC-48E7-920C-3F781CF52939}"/>
              </a:ext>
            </a:extLst>
          </p:cNvPr>
          <p:cNvSpPr/>
          <p:nvPr/>
        </p:nvSpPr>
        <p:spPr bwMode="auto">
          <a:xfrm>
            <a:off x="1295636" y="4811645"/>
            <a:ext cx="4261323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칸 오른쪽으로 갈수록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B5081188-5885-4BA0-95C8-B59578A10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535" y="4813121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E781355-88BD-4071-94C9-4E7F1865FD20}"/>
              </a:ext>
            </a:extLst>
          </p:cNvPr>
          <p:cNvSpPr/>
          <p:nvPr/>
        </p:nvSpPr>
        <p:spPr bwMode="auto">
          <a:xfrm>
            <a:off x="1295636" y="5231289"/>
            <a:ext cx="4261323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칸 왼쪽으로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갈수록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작아집니다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92A14A06-52E1-475C-AACC-02271C2FC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535" y="518958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A29F8911-C7F0-4C6F-9B09-81D99045A517}"/>
              </a:ext>
            </a:extLst>
          </p:cNvPr>
          <p:cNvSpPr txBox="1"/>
          <p:nvPr/>
        </p:nvSpPr>
        <p:spPr>
          <a:xfrm>
            <a:off x="2416938" y="4769192"/>
            <a:ext cx="22633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19,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달력에서 규칙적인 계산식을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더 알아보기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880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세로 배열에서 규칙적인 계산식을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1F48F08-47F3-4DCB-93CE-5F6426F2629B}"/>
              </a:ext>
            </a:extLst>
          </p:cNvPr>
          <p:cNvSpPr/>
          <p:nvPr/>
        </p:nvSpPr>
        <p:spPr bwMode="auto">
          <a:xfrm>
            <a:off x="2236497" y="5153913"/>
            <a:ext cx="2751139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1F4A3C4-A16E-440D-B574-C8383F95B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95" y="4976413"/>
            <a:ext cx="360000" cy="355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CACA1C0-DFA9-4D10-A343-2B74AD08A7B8}"/>
              </a:ext>
            </a:extLst>
          </p:cNvPr>
          <p:cNvSpPr/>
          <p:nvPr/>
        </p:nvSpPr>
        <p:spPr>
          <a:xfrm>
            <a:off x="6372968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5CB24C5-3030-461C-837A-D7013E57B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991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787A808-25BB-4D3A-AB3C-F35F9A3667FE}"/>
              </a:ext>
            </a:extLst>
          </p:cNvPr>
          <p:cNvSpPr/>
          <p:nvPr/>
        </p:nvSpPr>
        <p:spPr>
          <a:xfrm>
            <a:off x="5824255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9A20D8F-DDA8-434F-A1F2-7BF724CB6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803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xmlns="" id="{3213BDBE-B8CE-49C3-A23B-089F64BAE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8" y="5148572"/>
            <a:ext cx="1230324" cy="38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96" y="51796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5B4F8FC-D714-49DA-9158-0A76930BC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4146" y="1988840"/>
            <a:ext cx="3048917" cy="2697291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70919B8E-B392-427D-B28A-72142C1C032E}"/>
              </a:ext>
            </a:extLst>
          </p:cNvPr>
          <p:cNvSpPr/>
          <p:nvPr/>
        </p:nvSpPr>
        <p:spPr>
          <a:xfrm>
            <a:off x="1031286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87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332C78F-CBEB-4176-B8FB-E6C02F4AA32F}"/>
              </a:ext>
            </a:extLst>
          </p:cNvPr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370B5CFA-809A-43E9-BECF-4991B2B5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7CF5E0BC-7D25-4D17-B0F4-E58B9D4E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823232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323B2B45-CEAE-4E04-8EED-08E18931DFDB}"/>
              </a:ext>
            </a:extLst>
          </p:cNvPr>
          <p:cNvSpPr txBox="1"/>
          <p:nvPr/>
        </p:nvSpPr>
        <p:spPr>
          <a:xfrm>
            <a:off x="389043" y="148265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달력의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배열에는 어떤 규칙이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43C652A3-F8B6-467A-92C3-C8E12856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46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8F201F9-CD0E-4C33-A4F0-FDC5CD316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143" y="1916832"/>
            <a:ext cx="3048917" cy="269729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619FE05-ECEC-48E7-920C-3F781CF52939}"/>
              </a:ext>
            </a:extLst>
          </p:cNvPr>
          <p:cNvSpPr/>
          <p:nvPr/>
        </p:nvSpPr>
        <p:spPr bwMode="auto">
          <a:xfrm>
            <a:off x="1547515" y="4811645"/>
            <a:ext cx="3521755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칸 내려가면 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B5081188-5885-4BA0-95C8-B59578A10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270" y="4871522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E781355-88BD-4071-94C9-4E7F1865FD20}"/>
              </a:ext>
            </a:extLst>
          </p:cNvPr>
          <p:cNvSpPr/>
          <p:nvPr/>
        </p:nvSpPr>
        <p:spPr bwMode="auto">
          <a:xfrm>
            <a:off x="1547515" y="5231289"/>
            <a:ext cx="3521755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칸 올라가면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작아집니다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92A14A06-52E1-475C-AACC-02271C2FC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270" y="52479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9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달력에서 규칙적인 계산식을 더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280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ico_dd_01.svg / ico_dd_02.svg / ico_dd_03.svg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3709036" y="4807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9">
            <a:extLst>
              <a:ext uri="{FF2B5EF4-FFF2-40B4-BE49-F238E27FC236}">
                <a16:creationId xmlns:a16="http://schemas.microsoft.com/office/drawing/2014/main" xmlns="" id="{4A133F7C-532B-4DB1-8750-1E4C7BB5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99" y="3800313"/>
            <a:ext cx="312552" cy="27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>
            <a:extLst>
              <a:ext uri="{FF2B5EF4-FFF2-40B4-BE49-F238E27FC236}">
                <a16:creationId xmlns:a16="http://schemas.microsoft.com/office/drawing/2014/main" xmlns="" id="{27576328-C87A-4366-8010-5CAAFD76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36" y="3781002"/>
            <a:ext cx="1293974" cy="12939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9E7A231-F76B-4DF5-BAEF-74C6003ED1A0}"/>
              </a:ext>
            </a:extLst>
          </p:cNvPr>
          <p:cNvSpPr/>
          <p:nvPr/>
        </p:nvSpPr>
        <p:spPr>
          <a:xfrm>
            <a:off x="6329700" y="34013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104D691-0B21-4C53-9FCA-6F4BB6B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76" y="2970479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양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달력 어디에 놓든지 규칙적인 계산식을 찾을 수 있어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1ABCED-DBDA-487D-A417-C06D1AA9D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2528629"/>
            <a:ext cx="2245128" cy="2052499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C59F90D3-ACAA-4CAA-A08C-63215A05210F}"/>
              </a:ext>
            </a:extLst>
          </p:cNvPr>
          <p:cNvSpPr txBox="1"/>
          <p:nvPr/>
        </p:nvSpPr>
        <p:spPr>
          <a:xfrm>
            <a:off x="3979022" y="3236639"/>
            <a:ext cx="14431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9×2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xmlns="" id="{FDBD9044-C1BA-4770-9E67-7434BD13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22" y="324804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2E4AD1B5-3B4D-4BEC-AEA1-8E668579E7A2}"/>
              </a:ext>
            </a:extLst>
          </p:cNvPr>
          <p:cNvGrpSpPr/>
          <p:nvPr/>
        </p:nvGrpSpPr>
        <p:grpSpPr>
          <a:xfrm>
            <a:off x="2494390" y="5036072"/>
            <a:ext cx="1945584" cy="312776"/>
            <a:chOff x="319554" y="1245924"/>
            <a:chExt cx="2636592" cy="423864"/>
          </a:xfrm>
        </p:grpSpPr>
        <p:pic>
          <p:nvPicPr>
            <p:cNvPr id="56" name="Picture 11">
              <a:extLst>
                <a:ext uri="{FF2B5EF4-FFF2-40B4-BE49-F238E27FC236}">
                  <a16:creationId xmlns:a16="http://schemas.microsoft.com/office/drawing/2014/main" xmlns="" id="{A4B9B604-0D20-4B37-B024-57504A743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xmlns="" id="{2C66301E-FD7C-4E7F-8A48-C12772749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xmlns="" id="{153BB8E3-599A-41C1-B1D1-D6B2196F7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:a16="http://schemas.microsoft.com/office/drawing/2014/main" xmlns="" id="{8612AF20-5FC4-413B-ADD4-D3D45A63A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5" name="Picture 38">
            <a:extLst>
              <a:ext uri="{FF2B5EF4-FFF2-40B4-BE49-F238E27FC236}">
                <a16:creationId xmlns:a16="http://schemas.microsoft.com/office/drawing/2014/main" xmlns="" id="{5EEA446E-9957-454F-A3D5-4FEA4220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624" y="990249"/>
            <a:ext cx="1316072" cy="45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6FFB6AD-6980-436E-A705-CE00928DD0F2}"/>
              </a:ext>
            </a:extLst>
          </p:cNvPr>
          <p:cNvSpPr txBox="1"/>
          <p:nvPr/>
        </p:nvSpPr>
        <p:spPr>
          <a:xfrm>
            <a:off x="4908276" y="1089193"/>
            <a:ext cx="109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5" name="TextBox 43"/>
          <p:cNvSpPr txBox="1"/>
          <p:nvPr/>
        </p:nvSpPr>
        <p:spPr>
          <a:xfrm>
            <a:off x="389043" y="1722671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달력에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각각 올려놓고 규칙적인 계산식을 찾아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2A90690-199A-4F96-A3C5-F6ABCB3A2E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368" y="1673341"/>
            <a:ext cx="402208" cy="38472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C3D0D114-DB7F-4EC4-BDE2-151FB79A20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11659" y="1665330"/>
            <a:ext cx="399517" cy="38472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676FC9C-9BAB-4BBA-8B26-BFCB7881C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19386" y="1628972"/>
            <a:ext cx="497187" cy="49718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F1148199-CA0C-4DE4-AC28-3800ED3F88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09650" y="1676688"/>
            <a:ext cx="462250" cy="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달력에서 규칙적인 계산식을 더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22671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달력에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각각 올려놓고 규칙적인 계산식을 찾아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7">
            <a:extLst>
              <a:ext uri="{FF2B5EF4-FFF2-40B4-BE49-F238E27FC236}">
                <a16:creationId xmlns:a16="http://schemas.microsoft.com/office/drawing/2014/main" xmlns="" id="{27576328-C87A-4366-8010-5CAAFD76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36" y="3781002"/>
            <a:ext cx="1293974" cy="12939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C59F90D3-ACAA-4CAA-A08C-63215A05210F}"/>
              </a:ext>
            </a:extLst>
          </p:cNvPr>
          <p:cNvSpPr txBox="1"/>
          <p:nvPr/>
        </p:nvSpPr>
        <p:spPr>
          <a:xfrm>
            <a:off x="3979022" y="3236639"/>
            <a:ext cx="14431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9×2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xmlns="" id="{FDBD9044-C1BA-4770-9E67-7434BD13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22" y="324804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2A90690-199A-4F96-A3C5-F6ABCB3A2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68" y="1673341"/>
            <a:ext cx="402208" cy="384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3D0D114-DB7F-4EC4-BDE2-151FB79A2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659" y="1665330"/>
            <a:ext cx="399517" cy="3847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676FC9C-9BAB-4BBA-8B26-BFCB7881CD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9386" y="1628972"/>
            <a:ext cx="497187" cy="4971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1148199-CA0C-4DE4-AC28-3800ED3F8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9650" y="1676688"/>
            <a:ext cx="462250" cy="4622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2E4AD1B5-3B4D-4BEC-AEA1-8E668579E7A2}"/>
              </a:ext>
            </a:extLst>
          </p:cNvPr>
          <p:cNvGrpSpPr/>
          <p:nvPr/>
        </p:nvGrpSpPr>
        <p:grpSpPr>
          <a:xfrm>
            <a:off x="2494390" y="5036072"/>
            <a:ext cx="1945584" cy="312776"/>
            <a:chOff x="319554" y="1245924"/>
            <a:chExt cx="2636592" cy="423864"/>
          </a:xfrm>
        </p:grpSpPr>
        <p:pic>
          <p:nvPicPr>
            <p:cNvPr id="56" name="Picture 11">
              <a:extLst>
                <a:ext uri="{FF2B5EF4-FFF2-40B4-BE49-F238E27FC236}">
                  <a16:creationId xmlns:a16="http://schemas.microsoft.com/office/drawing/2014/main" xmlns="" id="{A4B9B604-0D20-4B37-B024-57504A743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xmlns="" id="{2C66301E-FD7C-4E7F-8A48-C12772749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xmlns="" id="{153BB8E3-599A-41C1-B1D1-D6B2196F7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:a16="http://schemas.microsoft.com/office/drawing/2014/main" xmlns="" id="{8612AF20-5FC4-413B-ADD4-D3D45A63A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5" name="Picture 38">
            <a:extLst>
              <a:ext uri="{FF2B5EF4-FFF2-40B4-BE49-F238E27FC236}">
                <a16:creationId xmlns:a16="http://schemas.microsoft.com/office/drawing/2014/main" xmlns="" id="{5EEA446E-9957-454F-A3D5-4FEA4220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624" y="990249"/>
            <a:ext cx="1316072" cy="45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6FFB6AD-6980-436E-A705-CE00928DD0F2}"/>
              </a:ext>
            </a:extLst>
          </p:cNvPr>
          <p:cNvSpPr txBox="1"/>
          <p:nvPr/>
        </p:nvSpPr>
        <p:spPr>
          <a:xfrm>
            <a:off x="4908276" y="1089193"/>
            <a:ext cx="109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xmlns="" id="{6422ACDB-3231-4C8E-A202-D1DEA2327F7B}"/>
              </a:ext>
            </a:extLst>
          </p:cNvPr>
          <p:cNvSpPr/>
          <p:nvPr/>
        </p:nvSpPr>
        <p:spPr>
          <a:xfrm>
            <a:off x="5091229" y="2195880"/>
            <a:ext cx="1919265" cy="1191251"/>
          </a:xfrm>
          <a:prstGeom prst="wedgeRoundRectCallout">
            <a:avLst>
              <a:gd name="adj1" fmla="val 8931"/>
              <a:gd name="adj2" fmla="val 75570"/>
              <a:gd name="adj3" fmla="val 16667"/>
            </a:avLst>
          </a:prstGeom>
          <a:solidFill>
            <a:schemeClr val="bg1"/>
          </a:solidFill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을 달력 어디에 놓든지 규칙적인 계산식을 찾을 수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3652499-7DC1-4E4F-8154-EF1589B751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279" y="2268691"/>
            <a:ext cx="291829" cy="2810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3D1ABCED-DBDA-487D-A417-C06D1AA9D0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03648" y="2528629"/>
            <a:ext cx="2245128" cy="205249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104D691-0B21-4C53-9FCA-6F4BB6B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76" y="2970479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양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달력 어디에 놓든지 규칙적인 계산식을 찾을 수 있어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3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달력에서 규칙적인 계산식을 더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442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ico_dd_01.svg / ico_dd_02.svg / ico_dd_03.svg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5" name="Picture 38">
            <a:extLst>
              <a:ext uri="{FF2B5EF4-FFF2-40B4-BE49-F238E27FC236}">
                <a16:creationId xmlns:a16="http://schemas.microsoft.com/office/drawing/2014/main" xmlns="" id="{5EEA446E-9957-454F-A3D5-4FEA4220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624" y="990249"/>
            <a:ext cx="1316072" cy="45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6FFB6AD-6980-436E-A705-CE00928DD0F2}"/>
              </a:ext>
            </a:extLst>
          </p:cNvPr>
          <p:cNvSpPr txBox="1"/>
          <p:nvPr/>
        </p:nvSpPr>
        <p:spPr>
          <a:xfrm>
            <a:off x="4908276" y="1089193"/>
            <a:ext cx="109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C8011253-51B3-4A92-91A4-C1D010259756}"/>
              </a:ext>
            </a:extLst>
          </p:cNvPr>
          <p:cNvGrpSpPr/>
          <p:nvPr/>
        </p:nvGrpSpPr>
        <p:grpSpPr>
          <a:xfrm>
            <a:off x="2492834" y="5130252"/>
            <a:ext cx="1966670" cy="319804"/>
            <a:chOff x="290979" y="2009759"/>
            <a:chExt cx="2665167" cy="433388"/>
          </a:xfrm>
        </p:grpSpPr>
        <p:pic>
          <p:nvPicPr>
            <p:cNvPr id="35" name="Picture 15">
              <a:extLst>
                <a:ext uri="{FF2B5EF4-FFF2-40B4-BE49-F238E27FC236}">
                  <a16:creationId xmlns:a16="http://schemas.microsoft.com/office/drawing/2014/main" xmlns="" id="{86229AEF-D18A-4C5F-9368-3EBF2CEC2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xmlns="" id="{65BA6CA9-E283-41F8-9F25-D1E19B201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>
              <a:extLst>
                <a:ext uri="{FF2B5EF4-FFF2-40B4-BE49-F238E27FC236}">
                  <a16:creationId xmlns:a16="http://schemas.microsoft.com/office/drawing/2014/main" xmlns="" id="{2EDF6763-B1A4-4A99-B8EB-E348C7D1C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>
              <a:extLst>
                <a:ext uri="{FF2B5EF4-FFF2-40B4-BE49-F238E27FC236}">
                  <a16:creationId xmlns:a16="http://schemas.microsoft.com/office/drawing/2014/main" xmlns="" id="{D8160733-CCB5-4139-9820-E120C3575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AFF61313-C635-4F77-862F-1F0F41E4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850FF8C-9A4D-4FCA-845A-1B681C367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657" y="2455165"/>
            <a:ext cx="754582" cy="740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7582272-7F9E-483B-919D-967145137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36" y="3257139"/>
            <a:ext cx="819703" cy="7406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ABCD5DA-5A3F-47A6-996A-550288CDCE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847" y="4142284"/>
            <a:ext cx="693174" cy="72965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E28599-094A-485E-BE25-CCE0D643CE03}"/>
              </a:ext>
            </a:extLst>
          </p:cNvPr>
          <p:cNvSpPr/>
          <p:nvPr/>
        </p:nvSpPr>
        <p:spPr bwMode="auto">
          <a:xfrm>
            <a:off x="1295636" y="2689066"/>
            <a:ext cx="5681883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10×2</a:t>
            </a: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14×2</a:t>
            </a: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20×2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FD78B03B-DAC9-44FF-BE09-43C331F0ED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9910" y="2599682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1947249D-0166-44CB-AAC1-1B8C24A7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88" y="2710415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075D923-7C0B-4EA1-AFD9-5BB1F1896E1E}"/>
              </a:ext>
            </a:extLst>
          </p:cNvPr>
          <p:cNvSpPr/>
          <p:nvPr/>
        </p:nvSpPr>
        <p:spPr bwMode="auto">
          <a:xfrm>
            <a:off x="1295637" y="3520623"/>
            <a:ext cx="5681882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9×4</a:t>
            </a: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17×5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88D84B1-9B4B-4ECC-9BA4-DD0DA2E26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8832" y="3290486"/>
            <a:ext cx="360000" cy="355000"/>
          </a:xfrm>
          <a:prstGeom prst="rect">
            <a:avLst/>
          </a:prstGeom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38CEE063-C0C1-4145-9A0E-E0C62CD7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88" y="354197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35DD4F8-ABA6-4C6C-B20A-5ED423AAAFA0}"/>
              </a:ext>
            </a:extLst>
          </p:cNvPr>
          <p:cNvSpPr/>
          <p:nvPr/>
        </p:nvSpPr>
        <p:spPr bwMode="auto">
          <a:xfrm>
            <a:off x="1295636" y="4391925"/>
            <a:ext cx="5681883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9×4</a:t>
            </a: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10×5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B6269AE-CC50-4877-BE22-71CC723C77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0495" y="4277384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8964C484-5754-4D3F-971F-4837A55C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88" y="4413274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586E4947-B604-45CD-8368-70735131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CE09058F-72B3-475C-8C9F-1896AF1924EC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89043" y="1722671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달력에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각각 올려놓고 규칙적인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계산식을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C2A90690-199A-4F96-A3C5-F6ABCB3A2E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3368" y="1673341"/>
            <a:ext cx="402208" cy="38472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C3D0D114-DB7F-4EC4-BDE2-151FB79A20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11659" y="1665330"/>
            <a:ext cx="399517" cy="38472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0676FC9C-9BAB-4BBA-8B26-BFCB7881CD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19386" y="1628972"/>
            <a:ext cx="497187" cy="49718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F1148199-CA0C-4DE4-AC28-3800ED3F88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09650" y="1676688"/>
            <a:ext cx="462250" cy="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2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8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승강기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번호판에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과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올려놓고 규칙적인 계산식을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/>
          <p:cNvSpPr/>
          <p:nvPr/>
        </p:nvSpPr>
        <p:spPr>
          <a:xfrm>
            <a:off x="5715772" y="5089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5E5A379-C25E-4576-8077-297986FB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779" y="955381"/>
            <a:ext cx="399517" cy="384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414AA84-FBB9-4409-8E4F-19C1440D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100" y="930460"/>
            <a:ext cx="429713" cy="4297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BD335E2-634C-451A-B649-62E253810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017" y="955381"/>
            <a:ext cx="399517" cy="3995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4205F6-2756-4501-9B57-9A7C72A5D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817" y="2012803"/>
            <a:ext cx="4104399" cy="2387629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DB2CF5F-5B73-488B-9038-92F19C96DDD6}"/>
              </a:ext>
            </a:extLst>
          </p:cNvPr>
          <p:cNvSpPr/>
          <p:nvPr/>
        </p:nvSpPr>
        <p:spPr>
          <a:xfrm>
            <a:off x="3709036" y="4807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1CB5F6A-8D42-4EBC-BE38-2033B0A1091F}"/>
              </a:ext>
            </a:extLst>
          </p:cNvPr>
          <p:cNvGrpSpPr/>
          <p:nvPr/>
        </p:nvGrpSpPr>
        <p:grpSpPr>
          <a:xfrm>
            <a:off x="2494390" y="5036072"/>
            <a:ext cx="1945584" cy="312776"/>
            <a:chOff x="319554" y="1245924"/>
            <a:chExt cx="2636592" cy="423864"/>
          </a:xfrm>
        </p:grpSpPr>
        <p:pic>
          <p:nvPicPr>
            <p:cNvPr id="26" name="Picture 11">
              <a:extLst>
                <a:ext uri="{FF2B5EF4-FFF2-40B4-BE49-F238E27FC236}">
                  <a16:creationId xmlns:a16="http://schemas.microsoft.com/office/drawing/2014/main" xmlns="" id="{07CDE924-9B38-47F3-B1CE-B0A253311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xmlns="" id="{8CB6AFFD-8DDE-4486-ABF9-9658F545B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xmlns="" id="{40386B84-39A5-47F2-9ABE-E0F89FA87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xmlns="" id="{4069B747-8866-49EE-BFED-13B3B2118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340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8">
            <a:extLst>
              <a:ext uri="{FF2B5EF4-FFF2-40B4-BE49-F238E27FC236}">
                <a16:creationId xmlns:a16="http://schemas.microsoft.com/office/drawing/2014/main" xmlns="" id="{5EEA446E-9957-454F-A3D5-4FEA4220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85" y="1355445"/>
            <a:ext cx="1180215" cy="30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6FFB6AD-6980-436E-A705-CE00928DD0F2}"/>
              </a:ext>
            </a:extLst>
          </p:cNvPr>
          <p:cNvSpPr txBox="1"/>
          <p:nvPr/>
        </p:nvSpPr>
        <p:spPr>
          <a:xfrm>
            <a:off x="1854401" y="1354898"/>
            <a:ext cx="109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5715772" y="5089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1CB5F6A-8D42-4EBC-BE38-2033B0A1091F}"/>
              </a:ext>
            </a:extLst>
          </p:cNvPr>
          <p:cNvGrpSpPr/>
          <p:nvPr/>
        </p:nvGrpSpPr>
        <p:grpSpPr>
          <a:xfrm flipH="1">
            <a:off x="2494390" y="5036072"/>
            <a:ext cx="1945584" cy="312776"/>
            <a:chOff x="319554" y="1245924"/>
            <a:chExt cx="2636592" cy="423864"/>
          </a:xfrm>
        </p:grpSpPr>
        <p:pic>
          <p:nvPicPr>
            <p:cNvPr id="26" name="Picture 11">
              <a:extLst>
                <a:ext uri="{FF2B5EF4-FFF2-40B4-BE49-F238E27FC236}">
                  <a16:creationId xmlns:a16="http://schemas.microsoft.com/office/drawing/2014/main" xmlns="" id="{07CDE924-9B38-47F3-B1CE-B0A253311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xmlns="" id="{8CB6AFFD-8DDE-4486-ABF9-9658F545B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xmlns="" id="{40386B84-39A5-47F2-9ABE-E0F89FA87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xmlns="" id="{4069B747-8866-49EE-BFED-13B3B2118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BA9BADCD-6B7F-4984-A37E-B41A589B0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015" y="2160519"/>
            <a:ext cx="754582" cy="74060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F5C539A0-DD66-4CDE-A133-3721E7E7C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894" y="2962493"/>
            <a:ext cx="819703" cy="74060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EB0CEA0-041F-41EA-86BE-A2938F856F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3205" y="3847638"/>
            <a:ext cx="693174" cy="72965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0D94E4E-310E-48BA-B0E8-DB1DFA0A9569}"/>
              </a:ext>
            </a:extLst>
          </p:cNvPr>
          <p:cNvSpPr/>
          <p:nvPr/>
        </p:nvSpPr>
        <p:spPr bwMode="auto">
          <a:xfrm>
            <a:off x="2494390" y="2314396"/>
            <a:ext cx="3593651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9×2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1E8B420-957F-4403-AA18-B3E957FC4B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4041" y="2302835"/>
            <a:ext cx="360000" cy="355000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A36AD8B5-D42E-4B05-8C2E-B2F625A05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35745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7BBC315-9B8D-4BCD-AE0C-30E5FF186008}"/>
              </a:ext>
            </a:extLst>
          </p:cNvPr>
          <p:cNvSpPr/>
          <p:nvPr/>
        </p:nvSpPr>
        <p:spPr bwMode="auto">
          <a:xfrm>
            <a:off x="2494391" y="3145953"/>
            <a:ext cx="3593650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13×5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CF140F6-9EC5-471D-A526-7C1E8FA56D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4090" y="3134392"/>
            <a:ext cx="360000" cy="355000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7E48E7AE-26E6-4C19-A518-DC52E793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6730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E6B7F56-98AB-4434-9F17-5F5BC8AC8D69}"/>
              </a:ext>
            </a:extLst>
          </p:cNvPr>
          <p:cNvSpPr/>
          <p:nvPr/>
        </p:nvSpPr>
        <p:spPr bwMode="auto">
          <a:xfrm>
            <a:off x="2494390" y="4017255"/>
            <a:ext cx="3593651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7×5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06907D23-5278-43CC-A4DD-573FB293FD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7843" y="4005694"/>
            <a:ext cx="360000" cy="355000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B5FA0FAC-7CA3-4A08-B682-EC76B452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38604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97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2"/>
            <a:ext cx="6918956" cy="798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승강기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번호판에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과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올려놓고 규칙적인 계산식을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F5E5A379-C25E-4576-8077-297986FB43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68779" y="955381"/>
            <a:ext cx="399517" cy="38472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3414AA84-FBB9-4409-8E4F-19C1440D47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3100" y="930460"/>
            <a:ext cx="429713" cy="42971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BD335E2-634C-451A-B649-62E253810A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51017" y="955381"/>
            <a:ext cx="399517" cy="399517"/>
          </a:xfrm>
          <a:prstGeom prst="rect">
            <a:avLst/>
          </a:prstGeom>
        </p:spPr>
      </p:pic>
      <p:pic>
        <p:nvPicPr>
          <p:cNvPr id="56" name="Picture 38">
            <a:extLst>
              <a:ext uri="{FF2B5EF4-FFF2-40B4-BE49-F238E27FC236}">
                <a16:creationId xmlns:a16="http://schemas.microsoft.com/office/drawing/2014/main" xmlns="" id="{5EEA446E-9957-454F-A3D5-4FEA4220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85" y="1355445"/>
            <a:ext cx="1180215" cy="30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6FFB6AD-6980-436E-A705-CE00928DD0F2}"/>
              </a:ext>
            </a:extLst>
          </p:cNvPr>
          <p:cNvSpPr txBox="1"/>
          <p:nvPr/>
        </p:nvSpPr>
        <p:spPr>
          <a:xfrm>
            <a:off x="1854401" y="1354898"/>
            <a:ext cx="109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7235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4BF3C99-0933-4AAF-A338-E37F98098A92}"/>
              </a:ext>
            </a:extLst>
          </p:cNvPr>
          <p:cNvSpPr/>
          <p:nvPr/>
        </p:nvSpPr>
        <p:spPr bwMode="auto">
          <a:xfrm>
            <a:off x="2930846" y="3928432"/>
            <a:ext cx="677327" cy="357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82B010-1DE6-4A4B-8C50-E3967AD4A8CC}"/>
              </a:ext>
            </a:extLst>
          </p:cNvPr>
          <p:cNvSpPr txBox="1"/>
          <p:nvPr/>
        </p:nvSpPr>
        <p:spPr>
          <a:xfrm>
            <a:off x="1151620" y="3622660"/>
            <a:ext cx="622990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430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9572" y="2985870"/>
            <a:ext cx="62299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계산식을 찾을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cdata2.tsherpa.co.kr/tsherpa/MultiMedia/Flash/2020/curri/index.html?flashxmlnum=yuni4856&amp;classa=A8-C1-41-MM-MM-04-07-07-0-0-0-0&amp;classno=MM_41_04/suh_0401_06_0007/suh_0401_06_0007_301_1.html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규칙적인 계산식 찾아보기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0" y="31512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46BC5BF-B64C-4656-BE4E-E47B8E85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77586"/>
              </p:ext>
            </p:extLst>
          </p:nvPr>
        </p:nvGraphicFramePr>
        <p:xfrm>
          <a:off x="1015782" y="2040071"/>
          <a:ext cx="51492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46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  <a:gridCol w="1347112">
                  <a:extLst>
                    <a:ext uri="{9D8B030D-6E8A-4147-A177-3AD203B41FA5}">
                      <a16:colId xmlns:a16="http://schemas.microsoft.com/office/drawing/2014/main" xmlns="" val="824130456"/>
                    </a:ext>
                  </a:extLst>
                </a:gridCol>
                <a:gridCol w="1347112">
                  <a:extLst>
                    <a:ext uri="{9D8B030D-6E8A-4147-A177-3AD203B41FA5}">
                      <a16:colId xmlns:a16="http://schemas.microsoft.com/office/drawing/2014/main" xmlns="" val="2628953053"/>
                    </a:ext>
                  </a:extLst>
                </a:gridCol>
                <a:gridCol w="1347112">
                  <a:extLst>
                    <a:ext uri="{9D8B030D-6E8A-4147-A177-3AD203B41FA5}">
                      <a16:colId xmlns:a16="http://schemas.microsoft.com/office/drawing/2014/main" xmlns="" val="174416832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33296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08" y="3804625"/>
            <a:ext cx="360000" cy="35500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0957AB7B-F3D1-491A-8EC5-AB1EB447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7" y="3695541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1B8EDCD-C1EF-4094-A578-3390921AE7A7}"/>
              </a:ext>
            </a:extLst>
          </p:cNvPr>
          <p:cNvSpPr txBox="1"/>
          <p:nvPr/>
        </p:nvSpPr>
        <p:spPr>
          <a:xfrm>
            <a:off x="2601356" y="263687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2AB98ACE-950F-4A11-8B47-C3400D23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52" y="279549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711" y="3540863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76" y="3525654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D5E355A-150C-431C-B370-979B3F391F9F}"/>
              </a:ext>
            </a:extLst>
          </p:cNvPr>
          <p:cNvSpPr/>
          <p:nvPr/>
        </p:nvSpPr>
        <p:spPr>
          <a:xfrm>
            <a:off x="2316527" y="3520199"/>
            <a:ext cx="149271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138~139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41BE5CE-0007-4726-A723-A22F0150B983}"/>
              </a:ext>
            </a:extLst>
          </p:cNvPr>
          <p:cNvSpPr/>
          <p:nvPr/>
        </p:nvSpPr>
        <p:spPr>
          <a:xfrm>
            <a:off x="4994498" y="3525654"/>
            <a:ext cx="78258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92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D3127B-C133-491D-8BEE-120D23B0C5CE}"/>
              </a:ext>
            </a:extLst>
          </p:cNvPr>
          <p:cNvSpPr txBox="1"/>
          <p:nvPr/>
        </p:nvSpPr>
        <p:spPr>
          <a:xfrm>
            <a:off x="7018371" y="95853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xmlns="" id="{D9736F7E-2AA2-4217-A9B9-253826EA835D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B885DD98-9DAC-4A4D-B4E8-47D1FABC2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C2FFE32-4D05-4002-A2D8-0D75F6810D08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계산기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745685BA-D0A9-4CDC-8B42-A3CA178D0FC8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84488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아이샤의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136~137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보물 금고 안에 있는 달력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방향에서 규칙적인 계산식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136~137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방향에서 규칙적인 계산식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규칙적인 계산식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융합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승강기 번호판에서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suh_p_0401_06_0007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4307727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6">
            <a:extLst>
              <a:ext uri="{FF2B5EF4-FFF2-40B4-BE49-F238E27FC236}">
                <a16:creationId xmlns:a16="http://schemas.microsoft.com/office/drawing/2014/main" xmlns="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76D7DDF6-1D0D-4769-9997-5A16FAA86A58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285EC412-BDC3-4D10-9AF0-D1B018115D09}"/>
              </a:ext>
            </a:extLst>
          </p:cNvPr>
          <p:cNvSpPr/>
          <p:nvPr/>
        </p:nvSpPr>
        <p:spPr>
          <a:xfrm>
            <a:off x="6597068" y="5208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FDB77CAF-BB2C-4B4C-9D49-A1A018A8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15083AB6-D9CE-4B7F-BBC5-A1924FB304D8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색칠된 곳에 있는 수를 한 번씩만 이용하여 만든 규칙적인 계산식을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B5FB5379-291D-44C9-89E3-0E552D1F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F21ADAE0-833F-4DD5-89E6-E1708FF583F1}"/>
              </a:ext>
            </a:extLst>
          </p:cNvPr>
          <p:cNvSpPr/>
          <p:nvPr/>
        </p:nvSpPr>
        <p:spPr>
          <a:xfrm>
            <a:off x="5292080" y="5079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B571EE60-87A6-4A81-9EA7-1E820018E53C}"/>
              </a:ext>
            </a:extLst>
          </p:cNvPr>
          <p:cNvSpPr txBox="1"/>
          <p:nvPr/>
        </p:nvSpPr>
        <p:spPr>
          <a:xfrm>
            <a:off x="4026415" y="2772650"/>
            <a:ext cx="2093757" cy="170046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23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30</a:t>
            </a:r>
          </a:p>
          <a:p>
            <a:pPr>
              <a:lnSpc>
                <a:spcPct val="15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19 – 12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28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27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78F89F5-E88D-47CB-AC3D-1439323E2746}"/>
              </a:ext>
            </a:extLst>
          </p:cNvPr>
          <p:cNvSpPr/>
          <p:nvPr/>
        </p:nvSpPr>
        <p:spPr bwMode="auto">
          <a:xfrm>
            <a:off x="4644008" y="2843432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8C6A31C-2C30-4E51-B799-6F03BFBBF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600" y="2701866"/>
            <a:ext cx="309196" cy="30490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50FD41F-6244-4775-BF6A-48E66C77B1C1}"/>
              </a:ext>
            </a:extLst>
          </p:cNvPr>
          <p:cNvSpPr/>
          <p:nvPr/>
        </p:nvSpPr>
        <p:spPr bwMode="auto">
          <a:xfrm>
            <a:off x="4644008" y="3229574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B124DC7E-8C35-4C64-B4DC-8850CF03F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600" y="3088008"/>
            <a:ext cx="309196" cy="30490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E237524-F387-4777-A78B-7385B9AF1E1D}"/>
              </a:ext>
            </a:extLst>
          </p:cNvPr>
          <p:cNvSpPr/>
          <p:nvPr/>
        </p:nvSpPr>
        <p:spPr bwMode="auto">
          <a:xfrm>
            <a:off x="5107446" y="3622395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38799F-F34F-4977-AF5B-01B2F8644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24" y="3429000"/>
            <a:ext cx="309196" cy="30490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87DC62AA-5C0A-4A5F-8CAA-F8F359C01609}"/>
              </a:ext>
            </a:extLst>
          </p:cNvPr>
          <p:cNvSpPr/>
          <p:nvPr/>
        </p:nvSpPr>
        <p:spPr bwMode="auto">
          <a:xfrm>
            <a:off x="5107446" y="4040348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214FBE4C-F279-4D1D-ABE0-B1A00C7DC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24" y="3846953"/>
            <a:ext cx="309196" cy="304902"/>
          </a:xfrm>
          <a:prstGeom prst="rect">
            <a:avLst/>
          </a:prstGeom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62" y="18250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4129"/>
              </p:ext>
            </p:extLst>
          </p:nvPr>
        </p:nvGraphicFramePr>
        <p:xfrm>
          <a:off x="661696" y="2312876"/>
          <a:ext cx="3082212" cy="27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16"/>
                <a:gridCol w="440316"/>
                <a:gridCol w="440316"/>
                <a:gridCol w="440316"/>
                <a:gridCol w="440316"/>
                <a:gridCol w="440316"/>
                <a:gridCol w="440316"/>
              </a:tblGrid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923928" y="2600908"/>
            <a:ext cx="2187307" cy="201622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73"/>
          <p:cNvSpPr/>
          <p:nvPr/>
        </p:nvSpPr>
        <p:spPr>
          <a:xfrm>
            <a:off x="3923928" y="2600908"/>
            <a:ext cx="2187307" cy="201622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6">
            <a:extLst>
              <a:ext uri="{FF2B5EF4-FFF2-40B4-BE49-F238E27FC236}">
                <a16:creationId xmlns:a16="http://schemas.microsoft.com/office/drawing/2014/main" xmlns="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FDB77CAF-BB2C-4B4C-9D49-A1A018A8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15083AB6-D9CE-4B7F-BBC5-A1924FB304D8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색칠된 곳에 있는 수를 한 번씩만 이용하여 만든 규칙적인 계산식을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B5FB5379-291D-44C9-89E3-0E552D1F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B571EE60-87A6-4A81-9EA7-1E820018E53C}"/>
              </a:ext>
            </a:extLst>
          </p:cNvPr>
          <p:cNvSpPr txBox="1"/>
          <p:nvPr/>
        </p:nvSpPr>
        <p:spPr>
          <a:xfrm>
            <a:off x="4026415" y="2772650"/>
            <a:ext cx="2093757" cy="170046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23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30</a:t>
            </a:r>
          </a:p>
          <a:p>
            <a:pPr>
              <a:lnSpc>
                <a:spcPct val="15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19 – 12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28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27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78F89F5-E88D-47CB-AC3D-1439323E2746}"/>
              </a:ext>
            </a:extLst>
          </p:cNvPr>
          <p:cNvSpPr/>
          <p:nvPr/>
        </p:nvSpPr>
        <p:spPr bwMode="auto">
          <a:xfrm>
            <a:off x="4644008" y="2843432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8C6A31C-2C30-4E51-B799-6F03BFBBF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600" y="2701866"/>
            <a:ext cx="309196" cy="30490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50FD41F-6244-4775-BF6A-48E66C77B1C1}"/>
              </a:ext>
            </a:extLst>
          </p:cNvPr>
          <p:cNvSpPr/>
          <p:nvPr/>
        </p:nvSpPr>
        <p:spPr bwMode="auto">
          <a:xfrm>
            <a:off x="4644008" y="3229574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B124DC7E-8C35-4C64-B4DC-8850CF03F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600" y="3088008"/>
            <a:ext cx="309196" cy="30490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E237524-F387-4777-A78B-7385B9AF1E1D}"/>
              </a:ext>
            </a:extLst>
          </p:cNvPr>
          <p:cNvSpPr/>
          <p:nvPr/>
        </p:nvSpPr>
        <p:spPr bwMode="auto">
          <a:xfrm>
            <a:off x="5107446" y="3622395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38799F-F34F-4977-AF5B-01B2F8644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24" y="3429000"/>
            <a:ext cx="309196" cy="30490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87DC62AA-5C0A-4A5F-8CAA-F8F359C01609}"/>
              </a:ext>
            </a:extLst>
          </p:cNvPr>
          <p:cNvSpPr/>
          <p:nvPr/>
        </p:nvSpPr>
        <p:spPr bwMode="auto">
          <a:xfrm>
            <a:off x="5107446" y="4040348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214FBE4C-F279-4D1D-ABE0-B1A00C7DC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24" y="3846953"/>
            <a:ext cx="309196" cy="304902"/>
          </a:xfrm>
          <a:prstGeom prst="rect">
            <a:avLst/>
          </a:prstGeom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62" y="18250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24264"/>
              </p:ext>
            </p:extLst>
          </p:nvPr>
        </p:nvGraphicFramePr>
        <p:xfrm>
          <a:off x="661696" y="2312876"/>
          <a:ext cx="3082212" cy="27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16"/>
                <a:gridCol w="440316"/>
                <a:gridCol w="440316"/>
                <a:gridCol w="440316"/>
                <a:gridCol w="440316"/>
                <a:gridCol w="440316"/>
                <a:gridCol w="440316"/>
              </a:tblGrid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A9B45AA-8B5E-4074-B4F0-A5581829F522}"/>
              </a:ext>
            </a:extLst>
          </p:cNvPr>
          <p:cNvSpPr txBox="1"/>
          <p:nvPr/>
        </p:nvSpPr>
        <p:spPr>
          <a:xfrm>
            <a:off x="7018371" y="1016732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6849265-2BFD-46C5-BF8E-38A382D3BF84}"/>
              </a:ext>
            </a:extLst>
          </p:cNvPr>
          <p:cNvSpPr/>
          <p:nvPr/>
        </p:nvSpPr>
        <p:spPr>
          <a:xfrm>
            <a:off x="217168" y="3463054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7">
            <a:extLst>
              <a:ext uri="{FF2B5EF4-FFF2-40B4-BE49-F238E27FC236}">
                <a16:creationId xmlns:a16="http://schemas.microsoft.com/office/drawing/2014/main" xmlns="" id="{2BA331D0-A174-47C8-9E34-14F3F96C6176}"/>
              </a:ext>
            </a:extLst>
          </p:cNvPr>
          <p:cNvSpPr/>
          <p:nvPr/>
        </p:nvSpPr>
        <p:spPr>
          <a:xfrm>
            <a:off x="430858" y="332909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0514CB1B-A9CE-4663-88CC-127C63C06238}"/>
              </a:ext>
            </a:extLst>
          </p:cNvPr>
          <p:cNvSpPr/>
          <p:nvPr/>
        </p:nvSpPr>
        <p:spPr>
          <a:xfrm flipH="1" flipV="1">
            <a:off x="5040052" y="500974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1E07A2F6-C259-4183-B1ED-917CBE7F703F}"/>
              </a:ext>
            </a:extLst>
          </p:cNvPr>
          <p:cNvSpPr txBox="1"/>
          <p:nvPr/>
        </p:nvSpPr>
        <p:spPr>
          <a:xfrm>
            <a:off x="415224" y="4059395"/>
            <a:ext cx="63890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달력에 있는 두 수에서 규칙을 찾아 계산식을 만들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2A7F340-704F-4A09-A291-18E55110C5E7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xmlns="" id="{27FAEB9F-7377-4FA9-A955-B04E4BE5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543465A1-7835-4F92-A977-11B33C962B4E}"/>
              </a:ext>
            </a:extLst>
          </p:cNvPr>
          <p:cNvSpPr/>
          <p:nvPr/>
        </p:nvSpPr>
        <p:spPr>
          <a:xfrm>
            <a:off x="6597068" y="5208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DCF51B4-58D0-4DAA-AD84-C9DBE11BA7AD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A1FD9A3A-8BCC-4297-88F3-EBD8E7144052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색칠된 곳에 있는 수를 한 번씩만 이용하여 만든 규칙적인 계산식을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6060D138-C0FB-477F-BAEE-17235D59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74106A5A-AABF-4438-BC0E-0CD319950CCD}"/>
              </a:ext>
            </a:extLst>
          </p:cNvPr>
          <p:cNvSpPr txBox="1"/>
          <p:nvPr/>
        </p:nvSpPr>
        <p:spPr>
          <a:xfrm>
            <a:off x="4080808" y="2902803"/>
            <a:ext cx="2656330" cy="170046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3×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15×2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×2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25×2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A2F64BF-8C5D-4BFF-812C-D3205EE0F27F}"/>
              </a:ext>
            </a:extLst>
          </p:cNvPr>
          <p:cNvSpPr/>
          <p:nvPr/>
        </p:nvSpPr>
        <p:spPr bwMode="auto">
          <a:xfrm>
            <a:off x="5158207" y="2947101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5C031FC-9B5A-4CD9-936F-96B3FC43D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169" y="2795918"/>
            <a:ext cx="309196" cy="304902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6D9115A-BA55-4B6C-B90A-4C120E1A7018}"/>
              </a:ext>
            </a:extLst>
          </p:cNvPr>
          <p:cNvSpPr/>
          <p:nvPr/>
        </p:nvSpPr>
        <p:spPr bwMode="auto">
          <a:xfrm>
            <a:off x="4496046" y="3320988"/>
            <a:ext cx="474496" cy="304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5D32F0E-13A1-4BDC-BCEB-7DA9A36F8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300" y="3176972"/>
            <a:ext cx="309196" cy="30490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CD13FD5-FCBC-44BA-A07B-144499966101}"/>
              </a:ext>
            </a:extLst>
          </p:cNvPr>
          <p:cNvSpPr/>
          <p:nvPr/>
        </p:nvSpPr>
        <p:spPr bwMode="auto">
          <a:xfrm>
            <a:off x="4957654" y="3772170"/>
            <a:ext cx="474496" cy="304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37FEE43E-7DF6-47E9-82A0-68086A998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928" y="3596967"/>
            <a:ext cx="309196" cy="304902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F5732D8-494B-463F-B91C-3FA65B5B5E22}"/>
              </a:ext>
            </a:extLst>
          </p:cNvPr>
          <p:cNvSpPr/>
          <p:nvPr/>
        </p:nvSpPr>
        <p:spPr bwMode="auto">
          <a:xfrm>
            <a:off x="4172010" y="4221088"/>
            <a:ext cx="474496" cy="304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8217F7FE-5596-4600-BE64-69D034F07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834" y="4005064"/>
            <a:ext cx="309196" cy="304902"/>
          </a:xfrm>
          <a:prstGeom prst="rect">
            <a:avLst/>
          </a:prstGeom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62" y="18250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81532"/>
              </p:ext>
            </p:extLst>
          </p:nvPr>
        </p:nvGraphicFramePr>
        <p:xfrm>
          <a:off x="661696" y="2312876"/>
          <a:ext cx="3082212" cy="27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16"/>
                <a:gridCol w="440316"/>
                <a:gridCol w="440316"/>
                <a:gridCol w="440316"/>
                <a:gridCol w="440316"/>
                <a:gridCol w="440316"/>
                <a:gridCol w="440316"/>
              </a:tblGrid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3923928" y="2672916"/>
            <a:ext cx="2187307" cy="201622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3923928" y="2672916"/>
            <a:ext cx="2187307" cy="201622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xmlns="" id="{27FAEB9F-7377-4FA9-A955-B04E4BE5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A1FD9A3A-8BCC-4297-88F3-EBD8E7144052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색칠된 곳에 있는 수를 한 번씩만 이용하여 만든 규칙적인 계산식을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6060D138-C0FB-477F-BAEE-17235D59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74106A5A-AABF-4438-BC0E-0CD319950CCD}"/>
              </a:ext>
            </a:extLst>
          </p:cNvPr>
          <p:cNvSpPr txBox="1"/>
          <p:nvPr/>
        </p:nvSpPr>
        <p:spPr>
          <a:xfrm>
            <a:off x="4080808" y="2902803"/>
            <a:ext cx="2656330" cy="170046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3×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15×2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×2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25×2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A2F64BF-8C5D-4BFF-812C-D3205EE0F27F}"/>
              </a:ext>
            </a:extLst>
          </p:cNvPr>
          <p:cNvSpPr/>
          <p:nvPr/>
        </p:nvSpPr>
        <p:spPr bwMode="auto">
          <a:xfrm>
            <a:off x="5158207" y="2947101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5C031FC-9B5A-4CD9-936F-96B3FC43D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169" y="2795918"/>
            <a:ext cx="309196" cy="304902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6D9115A-BA55-4B6C-B90A-4C120E1A7018}"/>
              </a:ext>
            </a:extLst>
          </p:cNvPr>
          <p:cNvSpPr/>
          <p:nvPr/>
        </p:nvSpPr>
        <p:spPr bwMode="auto">
          <a:xfrm>
            <a:off x="4496046" y="3320988"/>
            <a:ext cx="474496" cy="304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5D32F0E-13A1-4BDC-BCEB-7DA9A36F8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300" y="3176972"/>
            <a:ext cx="309196" cy="30490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CD13FD5-FCBC-44BA-A07B-144499966101}"/>
              </a:ext>
            </a:extLst>
          </p:cNvPr>
          <p:cNvSpPr/>
          <p:nvPr/>
        </p:nvSpPr>
        <p:spPr bwMode="auto">
          <a:xfrm>
            <a:off x="4957654" y="3772170"/>
            <a:ext cx="474496" cy="304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37FEE43E-7DF6-47E9-82A0-68086A998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928" y="3596967"/>
            <a:ext cx="309196" cy="304902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F5732D8-494B-463F-B91C-3FA65B5B5E22}"/>
              </a:ext>
            </a:extLst>
          </p:cNvPr>
          <p:cNvSpPr/>
          <p:nvPr/>
        </p:nvSpPr>
        <p:spPr bwMode="auto">
          <a:xfrm>
            <a:off x="4172010" y="4221088"/>
            <a:ext cx="474496" cy="304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8217F7FE-5596-4600-BE64-69D034F07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834" y="4005064"/>
            <a:ext cx="309196" cy="304902"/>
          </a:xfrm>
          <a:prstGeom prst="rect">
            <a:avLst/>
          </a:prstGeom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62" y="18250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6887"/>
              </p:ext>
            </p:extLst>
          </p:nvPr>
        </p:nvGraphicFramePr>
        <p:xfrm>
          <a:off x="661696" y="2312876"/>
          <a:ext cx="3082212" cy="27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16"/>
                <a:gridCol w="440316"/>
                <a:gridCol w="440316"/>
                <a:gridCol w="440316"/>
                <a:gridCol w="440316"/>
                <a:gridCol w="440316"/>
                <a:gridCol w="440316"/>
              </a:tblGrid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34FE9CE-0893-42F4-8EAC-0974A8CD2A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1D3D281-CF43-40C0-A783-120C6651CF0B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7">
            <a:extLst>
              <a:ext uri="{FF2B5EF4-FFF2-40B4-BE49-F238E27FC236}">
                <a16:creationId xmlns:a16="http://schemas.microsoft.com/office/drawing/2014/main" xmlns="" id="{B220A667-3563-4C79-BF23-52D90ADDF2F0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152B3239-34FE-49BE-B303-2FCE366556FC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16F6FF98-8A4F-4EAA-904A-9783B8463B4B}"/>
              </a:ext>
            </a:extLst>
          </p:cNvPr>
          <p:cNvSpPr txBox="1"/>
          <p:nvPr/>
        </p:nvSpPr>
        <p:spPr>
          <a:xfrm>
            <a:off x="393199" y="4059630"/>
            <a:ext cx="63521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달력에 있는 세 수에서 규칙을 찾아 계산식을 만들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953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548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21054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4D60F587-A735-4491-A601-85C136DE8B41}"/>
              </a:ext>
            </a:extLst>
          </p:cNvPr>
          <p:cNvSpPr/>
          <p:nvPr/>
        </p:nvSpPr>
        <p:spPr>
          <a:xfrm>
            <a:off x="277313" y="5028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2B76D95-C9F9-4590-9ADA-8DFCF5447CB1}"/>
              </a:ext>
            </a:extLst>
          </p:cNvPr>
          <p:cNvSpPr/>
          <p:nvPr/>
        </p:nvSpPr>
        <p:spPr>
          <a:xfrm>
            <a:off x="5453594" y="5108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7B4AA9CB-A97C-4D4C-8091-89D79AE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1EB1CD95-D3BF-41C2-A031-56627DAC3B94}"/>
              </a:ext>
            </a:extLst>
          </p:cNvPr>
          <p:cNvSpPr/>
          <p:nvPr/>
        </p:nvSpPr>
        <p:spPr>
          <a:xfrm>
            <a:off x="4403554" y="5161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64CE60F-ADF2-43E3-82B8-3585AA5C4D23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7BB2F449-AC39-4EE6-B5E5-04F24FD29EDA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색칠된 곳에 있는 수를 한 번씩만 이용하여 만든 규칙적인 계산식을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AB1A5B4E-6434-4796-AC4F-8693EE65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C7E203DF-378A-4968-8674-A11B020C6CFC}"/>
              </a:ext>
            </a:extLst>
          </p:cNvPr>
          <p:cNvSpPr txBox="1"/>
          <p:nvPr/>
        </p:nvSpPr>
        <p:spPr>
          <a:xfrm>
            <a:off x="3959932" y="3077763"/>
            <a:ext cx="3604556" cy="1168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    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D1DE33F-5637-4888-8900-A5A307F09F4A}"/>
              </a:ext>
            </a:extLst>
          </p:cNvPr>
          <p:cNvSpPr/>
          <p:nvPr/>
        </p:nvSpPr>
        <p:spPr bwMode="auto">
          <a:xfrm>
            <a:off x="5863072" y="3861151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C700007E-D6EA-4354-AF3E-FE1681913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405" y="3698158"/>
            <a:ext cx="309196" cy="304902"/>
          </a:xfrm>
          <a:prstGeom prst="rect">
            <a:avLst/>
          </a:prstGeom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62" y="18250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21287"/>
              </p:ext>
            </p:extLst>
          </p:nvPr>
        </p:nvGraphicFramePr>
        <p:xfrm>
          <a:off x="661696" y="2312876"/>
          <a:ext cx="3082212" cy="27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16"/>
                <a:gridCol w="440316"/>
                <a:gridCol w="440316"/>
                <a:gridCol w="440316"/>
                <a:gridCol w="440316"/>
                <a:gridCol w="440316"/>
                <a:gridCol w="440316"/>
              </a:tblGrid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3985252" y="3067216"/>
            <a:ext cx="2582946" cy="126188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7E203DF-378A-4968-8674-A11B020C6CFC}"/>
              </a:ext>
            </a:extLst>
          </p:cNvPr>
          <p:cNvSpPr txBox="1"/>
          <p:nvPr/>
        </p:nvSpPr>
        <p:spPr>
          <a:xfrm>
            <a:off x="3959932" y="3077763"/>
            <a:ext cx="3604556" cy="1168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     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D1DE33F-5637-4888-8900-A5A307F09F4A}"/>
              </a:ext>
            </a:extLst>
          </p:cNvPr>
          <p:cNvSpPr/>
          <p:nvPr/>
        </p:nvSpPr>
        <p:spPr bwMode="auto">
          <a:xfrm>
            <a:off x="5863072" y="3861151"/>
            <a:ext cx="389126" cy="307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700007E-D6EA-4354-AF3E-FE168191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05" y="3698158"/>
            <a:ext cx="309196" cy="304902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3985252" y="3067216"/>
            <a:ext cx="2582946" cy="126188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548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21054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7B4AA9CB-A97C-4D4C-8091-89D79AE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7BB2F449-AC39-4EE6-B5E5-04F24FD29EDA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색칠된 곳에 있는 수를 한 번씩만 이용하여 만든 규칙적인 계산식을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AB1A5B4E-6434-4796-AC4F-8693EE65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62" y="18250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84352"/>
              </p:ext>
            </p:extLst>
          </p:nvPr>
        </p:nvGraphicFramePr>
        <p:xfrm>
          <a:off x="661696" y="2312876"/>
          <a:ext cx="3082212" cy="27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16"/>
                <a:gridCol w="440316"/>
                <a:gridCol w="440316"/>
                <a:gridCol w="440316"/>
                <a:gridCol w="440316"/>
                <a:gridCol w="440316"/>
                <a:gridCol w="440316"/>
              </a:tblGrid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34C888B-00B4-4B78-839A-4D5AC8E768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D7EC23F-4049-4355-84C5-1BD0DDE0B8E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57">
            <a:extLst>
              <a:ext uri="{FF2B5EF4-FFF2-40B4-BE49-F238E27FC236}">
                <a16:creationId xmlns:a16="http://schemas.microsoft.com/office/drawing/2014/main" xmlns="" id="{84F93BB3-B64D-4669-99FE-5BAF8F66A998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8181B4A8-137D-420A-AD9E-24DF6863A08E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80DC9F4A-19DE-438B-9FCA-4ACF8536F4D4}"/>
              </a:ext>
            </a:extLst>
          </p:cNvPr>
          <p:cNvSpPr txBox="1"/>
          <p:nvPr/>
        </p:nvSpPr>
        <p:spPr>
          <a:xfrm>
            <a:off x="405335" y="4134562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달력에 있는 여러 수에서 규칙을 찾아 계산식을 만들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44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cdata2.tsherpa.co.kr/tsherpa/MultiMedia/Flash/2020/curri/index.html?flashxmlnum=yuni4856&amp;classa=A8-C1-41-MM-MM-04-07-07-0-0-0-0&amp;classno=MM_41_04/suh_0401_06_0007/suh_0401_06_0007_401_1.html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모서리가 둥근 직사각형 57">
            <a:extLst>
              <a:ext uri="{FF2B5EF4-FFF2-40B4-BE49-F238E27FC236}">
                <a16:creationId xmlns:a16="http://schemas.microsoft.com/office/drawing/2014/main" xmlns="" id="{B99B260E-C292-48B0-B306-2A814E3DA7A8}"/>
              </a:ext>
            </a:extLst>
          </p:cNvPr>
          <p:cNvSpPr/>
          <p:nvPr/>
        </p:nvSpPr>
        <p:spPr>
          <a:xfrm>
            <a:off x="1388426" y="3429000"/>
            <a:ext cx="3823996" cy="1356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C37688A9-A44F-4A18-897B-F0BC5ADCF377}"/>
              </a:ext>
            </a:extLst>
          </p:cNvPr>
          <p:cNvSpPr/>
          <p:nvPr/>
        </p:nvSpPr>
        <p:spPr bwMode="auto">
          <a:xfrm flipH="1">
            <a:off x="2531293" y="4377668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578" y="4248059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A051998-899C-4A43-A75B-C2FA1BA92C5C}"/>
              </a:ext>
            </a:extLst>
          </p:cNvPr>
          <p:cNvSpPr/>
          <p:nvPr/>
        </p:nvSpPr>
        <p:spPr bwMode="auto">
          <a:xfrm flipH="1">
            <a:off x="4073298" y="4377668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38057308-9CD7-41FB-BB65-FD5456C1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83" y="4248059"/>
            <a:ext cx="360000" cy="355000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644C90BA-A2E3-48DE-AD31-21C91201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125"/>
              </p:ext>
            </p:extLst>
          </p:nvPr>
        </p:nvGraphicFramePr>
        <p:xfrm>
          <a:off x="863600" y="2223708"/>
          <a:ext cx="51485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76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  <a:gridCol w="819450">
                  <a:extLst>
                    <a:ext uri="{9D8B030D-6E8A-4147-A177-3AD203B41FA5}">
                      <a16:colId xmlns:a16="http://schemas.microsoft.com/office/drawing/2014/main" xmlns="" val="824130456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2628953053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1744168328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1274678069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65416761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3329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0943001"/>
                  </a:ext>
                </a:extLst>
              </a:tr>
            </a:tbl>
          </a:graphicData>
        </a:graphic>
      </p:graphicFrame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찾은 규칙적인 계산식입니다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52" y="152301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모서리가 둥근 직사각형 57">
            <a:extLst>
              <a:ext uri="{FF2B5EF4-FFF2-40B4-BE49-F238E27FC236}">
                <a16:creationId xmlns:a16="http://schemas.microsoft.com/office/drawing/2014/main" xmlns="" id="{B99B260E-C292-48B0-B306-2A814E3DA7A8}"/>
              </a:ext>
            </a:extLst>
          </p:cNvPr>
          <p:cNvSpPr/>
          <p:nvPr/>
        </p:nvSpPr>
        <p:spPr>
          <a:xfrm>
            <a:off x="1388426" y="3429000"/>
            <a:ext cx="3823996" cy="1356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C37688A9-A44F-4A18-897B-F0BC5ADCF377}"/>
              </a:ext>
            </a:extLst>
          </p:cNvPr>
          <p:cNvSpPr/>
          <p:nvPr/>
        </p:nvSpPr>
        <p:spPr bwMode="auto">
          <a:xfrm flipH="1">
            <a:off x="2531293" y="4377668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578" y="4248059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A051998-899C-4A43-A75B-C2FA1BA92C5C}"/>
              </a:ext>
            </a:extLst>
          </p:cNvPr>
          <p:cNvSpPr/>
          <p:nvPr/>
        </p:nvSpPr>
        <p:spPr bwMode="auto">
          <a:xfrm flipH="1">
            <a:off x="4073298" y="4377668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38057308-9CD7-41FB-BB65-FD5456C1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3" y="4248059"/>
            <a:ext cx="360000" cy="355000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34FE9CE-0893-42F4-8EAC-0974A8CD2A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1D3D281-CF43-40C0-A783-120C6651CF0B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xmlns="" id="{B220A667-3563-4C79-BF23-52D90ADDF2F0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152B3239-34FE-49BE-B303-2FCE366556FC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16F6FF98-8A4F-4EAA-904A-9783B8463B4B}"/>
              </a:ext>
            </a:extLst>
          </p:cNvPr>
          <p:cNvSpPr txBox="1"/>
          <p:nvPr/>
        </p:nvSpPr>
        <p:spPr>
          <a:xfrm>
            <a:off x="393199" y="4059630"/>
            <a:ext cx="63521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수 배열표에서 만들 수 있는 규칙적인 계산식은 여러 가지가 있습니다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644C90BA-A2E3-48DE-AD31-21C91201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125"/>
              </p:ext>
            </p:extLst>
          </p:nvPr>
        </p:nvGraphicFramePr>
        <p:xfrm>
          <a:off x="863600" y="2223708"/>
          <a:ext cx="51485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76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  <a:gridCol w="819450">
                  <a:extLst>
                    <a:ext uri="{9D8B030D-6E8A-4147-A177-3AD203B41FA5}">
                      <a16:colId xmlns:a16="http://schemas.microsoft.com/office/drawing/2014/main" xmlns="" val="824130456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2628953053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1744168328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1274678069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65416761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3329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0943001"/>
                  </a:ext>
                </a:extLst>
              </a:tr>
            </a:tbl>
          </a:graphicData>
        </a:graphic>
      </p:graphicFrame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찾은 규칙적인 계산식입니다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52" y="152301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976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:a16="http://schemas.microsoft.com/office/drawing/2014/main" xmlns="" id="{C2210B42-9DD8-48FB-9F3D-8C597681DECC}"/>
              </a:ext>
            </a:extLst>
          </p:cNvPr>
          <p:cNvSpPr/>
          <p:nvPr/>
        </p:nvSpPr>
        <p:spPr>
          <a:xfrm>
            <a:off x="1388426" y="3429000"/>
            <a:ext cx="3823996" cy="1356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201×3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202×3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  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D8AC633-5FEF-4AB0-84CA-40F2878F5108}"/>
              </a:ext>
            </a:extLst>
          </p:cNvPr>
          <p:cNvSpPr/>
          <p:nvPr/>
        </p:nvSpPr>
        <p:spPr bwMode="auto">
          <a:xfrm flipH="1">
            <a:off x="4262400" y="3918801"/>
            <a:ext cx="45654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DB0A8EB-78F2-4B66-8C34-61B0894A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46" y="3767552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9D93CDE-9601-470C-9005-305593E35478}"/>
              </a:ext>
            </a:extLst>
          </p:cNvPr>
          <p:cNvSpPr/>
          <p:nvPr/>
        </p:nvSpPr>
        <p:spPr bwMode="auto">
          <a:xfrm flipH="1">
            <a:off x="3559188" y="4364096"/>
            <a:ext cx="675912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B1F8928-F6E4-465B-A3FC-6ACDCFFCD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97" y="4212847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cdata2.tsherpa.co.kr/tsherpa/MultiMedia/Flash/2020/curri/index.html?flashxmlnum=yuni4856&amp;classa=A8-C1-41-MM-MM-04-07-07-0-0-0-0&amp;classno=MM_41_04/suh_0401_06_0007/suh_0401_06_0007_401_1.html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644C90BA-A2E3-48DE-AD31-21C91201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125"/>
              </p:ext>
            </p:extLst>
          </p:nvPr>
        </p:nvGraphicFramePr>
        <p:xfrm>
          <a:off x="863600" y="2223708"/>
          <a:ext cx="51485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76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  <a:gridCol w="819450">
                  <a:extLst>
                    <a:ext uri="{9D8B030D-6E8A-4147-A177-3AD203B41FA5}">
                      <a16:colId xmlns:a16="http://schemas.microsoft.com/office/drawing/2014/main" xmlns="" val="824130456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2628953053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1744168328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1274678069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65416761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3329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0943001"/>
                  </a:ext>
                </a:extLst>
              </a:tr>
            </a:tbl>
          </a:graphicData>
        </a:graphic>
      </p:graphicFrame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찾은 규칙적인 계산식입니다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52" y="152301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28B617F-126E-4CB6-9C94-DE835E1DA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8"/>
          <a:stretch/>
        </p:blipFill>
        <p:spPr>
          <a:xfrm>
            <a:off x="59275" y="895552"/>
            <a:ext cx="692499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2496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mm_41_6_05_02_01_ani.mp4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740" y="2576407"/>
            <a:ext cx="6441496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u="sng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아이샤</a:t>
            </a:r>
            <a:r>
              <a:rPr lang="ko-KR" altLang="en-US" sz="36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36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도움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35696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686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644C90BA-A2E3-48DE-AD31-21C91201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14790"/>
              </p:ext>
            </p:extLst>
          </p:nvPr>
        </p:nvGraphicFramePr>
        <p:xfrm>
          <a:off x="863600" y="2223708"/>
          <a:ext cx="51485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76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  <a:gridCol w="819450">
                  <a:extLst>
                    <a:ext uri="{9D8B030D-6E8A-4147-A177-3AD203B41FA5}">
                      <a16:colId xmlns:a16="http://schemas.microsoft.com/office/drawing/2014/main" xmlns="" val="824130456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2628953053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1744168328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1274678069"/>
                    </a:ext>
                  </a:extLst>
                </a:gridCol>
                <a:gridCol w="884259">
                  <a:extLst>
                    <a:ext uri="{9D8B030D-6E8A-4147-A177-3AD203B41FA5}">
                      <a16:colId xmlns:a16="http://schemas.microsoft.com/office/drawing/2014/main" xmlns="" val="65416761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3329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0943001"/>
                  </a:ext>
                </a:extLst>
              </a:tr>
            </a:tbl>
          </a:graphicData>
        </a:graphic>
      </p:graphicFrame>
      <p:sp>
        <p:nvSpPr>
          <p:cNvPr id="53" name="모서리가 둥근 직사각형 57">
            <a:extLst>
              <a:ext uri="{FF2B5EF4-FFF2-40B4-BE49-F238E27FC236}">
                <a16:creationId xmlns:a16="http://schemas.microsoft.com/office/drawing/2014/main" xmlns="" id="{C2210B42-9DD8-48FB-9F3D-8C597681DECC}"/>
              </a:ext>
            </a:extLst>
          </p:cNvPr>
          <p:cNvSpPr/>
          <p:nvPr/>
        </p:nvSpPr>
        <p:spPr>
          <a:xfrm>
            <a:off x="1388426" y="3429000"/>
            <a:ext cx="3823996" cy="1356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201×3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202×3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  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D8AC633-5FEF-4AB0-84CA-40F2878F5108}"/>
              </a:ext>
            </a:extLst>
          </p:cNvPr>
          <p:cNvSpPr/>
          <p:nvPr/>
        </p:nvSpPr>
        <p:spPr bwMode="auto">
          <a:xfrm flipH="1">
            <a:off x="4262400" y="3918801"/>
            <a:ext cx="45654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DB0A8EB-78F2-4B66-8C34-61B0894A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46" y="3767552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9D93CDE-9601-470C-9005-305593E35478}"/>
              </a:ext>
            </a:extLst>
          </p:cNvPr>
          <p:cNvSpPr/>
          <p:nvPr/>
        </p:nvSpPr>
        <p:spPr bwMode="auto">
          <a:xfrm flipH="1">
            <a:off x="3559188" y="4364096"/>
            <a:ext cx="675912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B1F8928-F6E4-465B-A3FC-6ACDCFFCD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97" y="4212847"/>
            <a:ext cx="360000" cy="355000"/>
          </a:xfrm>
          <a:prstGeom prst="rect">
            <a:avLst/>
          </a:prstGeom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FE9CE-0893-42F4-8EAC-0974A8CD2A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1D3D281-CF43-40C0-A783-120C6651CF0B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B220A667-3563-4C79-BF23-52D90ADDF2F0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xmlns="" id="{152B3239-34FE-49BE-B303-2FCE366556FC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16F6FF98-8A4F-4EAA-904A-9783B8463B4B}"/>
              </a:ext>
            </a:extLst>
          </p:cNvPr>
          <p:cNvSpPr txBox="1"/>
          <p:nvPr/>
        </p:nvSpPr>
        <p:spPr>
          <a:xfrm>
            <a:off x="393199" y="4059630"/>
            <a:ext cx="63521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수 배열표에서 만들 수 있는 규칙적인 계산식은 여러 가지가 있습니다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찾은 규칙적인 계산식입니다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52" y="152301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10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찾은 규칙적인 계산식입니다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97571965-3BDD-45E0-A759-6FA1C86E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53605"/>
              </p:ext>
            </p:extLst>
          </p:nvPr>
        </p:nvGraphicFramePr>
        <p:xfrm>
          <a:off x="1347070" y="2255078"/>
          <a:ext cx="43850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590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  <a:gridCol w="1063103">
                  <a:extLst>
                    <a:ext uri="{9D8B030D-6E8A-4147-A177-3AD203B41FA5}">
                      <a16:colId xmlns:a16="http://schemas.microsoft.com/office/drawing/2014/main" xmlns="" val="824130456"/>
                    </a:ext>
                  </a:extLst>
                </a:gridCol>
                <a:gridCol w="1147183">
                  <a:extLst>
                    <a:ext uri="{9D8B030D-6E8A-4147-A177-3AD203B41FA5}">
                      <a16:colId xmlns:a16="http://schemas.microsoft.com/office/drawing/2014/main" xmlns="" val="2628953053"/>
                    </a:ext>
                  </a:extLst>
                </a:gridCol>
                <a:gridCol w="1147183">
                  <a:extLst>
                    <a:ext uri="{9D8B030D-6E8A-4147-A177-3AD203B41FA5}">
                      <a16:colId xmlns:a16="http://schemas.microsoft.com/office/drawing/2014/main" xmlns="" val="174416832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3329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094300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1270523"/>
                  </a:ext>
                </a:extLst>
              </a:tr>
            </a:tbl>
          </a:graphicData>
        </a:graphic>
      </p:graphicFrame>
      <p:sp>
        <p:nvSpPr>
          <p:cNvPr id="36" name="모서리가 둥근 직사각형 57">
            <a:extLst>
              <a:ext uri="{FF2B5EF4-FFF2-40B4-BE49-F238E27FC236}">
                <a16:creationId xmlns:a16="http://schemas.microsoft.com/office/drawing/2014/main" xmlns="" id="{D05661D5-32D7-46AC-968C-03BD18C37869}"/>
              </a:ext>
            </a:extLst>
          </p:cNvPr>
          <p:cNvSpPr/>
          <p:nvPr/>
        </p:nvSpPr>
        <p:spPr>
          <a:xfrm>
            <a:off x="1639655" y="4005064"/>
            <a:ext cx="3823996" cy="935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3</a:t>
            </a: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332  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323×3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E7B36F3-B00B-4AC5-BF5E-568C2B983CB1}"/>
              </a:ext>
            </a:extLst>
          </p:cNvPr>
          <p:cNvSpPr/>
          <p:nvPr/>
        </p:nvSpPr>
        <p:spPr bwMode="auto">
          <a:xfrm flipH="1">
            <a:off x="4541071" y="4101617"/>
            <a:ext cx="45654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24071551-77A6-45D0-95EE-94569D8C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17" y="3950368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9C9B2B6-BEED-473B-A28A-90769CB9B419}"/>
              </a:ext>
            </a:extLst>
          </p:cNvPr>
          <p:cNvSpPr/>
          <p:nvPr/>
        </p:nvSpPr>
        <p:spPr bwMode="auto">
          <a:xfrm flipH="1">
            <a:off x="3265877" y="4509120"/>
            <a:ext cx="658050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332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330A9E24-6C5F-4022-A0EB-EB58D3C82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474" y="4357871"/>
            <a:ext cx="360000" cy="355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cdata2.tsherpa.co.kr/tsherpa/MultiMedia/Flash/2020/curri/index.html?flashxmlnum=yuni4856&amp;classa=A8-C1-41-MM-MM-04-07-07-0-0-0-0&amp;classno=MM_41_04/suh_0401_06_0007/suh_0401_06_0007_401_1.html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52" y="152301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497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찾은 규칙적인 계산식입니다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97571965-3BDD-45E0-A759-6FA1C86E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03850"/>
              </p:ext>
            </p:extLst>
          </p:nvPr>
        </p:nvGraphicFramePr>
        <p:xfrm>
          <a:off x="1347070" y="2255078"/>
          <a:ext cx="43850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590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  <a:gridCol w="1063103">
                  <a:extLst>
                    <a:ext uri="{9D8B030D-6E8A-4147-A177-3AD203B41FA5}">
                      <a16:colId xmlns:a16="http://schemas.microsoft.com/office/drawing/2014/main" xmlns="" val="824130456"/>
                    </a:ext>
                  </a:extLst>
                </a:gridCol>
                <a:gridCol w="1147183">
                  <a:extLst>
                    <a:ext uri="{9D8B030D-6E8A-4147-A177-3AD203B41FA5}">
                      <a16:colId xmlns:a16="http://schemas.microsoft.com/office/drawing/2014/main" xmlns="" val="2628953053"/>
                    </a:ext>
                  </a:extLst>
                </a:gridCol>
                <a:gridCol w="1147183">
                  <a:extLst>
                    <a:ext uri="{9D8B030D-6E8A-4147-A177-3AD203B41FA5}">
                      <a16:colId xmlns:a16="http://schemas.microsoft.com/office/drawing/2014/main" xmlns="" val="174416832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3329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094300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1270523"/>
                  </a:ext>
                </a:extLst>
              </a:tr>
            </a:tbl>
          </a:graphicData>
        </a:graphic>
      </p:graphicFrame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3E28A6DE-6156-4C3A-AF5B-B4C515E5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78" y="1494218"/>
            <a:ext cx="406937" cy="39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57">
            <a:extLst>
              <a:ext uri="{FF2B5EF4-FFF2-40B4-BE49-F238E27FC236}">
                <a16:creationId xmlns:a16="http://schemas.microsoft.com/office/drawing/2014/main" xmlns="" id="{D05661D5-32D7-46AC-968C-03BD18C37869}"/>
              </a:ext>
            </a:extLst>
          </p:cNvPr>
          <p:cNvSpPr/>
          <p:nvPr/>
        </p:nvSpPr>
        <p:spPr>
          <a:xfrm>
            <a:off x="1639655" y="4005064"/>
            <a:ext cx="3823996" cy="935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3</a:t>
            </a: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332  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323×3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E7B36F3-B00B-4AC5-BF5E-568C2B983CB1}"/>
              </a:ext>
            </a:extLst>
          </p:cNvPr>
          <p:cNvSpPr/>
          <p:nvPr/>
        </p:nvSpPr>
        <p:spPr bwMode="auto">
          <a:xfrm flipH="1">
            <a:off x="4541071" y="4101617"/>
            <a:ext cx="45654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24071551-77A6-45D0-95EE-94569D8C6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017" y="3950368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9C9B2B6-BEED-473B-A28A-90769CB9B419}"/>
              </a:ext>
            </a:extLst>
          </p:cNvPr>
          <p:cNvSpPr/>
          <p:nvPr/>
        </p:nvSpPr>
        <p:spPr bwMode="auto">
          <a:xfrm flipH="1">
            <a:off x="3265877" y="4509120"/>
            <a:ext cx="658050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332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330A9E24-6C5F-4022-A0EB-EB58D3C82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474" y="4357871"/>
            <a:ext cx="360000" cy="35500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34FE9CE-0893-42F4-8EAC-0974A8CD2A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D3D281-CF43-40C0-A783-120C6651CF0B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xmlns="" id="{B220A667-3563-4C79-BF23-52D90ADDF2F0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152B3239-34FE-49BE-B303-2FCE366556FC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16F6FF98-8A4F-4EAA-904A-9783B8463B4B}"/>
              </a:ext>
            </a:extLst>
          </p:cNvPr>
          <p:cNvSpPr txBox="1"/>
          <p:nvPr/>
        </p:nvSpPr>
        <p:spPr>
          <a:xfrm>
            <a:off x="393199" y="4059630"/>
            <a:ext cx="63521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수 배열표에서 만들 수 있는 규칙적인 계산식은 여러 가지가 있습니다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187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모서리가 둥근 직사각형 57">
            <a:extLst>
              <a:ext uri="{FF2B5EF4-FFF2-40B4-BE49-F238E27FC236}">
                <a16:creationId xmlns:a16="http://schemas.microsoft.com/office/drawing/2014/main" xmlns="" id="{4BFA0A9D-1F0D-4FAF-9F03-8B675D0D4E2A}"/>
              </a:ext>
            </a:extLst>
          </p:cNvPr>
          <p:cNvSpPr/>
          <p:nvPr/>
        </p:nvSpPr>
        <p:spPr>
          <a:xfrm>
            <a:off x="3997643" y="2915980"/>
            <a:ext cx="2379019" cy="1356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 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4799D5E-421C-4D48-8F38-AA2189B0F71A}"/>
              </a:ext>
            </a:extLst>
          </p:cNvPr>
          <p:cNvSpPr/>
          <p:nvPr/>
        </p:nvSpPr>
        <p:spPr bwMode="auto">
          <a:xfrm flipH="1">
            <a:off x="5613246" y="3400229"/>
            <a:ext cx="45654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3FFA3D3-F72B-4B39-9A51-9DDCAA5A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92" y="3248980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D25EF1C-1CD9-4098-9851-DAB381A43B0D}"/>
              </a:ext>
            </a:extLst>
          </p:cNvPr>
          <p:cNvSpPr/>
          <p:nvPr/>
        </p:nvSpPr>
        <p:spPr bwMode="auto">
          <a:xfrm flipH="1">
            <a:off x="5613246" y="3831230"/>
            <a:ext cx="45654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32265FC-7E67-4558-85FF-198E9051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92" y="3679981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cdata2.tsherpa.co.kr/tsherpa/MultiMedia/Flash/2020/curri/index.html?flashxmlnum=yuni4856&amp;classa=A8-C1-41-MM-MM-04-07-07-0-0-0-0&amp;classno=MM_41_04/suh_0401_06_0007/suh_0401_06_0007_401_1.html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A1FD9A3A-8BCC-4297-88F3-EBD8E7144052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색칠된 곳에 있는 수를 한 번씩만 이용하여 만든 규칙적인 계산식을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6060D138-C0FB-477F-BAEE-17235D59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62" y="18250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44175"/>
              </p:ext>
            </p:extLst>
          </p:nvPr>
        </p:nvGraphicFramePr>
        <p:xfrm>
          <a:off x="661696" y="2312876"/>
          <a:ext cx="3082212" cy="27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16"/>
                <a:gridCol w="440316"/>
                <a:gridCol w="440316"/>
                <a:gridCol w="440316"/>
                <a:gridCol w="440316"/>
                <a:gridCol w="440316"/>
                <a:gridCol w="440316"/>
              </a:tblGrid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690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모서리가 둥근 직사각형 57">
            <a:extLst>
              <a:ext uri="{FF2B5EF4-FFF2-40B4-BE49-F238E27FC236}">
                <a16:creationId xmlns:a16="http://schemas.microsoft.com/office/drawing/2014/main" xmlns="" id="{4BFA0A9D-1F0D-4FAF-9F03-8B675D0D4E2A}"/>
              </a:ext>
            </a:extLst>
          </p:cNvPr>
          <p:cNvSpPr/>
          <p:nvPr/>
        </p:nvSpPr>
        <p:spPr>
          <a:xfrm>
            <a:off x="3997643" y="2915980"/>
            <a:ext cx="2379019" cy="1356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 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4799D5E-421C-4D48-8F38-AA2189B0F71A}"/>
              </a:ext>
            </a:extLst>
          </p:cNvPr>
          <p:cNvSpPr/>
          <p:nvPr/>
        </p:nvSpPr>
        <p:spPr bwMode="auto">
          <a:xfrm flipH="1">
            <a:off x="5613246" y="3400229"/>
            <a:ext cx="45654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3FFA3D3-F72B-4B39-9A51-9DDCAA5A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92" y="3248980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D25EF1C-1CD9-4098-9851-DAB381A43B0D}"/>
              </a:ext>
            </a:extLst>
          </p:cNvPr>
          <p:cNvSpPr/>
          <p:nvPr/>
        </p:nvSpPr>
        <p:spPr bwMode="auto">
          <a:xfrm flipH="1">
            <a:off x="5613246" y="3831230"/>
            <a:ext cx="45654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32265FC-7E67-4558-85FF-198E9051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92" y="3679981"/>
            <a:ext cx="360000" cy="355000"/>
          </a:xfrm>
          <a:prstGeom prst="rect">
            <a:avLst/>
          </a:prstGeom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A1FD9A3A-8BCC-4297-88F3-EBD8E7144052}"/>
              </a:ext>
            </a:extLst>
          </p:cNvPr>
          <p:cNvSpPr txBox="1"/>
          <p:nvPr/>
        </p:nvSpPr>
        <p:spPr>
          <a:xfrm>
            <a:off x="634456" y="151579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색칠된 곳에 있는 수를 한 번씩만 이용하여 만든 규칙적인 계산식을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6060D138-C0FB-477F-BAEE-17235D59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62" y="18250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20177"/>
              </p:ext>
            </p:extLst>
          </p:nvPr>
        </p:nvGraphicFramePr>
        <p:xfrm>
          <a:off x="661696" y="2312876"/>
          <a:ext cx="3082212" cy="27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16"/>
                <a:gridCol w="440316"/>
                <a:gridCol w="440316"/>
                <a:gridCol w="440316"/>
                <a:gridCol w="440316"/>
                <a:gridCol w="440316"/>
                <a:gridCol w="440316"/>
              </a:tblGrid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34C888B-00B4-4B78-839A-4D5AC8E768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D7EC23F-4049-4355-84C5-1BD0DDE0B8E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:a16="http://schemas.microsoft.com/office/drawing/2014/main" xmlns="" id="{84F93BB3-B64D-4669-99FE-5BAF8F66A998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xmlns="" id="{8181B4A8-137D-420A-AD9E-24DF6863A08E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80DC9F4A-19DE-438B-9FCA-4ACF8536F4D4}"/>
              </a:ext>
            </a:extLst>
          </p:cNvPr>
          <p:cNvSpPr txBox="1"/>
          <p:nvPr/>
        </p:nvSpPr>
        <p:spPr>
          <a:xfrm>
            <a:off x="405335" y="4134562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달력에 있는 여러 수에서 규칙을 찾아 계산식을 만들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계산기를 보고 조건을 만족하는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ECBD2A6-1C1F-45D3-84FC-2335DB0CB61D}"/>
              </a:ext>
            </a:extLst>
          </p:cNvPr>
          <p:cNvSpPr/>
          <p:nvPr/>
        </p:nvSpPr>
        <p:spPr bwMode="auto">
          <a:xfrm flipH="1">
            <a:off x="3512385" y="4439938"/>
            <a:ext cx="519350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F38DA21-A0BA-4F60-9FF1-5FD635E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735" y="4262438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35E0D61-A031-4C35-998C-70E4CF455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794" y="1996601"/>
            <a:ext cx="1510479" cy="2251287"/>
          </a:xfrm>
          <a:prstGeom prst="rect">
            <a:avLst/>
          </a:prstGeom>
        </p:spPr>
      </p:pic>
      <p:sp>
        <p:nvSpPr>
          <p:cNvPr id="34" name="모서리가 둥근 직사각형 57">
            <a:extLst>
              <a:ext uri="{FF2B5EF4-FFF2-40B4-BE49-F238E27FC236}">
                <a16:creationId xmlns:a16="http://schemas.microsoft.com/office/drawing/2014/main" xmlns="" id="{1BFB755A-51D4-44C1-988D-F8DA6594BED4}"/>
              </a:ext>
            </a:extLst>
          </p:cNvPr>
          <p:cNvSpPr/>
          <p:nvPr/>
        </p:nvSpPr>
        <p:spPr>
          <a:xfrm>
            <a:off x="3123430" y="2260663"/>
            <a:ext cx="3149436" cy="19872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있는 수 중의 하나입니다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있는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수의 합을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몫과 같습니다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5" name="Picture 26">
            <a:extLst>
              <a:ext uri="{FF2B5EF4-FFF2-40B4-BE49-F238E27FC236}">
                <a16:creationId xmlns:a16="http://schemas.microsoft.com/office/drawing/2014/main" xmlns="" id="{F2862970-E77D-499D-9EB4-AD1F3F38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92" y="2537953"/>
            <a:ext cx="333024" cy="33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7">
            <a:extLst>
              <a:ext uri="{FF2B5EF4-FFF2-40B4-BE49-F238E27FC236}">
                <a16:creationId xmlns:a16="http://schemas.microsoft.com/office/drawing/2014/main" xmlns="" id="{93B35E77-7B66-4E27-8E87-629EE2F3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49" y="3155874"/>
            <a:ext cx="333024" cy="34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B3E8B3D-4769-4AEF-8D5B-11D5D8CB4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918" y="2494933"/>
            <a:ext cx="363818" cy="31494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B7F45AFC-1CEE-4945-993F-E593F6CA0B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918" y="3109444"/>
            <a:ext cx="363818" cy="31494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cdata2.tsherpa.co.kr/tsherpa/MultiMedia/Flash/2020/curri/index.html?flashxmlnum=yuni4856&amp;classa=A8-C1-41-MM-MM-04-07-07-0-0-0-0&amp;classno=MM_41_04/suh_0401_06_0007/suh_0401_06_0007_401_1.html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계산기를 보고 조건을 만족하는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ECBD2A6-1C1F-45D3-84FC-2335DB0CB61D}"/>
              </a:ext>
            </a:extLst>
          </p:cNvPr>
          <p:cNvSpPr/>
          <p:nvPr/>
        </p:nvSpPr>
        <p:spPr bwMode="auto">
          <a:xfrm flipH="1">
            <a:off x="3512385" y="4439938"/>
            <a:ext cx="519350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F38DA21-A0BA-4F60-9FF1-5FD635E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735" y="4262438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35E0D61-A031-4C35-998C-70E4CF455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794" y="1996601"/>
            <a:ext cx="1510479" cy="2251287"/>
          </a:xfrm>
          <a:prstGeom prst="rect">
            <a:avLst/>
          </a:prstGeom>
        </p:spPr>
      </p:pic>
      <p:sp>
        <p:nvSpPr>
          <p:cNvPr id="34" name="모서리가 둥근 직사각형 57">
            <a:extLst>
              <a:ext uri="{FF2B5EF4-FFF2-40B4-BE49-F238E27FC236}">
                <a16:creationId xmlns:a16="http://schemas.microsoft.com/office/drawing/2014/main" xmlns="" id="{1BFB755A-51D4-44C1-988D-F8DA6594BED4}"/>
              </a:ext>
            </a:extLst>
          </p:cNvPr>
          <p:cNvSpPr/>
          <p:nvPr/>
        </p:nvSpPr>
        <p:spPr>
          <a:xfrm>
            <a:off x="3123430" y="2260663"/>
            <a:ext cx="3149436" cy="19872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있는 수 중의 하나입니다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있는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수의 합을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몫과 같습니다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5" name="Picture 26">
            <a:extLst>
              <a:ext uri="{FF2B5EF4-FFF2-40B4-BE49-F238E27FC236}">
                <a16:creationId xmlns:a16="http://schemas.microsoft.com/office/drawing/2014/main" xmlns="" id="{F2862970-E77D-499D-9EB4-AD1F3F38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92" y="2537953"/>
            <a:ext cx="333024" cy="33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7">
            <a:extLst>
              <a:ext uri="{FF2B5EF4-FFF2-40B4-BE49-F238E27FC236}">
                <a16:creationId xmlns:a16="http://schemas.microsoft.com/office/drawing/2014/main" xmlns="" id="{93B35E77-7B66-4E27-8E87-629EE2F3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49" y="3155874"/>
            <a:ext cx="333024" cy="34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B3E8B3D-4769-4AEF-8D5B-11D5D8CB4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918" y="2494933"/>
            <a:ext cx="363818" cy="31494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B7F45AFC-1CEE-4945-993F-E593F6CA0B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918" y="3109444"/>
            <a:ext cx="363818" cy="314947"/>
          </a:xfrm>
          <a:prstGeom prst="rect">
            <a:avLst/>
          </a:prstGeom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34C888B-00B4-4B78-839A-4D5AC8E768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D7EC23F-4049-4355-84C5-1BD0DDE0B8E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:a16="http://schemas.microsoft.com/office/drawing/2014/main" xmlns="" id="{84F93BB3-B64D-4669-99FE-5BAF8F66A998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xmlns="" id="{8181B4A8-137D-420A-AD9E-24DF6863A08E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80DC9F4A-19DE-438B-9FCA-4ACF8536F4D4}"/>
              </a:ext>
            </a:extLst>
          </p:cNvPr>
          <p:cNvSpPr txBox="1"/>
          <p:nvPr/>
        </p:nvSpPr>
        <p:spPr>
          <a:xfrm>
            <a:off x="405335" y="4134562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25÷5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이므로 조건을 만족하는 수는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933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28B617F-126E-4CB6-9C94-DE835E1DA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8"/>
          <a:stretch/>
        </p:blipFill>
        <p:spPr>
          <a:xfrm>
            <a:off x="59275" y="895552"/>
            <a:ext cx="692499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6236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mm_41_6_05_06_04_ani.mp4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740" y="2576407"/>
            <a:ext cx="6441496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승강기 번호판에서 </a:t>
            </a:r>
            <a:r>
              <a:rPr lang="ko-KR" altLang="en-US" sz="36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 찾기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28B617F-126E-4CB6-9C94-DE835E1DA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8"/>
          <a:stretch/>
        </p:blipFill>
        <p:spPr>
          <a:xfrm>
            <a:off x="59275" y="895552"/>
            <a:ext cx="692499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 나올 때의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740" y="2576407"/>
            <a:ext cx="6441496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u="sng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아이샤</a:t>
            </a:r>
            <a:r>
              <a:rPr lang="ko-KR" altLang="en-US" sz="36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36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도움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76" y="3540997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058798" y="3534919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아이샤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5608" y="3936563"/>
            <a:ext cx="3509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광명 동굴 마스코트인 요정의 이름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하단의 교과서 그림처럼 남아 여아 위치 이동 및 좌우 반전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보물 금고에는 무엇이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47336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63988" y="2007206"/>
            <a:ext cx="1871726" cy="331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보물이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39103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07126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790390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65938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740" y="1995242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55AE0FD-4D76-4973-A1FE-B4B2289B62A1}"/>
              </a:ext>
            </a:extLst>
          </p:cNvPr>
          <p:cNvSpPr/>
          <p:nvPr/>
        </p:nvSpPr>
        <p:spPr bwMode="auto">
          <a:xfrm>
            <a:off x="4463988" y="2413893"/>
            <a:ext cx="1871726" cy="331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요정이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601C72FA-C680-4944-86D5-26C070E33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740" y="2401929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BDDEA11-2447-46A3-8018-60CFF651A0E1}"/>
              </a:ext>
            </a:extLst>
          </p:cNvPr>
          <p:cNvSpPr/>
          <p:nvPr/>
        </p:nvSpPr>
        <p:spPr bwMode="auto">
          <a:xfrm>
            <a:off x="4463988" y="2811518"/>
            <a:ext cx="1871726" cy="331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달력이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65CCE6A-247C-49E4-84C4-460FA4806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740" y="2799554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1" t="7122" r="5113" b="13502"/>
          <a:stretch/>
        </p:blipFill>
        <p:spPr bwMode="auto">
          <a:xfrm>
            <a:off x="344921" y="1642668"/>
            <a:ext cx="3038947" cy="380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68270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SA41606.psd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\124143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72" y="4508930"/>
            <a:ext cx="1995124" cy="1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2411760" y="4842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ㅏ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" y="1071451"/>
            <a:ext cx="6861166" cy="435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하단의 교과서 그림처럼 남아 여아 위치 이동 및 좌우 반전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8EF81BD-BEE1-46D4-A3FB-086F0BA18654}"/>
              </a:ext>
            </a:extLst>
          </p:cNvPr>
          <p:cNvSpPr/>
          <p:nvPr/>
        </p:nvSpPr>
        <p:spPr>
          <a:xfrm>
            <a:off x="2411760" y="3102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72" y="4508930"/>
            <a:ext cx="1995124" cy="1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달력에는 어떤 규칙이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6287512" y="1232137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535" y="11761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738799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347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011235"/>
            <a:ext cx="2974460" cy="550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일주일 씩 표시되어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492" y="2196671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8647A8B3-76FA-4DC0-848B-BE575859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8899402E-9E54-4119-8D16-4D96C28B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A662B7F-1CD7-4A22-B273-FF68D80C2F4E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5AF168C-2E45-4392-9B62-D798F1B017CF}"/>
              </a:ext>
            </a:extLst>
          </p:cNvPr>
          <p:cNvSpPr/>
          <p:nvPr/>
        </p:nvSpPr>
        <p:spPr bwMode="auto">
          <a:xfrm>
            <a:off x="3894212" y="2646134"/>
            <a:ext cx="2974460" cy="12149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주먹을 쥐면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뼈가 있는 달은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들어간 달은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월은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 또는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E55F4813-B637-4A31-AE49-445FE8C7E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620" y="3556397"/>
            <a:ext cx="327273" cy="402873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1" t="7122" r="5113" b="13502"/>
          <a:stretch/>
        </p:blipFill>
        <p:spPr bwMode="auto">
          <a:xfrm>
            <a:off x="344921" y="1642668"/>
            <a:ext cx="3038947" cy="380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60537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계산식의 규칙을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0306DB-CCE7-496C-9DD8-D37FF701174C}"/>
              </a:ext>
            </a:extLst>
          </p:cNvPr>
          <p:cNvSpPr txBox="1"/>
          <p:nvPr/>
        </p:nvSpPr>
        <p:spPr>
          <a:xfrm>
            <a:off x="652519" y="2475252"/>
            <a:ext cx="60537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규칙적인 계산식을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1D51B47F-CE0B-46E4-A2D2-DFC50DB7B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6338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A29F8911-C7F0-4C6F-9B09-81D99045A517}"/>
              </a:ext>
            </a:extLst>
          </p:cNvPr>
          <p:cNvSpPr txBox="1"/>
          <p:nvPr/>
        </p:nvSpPr>
        <p:spPr>
          <a:xfrm>
            <a:off x="2555776" y="4780739"/>
            <a:ext cx="20384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달력에서 규칙적인 계산식을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880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달력의 가로 배열에서 규칙적인 계산식을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923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5567753" y="140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6359520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43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5810807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5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1F48F08-47F3-4DCB-93CE-5F6426F2629B}"/>
              </a:ext>
            </a:extLst>
          </p:cNvPr>
          <p:cNvSpPr/>
          <p:nvPr/>
        </p:nvSpPr>
        <p:spPr bwMode="auto">
          <a:xfrm>
            <a:off x="2267744" y="5148918"/>
            <a:ext cx="2449170" cy="35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1F4A3C4-A16E-440D-B574-C8383F95B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232" y="5108041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B4F8FC-D714-49DA-9158-0A76930BC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146" y="1988840"/>
            <a:ext cx="3048917" cy="2697291"/>
          </a:xfrm>
          <a:prstGeom prst="rect">
            <a:avLst/>
          </a:prstGeom>
        </p:spPr>
      </p:pic>
      <p:pic>
        <p:nvPicPr>
          <p:cNvPr id="53" name="Picture 11">
            <a:extLst>
              <a:ext uri="{FF2B5EF4-FFF2-40B4-BE49-F238E27FC236}">
                <a16:creationId xmlns:a16="http://schemas.microsoft.com/office/drawing/2014/main" xmlns="" id="{E9973455-53E1-41B6-8CAE-6C9C69CC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8" y="5148572"/>
            <a:ext cx="1230324" cy="38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0919B8E-B392-427D-B28A-72142C1C032E}"/>
              </a:ext>
            </a:extLst>
          </p:cNvPr>
          <p:cNvSpPr/>
          <p:nvPr/>
        </p:nvSpPr>
        <p:spPr>
          <a:xfrm>
            <a:off x="1031286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37" y="51679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42540</TotalTime>
  <Words>3456</Words>
  <Application>Microsoft Office PowerPoint</Application>
  <PresentationFormat>화면 슬라이드 쇼(4:3)</PresentationFormat>
  <Paragraphs>1299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7636</cp:revision>
  <cp:lastPrinted>2021-12-20T01:30:02Z</cp:lastPrinted>
  <dcterms:created xsi:type="dcterms:W3CDTF">2008-07-15T12:19:11Z</dcterms:created>
  <dcterms:modified xsi:type="dcterms:W3CDTF">2022-03-25T01:04:10Z</dcterms:modified>
</cp:coreProperties>
</file>