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782" r:id="rId2"/>
    <p:sldId id="783" r:id="rId3"/>
    <p:sldId id="1097" r:id="rId4"/>
    <p:sldId id="1289" r:id="rId5"/>
    <p:sldId id="1351" r:id="rId6"/>
    <p:sldId id="1352" r:id="rId7"/>
    <p:sldId id="1461" r:id="rId8"/>
    <p:sldId id="1353" r:id="rId9"/>
    <p:sldId id="1355" r:id="rId10"/>
    <p:sldId id="1356" r:id="rId11"/>
    <p:sldId id="1462" r:id="rId12"/>
    <p:sldId id="1436" r:id="rId13"/>
    <p:sldId id="1359" r:id="rId14"/>
    <p:sldId id="1434" r:id="rId15"/>
    <p:sldId id="1469" r:id="rId16"/>
    <p:sldId id="1361" r:id="rId17"/>
    <p:sldId id="1362" r:id="rId18"/>
    <p:sldId id="1435" r:id="rId19"/>
    <p:sldId id="1470" r:id="rId20"/>
    <p:sldId id="1405" r:id="rId21"/>
    <p:sldId id="1379" r:id="rId22"/>
    <p:sldId id="1427" r:id="rId23"/>
    <p:sldId id="1465" r:id="rId24"/>
    <p:sldId id="1408" r:id="rId25"/>
    <p:sldId id="1466" r:id="rId26"/>
    <p:sldId id="1467" r:id="rId27"/>
    <p:sldId id="1471" r:id="rId28"/>
    <p:sldId id="1393" r:id="rId29"/>
    <p:sldId id="1297" r:id="rId30"/>
    <p:sldId id="1419" r:id="rId31"/>
    <p:sldId id="1420" r:id="rId32"/>
    <p:sldId id="1421" r:id="rId33"/>
    <p:sldId id="1422" r:id="rId34"/>
    <p:sldId id="1315" r:id="rId3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807"/>
    <a:srgbClr val="FF0000"/>
    <a:srgbClr val="FFFF99"/>
    <a:srgbClr val="FFFFCC"/>
    <a:srgbClr val="FFD0E4"/>
    <a:srgbClr val="FFCCCC"/>
    <a:srgbClr val="FF9F9F"/>
    <a:srgbClr val="D0ECD8"/>
    <a:srgbClr val="FF9999"/>
    <a:srgbClr val="AE7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6909" autoAdjust="0"/>
  </p:normalViewPr>
  <p:slideViewPr>
    <p:cSldViewPr>
      <p:cViewPr>
        <p:scale>
          <a:sx n="110" d="100"/>
          <a:sy n="110" d="100"/>
        </p:scale>
        <p:origin x="-1644" y="-246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학년－학기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7.png"/><Relationship Id="rId7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7.png"/><Relationship Id="rId7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63775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7891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07309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풀어 보고 확인하고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008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타원 31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5302A47F-7E63-41F7-BEF3-621AB1A5C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48073BE8-03C1-417D-AD0F-E534D78AFC4B}"/>
              </a:ext>
            </a:extLst>
          </p:cNvPr>
          <p:cNvCxnSpPr>
            <a:stCxn id="54" idx="1"/>
            <a:endCxn id="60" idx="3"/>
          </p:cNvCxnSpPr>
          <p:nvPr/>
        </p:nvCxnSpPr>
        <p:spPr bwMode="auto">
          <a:xfrm>
            <a:off x="71500" y="2972699"/>
            <a:ext cx="6868876" cy="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6EFF70A-7761-422F-A048-2C11772CAC7E}"/>
              </a:ext>
            </a:extLst>
          </p:cNvPr>
          <p:cNvSpPr txBox="1"/>
          <p:nvPr/>
        </p:nvSpPr>
        <p:spPr>
          <a:xfrm>
            <a:off x="434823" y="145994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규칙을 찾아 빈칸에 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F50E1381-0A44-42FB-871D-10ACAFFB4AE6}"/>
              </a:ext>
            </a:extLst>
          </p:cNvPr>
          <p:cNvSpPr/>
          <p:nvPr/>
        </p:nvSpPr>
        <p:spPr>
          <a:xfrm>
            <a:off x="71500" y="2756675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</a:rPr>
              <a:t>12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6414FF68-DA20-4AFB-9C02-0F736B78ACD3}"/>
              </a:ext>
            </a:extLst>
          </p:cNvPr>
          <p:cNvSpPr/>
          <p:nvPr/>
        </p:nvSpPr>
        <p:spPr>
          <a:xfrm>
            <a:off x="1209994" y="2756675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</a:rPr>
              <a:t>36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08A44E90-EEE8-45F2-91FC-C8F635A668F5}"/>
              </a:ext>
            </a:extLst>
          </p:cNvPr>
          <p:cNvSpPr/>
          <p:nvPr/>
        </p:nvSpPr>
        <p:spPr>
          <a:xfrm>
            <a:off x="2382838" y="2756675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</a:rPr>
              <a:t>108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298A8AAF-2A37-494B-95A5-B7B0E7453F78}"/>
              </a:ext>
            </a:extLst>
          </p:cNvPr>
          <p:cNvSpPr/>
          <p:nvPr/>
        </p:nvSpPr>
        <p:spPr>
          <a:xfrm>
            <a:off x="3570783" y="2756675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324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7D99794D-4CD8-44B1-95D6-9C5D07F6532E}"/>
              </a:ext>
            </a:extLst>
          </p:cNvPr>
          <p:cNvSpPr/>
          <p:nvPr/>
        </p:nvSpPr>
        <p:spPr>
          <a:xfrm>
            <a:off x="4735268" y="2756675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>
                <a:solidFill>
                  <a:schemeClr val="accent1"/>
                </a:solidFill>
              </a:rPr>
              <a:t>972</a:t>
            </a:r>
            <a:endParaRPr lang="ko-KR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10823F03-02ED-42AB-A47B-CE59AF84C29C}"/>
              </a:ext>
            </a:extLst>
          </p:cNvPr>
          <p:cNvSpPr/>
          <p:nvPr/>
        </p:nvSpPr>
        <p:spPr>
          <a:xfrm>
            <a:off x="5904678" y="2756675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</a:rPr>
              <a:t>2916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8328B851-B4F8-42CC-A832-3C2D77E721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9753" y="2544004"/>
            <a:ext cx="360000" cy="355000"/>
          </a:xfrm>
          <a:prstGeom prst="rect">
            <a:avLst/>
          </a:prstGeom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B2C07C9F-C6E4-487D-8192-11C97C1FBEE5}"/>
              </a:ext>
            </a:extLst>
          </p:cNvPr>
          <p:cNvCxnSpPr>
            <a:stCxn id="64" idx="1"/>
            <a:endCxn id="69" idx="3"/>
          </p:cNvCxnSpPr>
          <p:nvPr/>
        </p:nvCxnSpPr>
        <p:spPr bwMode="auto">
          <a:xfrm>
            <a:off x="71500" y="3780853"/>
            <a:ext cx="6868876" cy="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6D768518-D137-43BE-B359-97A52A205894}"/>
              </a:ext>
            </a:extLst>
          </p:cNvPr>
          <p:cNvSpPr/>
          <p:nvPr/>
        </p:nvSpPr>
        <p:spPr>
          <a:xfrm>
            <a:off x="71500" y="3564829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</a:rPr>
              <a:t>9375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xmlns="" id="{9E751461-A862-4DF8-9EE3-4A4F8553D781}"/>
              </a:ext>
            </a:extLst>
          </p:cNvPr>
          <p:cNvSpPr/>
          <p:nvPr/>
        </p:nvSpPr>
        <p:spPr>
          <a:xfrm>
            <a:off x="1209994" y="3564829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1875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xmlns="" id="{C163C236-7058-473C-BE71-3E069DF40287}"/>
              </a:ext>
            </a:extLst>
          </p:cNvPr>
          <p:cNvSpPr/>
          <p:nvPr/>
        </p:nvSpPr>
        <p:spPr>
          <a:xfrm>
            <a:off x="2382838" y="3564829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>
                <a:solidFill>
                  <a:schemeClr val="accent1"/>
                </a:solidFill>
              </a:rPr>
              <a:t>375</a:t>
            </a:r>
            <a:endParaRPr lang="ko-KR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0A6664F3-77F1-4EDE-9FC1-E71F832BFF49}"/>
              </a:ext>
            </a:extLst>
          </p:cNvPr>
          <p:cNvSpPr/>
          <p:nvPr/>
        </p:nvSpPr>
        <p:spPr>
          <a:xfrm>
            <a:off x="3570783" y="3564829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</a:rPr>
              <a:t>75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8F69C6AE-D2AA-49FF-944A-69FD9D22AD1D}"/>
              </a:ext>
            </a:extLst>
          </p:cNvPr>
          <p:cNvSpPr/>
          <p:nvPr/>
        </p:nvSpPr>
        <p:spPr>
          <a:xfrm>
            <a:off x="4735268" y="3564829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</a:rPr>
              <a:t>15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797AE036-4974-4C0F-B06B-CB3CDE1ED8A1}"/>
              </a:ext>
            </a:extLst>
          </p:cNvPr>
          <p:cNvSpPr/>
          <p:nvPr/>
        </p:nvSpPr>
        <p:spPr>
          <a:xfrm>
            <a:off x="5904678" y="3564829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3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D1E1F344-7229-4436-9E6D-8C8D424B1E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0783" y="3459460"/>
            <a:ext cx="360000" cy="355000"/>
          </a:xfrm>
          <a:prstGeom prst="rect">
            <a:avLst/>
          </a:prstGeom>
        </p:spPr>
      </p:pic>
      <p:sp>
        <p:nvSpPr>
          <p:cNvPr id="72" name="직사각형 21">
            <a:extLst>
              <a:ext uri="{FF2B5EF4-FFF2-40B4-BE49-F238E27FC236}">
                <a16:creationId xmlns:a16="http://schemas.microsoft.com/office/drawing/2014/main" xmlns="" id="{CD0439E6-447D-4D4C-97BF-45915E130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115" y="956763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342" y="1450766"/>
            <a:ext cx="313457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72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F092EE2E-3E45-49AD-A4AD-ABABE5ACBBD5}"/>
              </a:ext>
            </a:extLst>
          </p:cNvPr>
          <p:cNvCxnSpPr>
            <a:stCxn id="5" idx="1"/>
            <a:endCxn id="51" idx="3"/>
          </p:cNvCxnSpPr>
          <p:nvPr/>
        </p:nvCxnSpPr>
        <p:spPr bwMode="auto">
          <a:xfrm>
            <a:off x="71500" y="2520191"/>
            <a:ext cx="6868876" cy="0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직사각형 1"/>
          <p:cNvSpPr/>
          <p:nvPr/>
        </p:nvSpPr>
        <p:spPr>
          <a:xfrm>
            <a:off x="65312" y="894492"/>
            <a:ext cx="6918956" cy="590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규칙을 찾아 빈칸에 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03065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9" y="524107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95" y="5241073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타원 65"/>
          <p:cNvSpPr/>
          <p:nvPr/>
        </p:nvSpPr>
        <p:spPr>
          <a:xfrm>
            <a:off x="2102" y="54365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xmlns="" id="{4E680ADC-6E43-44A8-89F7-B0B78D04D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A9DBE940-2505-40A0-9DE3-DA152D83FE53}"/>
              </a:ext>
            </a:extLst>
          </p:cNvPr>
          <p:cNvSpPr/>
          <p:nvPr/>
        </p:nvSpPr>
        <p:spPr>
          <a:xfrm>
            <a:off x="71500" y="2304167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16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3A2CEB11-C630-478B-89BE-FF34B4189332}"/>
              </a:ext>
            </a:extLst>
          </p:cNvPr>
          <p:cNvSpPr/>
          <p:nvPr/>
        </p:nvSpPr>
        <p:spPr>
          <a:xfrm>
            <a:off x="1209994" y="2304167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48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888011D-424D-46C8-B081-871E4E6DEC08}"/>
              </a:ext>
            </a:extLst>
          </p:cNvPr>
          <p:cNvSpPr/>
          <p:nvPr/>
        </p:nvSpPr>
        <p:spPr>
          <a:xfrm>
            <a:off x="2382838" y="2304167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144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49CE69F3-BAF1-49E4-9DE8-83942AAA0E19}"/>
              </a:ext>
            </a:extLst>
          </p:cNvPr>
          <p:cNvSpPr/>
          <p:nvPr/>
        </p:nvSpPr>
        <p:spPr>
          <a:xfrm>
            <a:off x="3570783" y="2304167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432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xmlns="" id="{D3640D56-A8EE-4E29-AA0E-CCA7C9119E67}"/>
              </a:ext>
            </a:extLst>
          </p:cNvPr>
          <p:cNvSpPr/>
          <p:nvPr/>
        </p:nvSpPr>
        <p:spPr>
          <a:xfrm>
            <a:off x="4735268" y="2304167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</a:rPr>
              <a:t>1296</a:t>
            </a:r>
            <a:endParaRPr lang="ko-KR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xmlns="" id="{B821640C-3584-4608-A057-B9F79FF7EA67}"/>
              </a:ext>
            </a:extLst>
          </p:cNvPr>
          <p:cNvSpPr/>
          <p:nvPr/>
        </p:nvSpPr>
        <p:spPr>
          <a:xfrm>
            <a:off x="5904678" y="2304167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3888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2564E538-1063-4C61-8FB7-1C8E5B5D7D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9753" y="2091496"/>
            <a:ext cx="360000" cy="355000"/>
          </a:xfrm>
          <a:prstGeom prst="rect">
            <a:avLst/>
          </a:prstGeom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4207E279-A6B1-4DE4-89D4-F3E331782E06}"/>
              </a:ext>
            </a:extLst>
          </p:cNvPr>
          <p:cNvCxnSpPr>
            <a:stCxn id="56" idx="1"/>
            <a:endCxn id="61" idx="3"/>
          </p:cNvCxnSpPr>
          <p:nvPr/>
        </p:nvCxnSpPr>
        <p:spPr bwMode="auto">
          <a:xfrm>
            <a:off x="71500" y="3415409"/>
            <a:ext cx="6868876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35DCDA2B-63AF-4540-ACF9-820FF7B62FE0}"/>
              </a:ext>
            </a:extLst>
          </p:cNvPr>
          <p:cNvSpPr/>
          <p:nvPr/>
        </p:nvSpPr>
        <p:spPr>
          <a:xfrm>
            <a:off x="71500" y="3199385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</a:rPr>
              <a:t>15625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B86053BF-20A1-4B2D-A25B-0FDF1D9FAD39}"/>
              </a:ext>
            </a:extLst>
          </p:cNvPr>
          <p:cNvSpPr/>
          <p:nvPr/>
        </p:nvSpPr>
        <p:spPr>
          <a:xfrm>
            <a:off x="1209994" y="3199385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</a:rPr>
              <a:t>3125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795B7828-0077-4F95-AC98-B046F4FDADF8}"/>
              </a:ext>
            </a:extLst>
          </p:cNvPr>
          <p:cNvSpPr/>
          <p:nvPr/>
        </p:nvSpPr>
        <p:spPr>
          <a:xfrm>
            <a:off x="2382838" y="3199385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>
                <a:solidFill>
                  <a:schemeClr val="accent1"/>
                </a:solidFill>
              </a:rPr>
              <a:t>625</a:t>
            </a:r>
            <a:endParaRPr lang="ko-KR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8DF9FB59-6667-4C82-82A9-98C90F3B59EF}"/>
              </a:ext>
            </a:extLst>
          </p:cNvPr>
          <p:cNvSpPr/>
          <p:nvPr/>
        </p:nvSpPr>
        <p:spPr>
          <a:xfrm>
            <a:off x="3570783" y="3199385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</a:rPr>
              <a:t>125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493C123E-D968-4A0A-8394-629CDE0C1A7E}"/>
              </a:ext>
            </a:extLst>
          </p:cNvPr>
          <p:cNvSpPr/>
          <p:nvPr/>
        </p:nvSpPr>
        <p:spPr>
          <a:xfrm>
            <a:off x="4735268" y="3199385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</a:rPr>
              <a:t>25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16E4F8A8-DCA7-414A-83BA-3E49DE4A7D33}"/>
              </a:ext>
            </a:extLst>
          </p:cNvPr>
          <p:cNvSpPr/>
          <p:nvPr/>
        </p:nvSpPr>
        <p:spPr>
          <a:xfrm>
            <a:off x="5904678" y="3199385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5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9DA7CA54-9236-44E7-87E4-216032ADEA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5938" y="2986714"/>
            <a:ext cx="360000" cy="355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FA7AB297-A906-4DB8-8C97-ECCA36F7B423}"/>
              </a:ext>
            </a:extLst>
          </p:cNvPr>
          <p:cNvSpPr/>
          <p:nvPr/>
        </p:nvSpPr>
        <p:spPr>
          <a:xfrm>
            <a:off x="215516" y="3397945"/>
            <a:ext cx="6667165" cy="168723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5">
            <a:extLst>
              <a:ext uri="{FF2B5EF4-FFF2-40B4-BE49-F238E27FC236}">
                <a16:creationId xmlns:a16="http://schemas.microsoft.com/office/drawing/2014/main" xmlns="" id="{FC7035A7-BF71-4DA3-A053-4E8C1EE2D6C3}"/>
              </a:ext>
            </a:extLst>
          </p:cNvPr>
          <p:cNvSpPr/>
          <p:nvPr/>
        </p:nvSpPr>
        <p:spPr>
          <a:xfrm>
            <a:off x="361249" y="325121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5" name="직각 삼각형 44">
            <a:extLst>
              <a:ext uri="{FF2B5EF4-FFF2-40B4-BE49-F238E27FC236}">
                <a16:creationId xmlns:a16="http://schemas.microsoft.com/office/drawing/2014/main" xmlns="" id="{F686B8DD-FF70-421A-8471-3FD2CAE01A1E}"/>
              </a:ext>
            </a:extLst>
          </p:cNvPr>
          <p:cNvSpPr/>
          <p:nvPr/>
        </p:nvSpPr>
        <p:spPr>
          <a:xfrm flipH="1" flipV="1">
            <a:off x="4899448" y="50753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xmlns="" id="{593295FA-33BC-457D-9226-358E876DF961}"/>
              </a:ext>
            </a:extLst>
          </p:cNvPr>
          <p:cNvSpPr txBox="1"/>
          <p:nvPr/>
        </p:nvSpPr>
        <p:spPr>
          <a:xfrm>
            <a:off x="372801" y="3689472"/>
            <a:ext cx="639596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첫째 줄은 오른쪽으로 갈수록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배씩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커지고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432×3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1296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둘째 줄은 왼쪽으로 갈수록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배씩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커지고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125×5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625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EFB9DDA-5BFA-415A-8E3F-3FF68CEB549C}"/>
              </a:ext>
            </a:extLst>
          </p:cNvPr>
          <p:cNvSpPr txBox="1"/>
          <p:nvPr/>
        </p:nvSpPr>
        <p:spPr>
          <a:xfrm>
            <a:off x="7041142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342" y="982365"/>
            <a:ext cx="313457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21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214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규칙을 찾아 다섯째에 알맞은 도형을 그리고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6733796" y="53261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384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4651225" y="52232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/>
          <p:cNvSpPr/>
          <p:nvPr/>
        </p:nvSpPr>
        <p:spPr>
          <a:xfrm>
            <a:off x="6618" y="5432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85786" y="5438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32E131DA-01E5-4BBD-B9B8-8D001AC99801}"/>
              </a:ext>
            </a:extLst>
          </p:cNvPr>
          <p:cNvSpPr txBox="1"/>
          <p:nvPr/>
        </p:nvSpPr>
        <p:spPr>
          <a:xfrm>
            <a:off x="5706188" y="4449329"/>
            <a:ext cx="46492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43B3E6F6-EC88-4E7B-A08D-9EB8E3B39F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0144" y="4301054"/>
            <a:ext cx="360000" cy="355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B821EE98-03BC-44E3-B8D8-CE0DC1D99A78}"/>
              </a:ext>
            </a:extLst>
          </p:cNvPr>
          <p:cNvSpPr/>
          <p:nvPr/>
        </p:nvSpPr>
        <p:spPr>
          <a:xfrm>
            <a:off x="226141" y="1851381"/>
            <a:ext cx="671256" cy="33179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첫째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9550683D-3A60-4156-B7F1-A6F9FB2D547B}"/>
              </a:ext>
            </a:extLst>
          </p:cNvPr>
          <p:cNvSpPr/>
          <p:nvPr/>
        </p:nvSpPr>
        <p:spPr>
          <a:xfrm>
            <a:off x="1086024" y="1851381"/>
            <a:ext cx="671256" cy="33179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둘째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BED3051E-F14C-4D8D-A90B-E7E72FE78B9F}"/>
              </a:ext>
            </a:extLst>
          </p:cNvPr>
          <p:cNvSpPr/>
          <p:nvPr/>
        </p:nvSpPr>
        <p:spPr>
          <a:xfrm>
            <a:off x="2328300" y="1851381"/>
            <a:ext cx="671256" cy="33179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셋째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A65ED733-58A3-4C9C-9DD5-66C1FF3C01F5}"/>
              </a:ext>
            </a:extLst>
          </p:cNvPr>
          <p:cNvSpPr/>
          <p:nvPr/>
        </p:nvSpPr>
        <p:spPr>
          <a:xfrm>
            <a:off x="3900744" y="1851381"/>
            <a:ext cx="671256" cy="33179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넷째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7263F167-99E5-4002-8C9A-878DA4628284}"/>
              </a:ext>
            </a:extLst>
          </p:cNvPr>
          <p:cNvSpPr/>
          <p:nvPr/>
        </p:nvSpPr>
        <p:spPr>
          <a:xfrm>
            <a:off x="5556108" y="1851381"/>
            <a:ext cx="865597" cy="33179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다섯째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C8F2B5F9-93DA-4FFD-8B87-FA5808AE5782}"/>
              </a:ext>
            </a:extLst>
          </p:cNvPr>
          <p:cNvSpPr/>
          <p:nvPr/>
        </p:nvSpPr>
        <p:spPr>
          <a:xfrm>
            <a:off x="322877" y="4535515"/>
            <a:ext cx="360064" cy="3317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D777362-AB36-44BE-BF06-3B3B1DAAE6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862" y="2408975"/>
            <a:ext cx="6658152" cy="1814551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3DABD3D6-5AA6-434F-A803-27DC60592AA9}"/>
              </a:ext>
            </a:extLst>
          </p:cNvPr>
          <p:cNvSpPr/>
          <p:nvPr/>
        </p:nvSpPr>
        <p:spPr>
          <a:xfrm>
            <a:off x="1138045" y="4535515"/>
            <a:ext cx="360064" cy="3317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1F862CA8-18F1-4361-964A-4F1FB002F6B1}"/>
              </a:ext>
            </a:extLst>
          </p:cNvPr>
          <p:cNvSpPr/>
          <p:nvPr/>
        </p:nvSpPr>
        <p:spPr>
          <a:xfrm>
            <a:off x="2426916" y="4535515"/>
            <a:ext cx="360064" cy="3317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8A3ECBF7-C210-4BCC-A30E-2BC6E2E57DF5}"/>
              </a:ext>
            </a:extLst>
          </p:cNvPr>
          <p:cNvSpPr/>
          <p:nvPr/>
        </p:nvSpPr>
        <p:spPr>
          <a:xfrm>
            <a:off x="3959932" y="4535515"/>
            <a:ext cx="360064" cy="3317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68860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answer_01_a.svg / answer_01_b.svg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\app\resource\contents\lesson06\ops\lesson06\images\mm_41_6_06_03_01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653" y="1013848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201" y="322936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16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5963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F0678E4C-7421-4201-9341-16F72E541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390732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53461A7-29C5-4556-86DD-FC446D3A4458}"/>
              </a:ext>
            </a:extLst>
          </p:cNvPr>
          <p:cNvSpPr txBox="1"/>
          <p:nvPr/>
        </p:nvSpPr>
        <p:spPr>
          <a:xfrm>
            <a:off x="434823" y="1302542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규칙을 찾아 다섯째에 알맞은 도형을 그리고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12">
            <a:extLst>
              <a:ext uri="{FF2B5EF4-FFF2-40B4-BE49-F238E27FC236}">
                <a16:creationId xmlns:a16="http://schemas.microsoft.com/office/drawing/2014/main" xmlns="" id="{9B1A795D-A3A0-41C6-AD65-01CA8ED68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258" y="1336227"/>
            <a:ext cx="292573" cy="29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B1C2652-55AC-4225-91E7-3A97D62E7D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056" y="2689286"/>
            <a:ext cx="6678851" cy="1342012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0C8EF7F5-2EC0-4CAA-8FFC-A5B86432B224}"/>
              </a:ext>
            </a:extLst>
          </p:cNvPr>
          <p:cNvSpPr/>
          <p:nvPr/>
        </p:nvSpPr>
        <p:spPr>
          <a:xfrm>
            <a:off x="133527" y="2204864"/>
            <a:ext cx="671256" cy="33179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첫째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CB8A801B-0702-45A8-A57A-C2311AD9E3C9}"/>
              </a:ext>
            </a:extLst>
          </p:cNvPr>
          <p:cNvSpPr/>
          <p:nvPr/>
        </p:nvSpPr>
        <p:spPr>
          <a:xfrm>
            <a:off x="842459" y="2204864"/>
            <a:ext cx="671256" cy="33179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둘째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2471ECB4-4423-48C3-B2D0-8973C4C4C8E5}"/>
              </a:ext>
            </a:extLst>
          </p:cNvPr>
          <p:cNvSpPr/>
          <p:nvPr/>
        </p:nvSpPr>
        <p:spPr>
          <a:xfrm>
            <a:off x="1840553" y="2204864"/>
            <a:ext cx="671256" cy="33179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셋째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4F29E7F5-245E-44B8-9819-EF33E0691718}"/>
              </a:ext>
            </a:extLst>
          </p:cNvPr>
          <p:cNvSpPr/>
          <p:nvPr/>
        </p:nvSpPr>
        <p:spPr>
          <a:xfrm>
            <a:off x="3334445" y="2204864"/>
            <a:ext cx="671256" cy="33179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넷째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2FF5226A-6A24-4A09-A646-411981A11AC3}"/>
              </a:ext>
            </a:extLst>
          </p:cNvPr>
          <p:cNvSpPr/>
          <p:nvPr/>
        </p:nvSpPr>
        <p:spPr>
          <a:xfrm>
            <a:off x="5540008" y="2204864"/>
            <a:ext cx="865597" cy="33179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다섯째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301B2CF-8A31-48A3-8A5B-3755A8F126BD}"/>
              </a:ext>
            </a:extLst>
          </p:cNvPr>
          <p:cNvSpPr txBox="1"/>
          <p:nvPr/>
        </p:nvSpPr>
        <p:spPr>
          <a:xfrm>
            <a:off x="5647690" y="4262969"/>
            <a:ext cx="46492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40F3C84C-A295-4ABD-9863-8E7E0276D2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1646" y="4114694"/>
            <a:ext cx="360000" cy="355000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B7B5C3C2-B0B2-41F3-A6AC-A85B19C61F1E}"/>
              </a:ext>
            </a:extLst>
          </p:cNvPr>
          <p:cNvSpPr/>
          <p:nvPr/>
        </p:nvSpPr>
        <p:spPr>
          <a:xfrm>
            <a:off x="276056" y="4349155"/>
            <a:ext cx="360064" cy="3317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ADF1C264-D9D9-45A7-A1E8-E9D2B3EFF58F}"/>
              </a:ext>
            </a:extLst>
          </p:cNvPr>
          <p:cNvSpPr/>
          <p:nvPr/>
        </p:nvSpPr>
        <p:spPr>
          <a:xfrm>
            <a:off x="842459" y="4349155"/>
            <a:ext cx="360064" cy="3317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C84ADE89-402A-4A49-B891-8505CEB317BA}"/>
              </a:ext>
            </a:extLst>
          </p:cNvPr>
          <p:cNvSpPr/>
          <p:nvPr/>
        </p:nvSpPr>
        <p:spPr>
          <a:xfrm>
            <a:off x="1856340" y="4349155"/>
            <a:ext cx="360064" cy="3317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99D7C631-E44D-44F3-BC75-F3DB1EBFC52F}"/>
              </a:ext>
            </a:extLst>
          </p:cNvPr>
          <p:cNvSpPr/>
          <p:nvPr/>
        </p:nvSpPr>
        <p:spPr>
          <a:xfrm>
            <a:off x="3389356" y="4349155"/>
            <a:ext cx="360064" cy="3317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9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3083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twins_01_img_01.svg / twins_01_answer_01_a.svg / twins_01_answer_01_b.svg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\app\resource\contents\lesson06\ops\lesson06\images\mm_41_6_06_03_01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022" y="336029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016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5963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7">
            <a:extLst>
              <a:ext uri="{FF2B5EF4-FFF2-40B4-BE49-F238E27FC236}">
                <a16:creationId xmlns:a16="http://schemas.microsoft.com/office/drawing/2014/main" xmlns="" id="{1189AD8E-0476-40EE-B041-4E7D13237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xmlns="" id="{4F2B318E-8B3B-4723-911E-5B30FDB58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376772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BEC0079-1894-4A2C-88BD-6BDBC95D67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498" y="2607753"/>
            <a:ext cx="6318851" cy="173125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A70CAE1-CC24-4CFB-B1CB-5E09DD718B34}"/>
              </a:ext>
            </a:extLst>
          </p:cNvPr>
          <p:cNvSpPr txBox="1"/>
          <p:nvPr/>
        </p:nvSpPr>
        <p:spPr>
          <a:xfrm>
            <a:off x="434823" y="1302542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규칙을 찾아 다섯째에 알맞은 도형을 그리고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xmlns="" id="{A655E6DB-BC05-4038-8368-C27DCA698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557" y="1328753"/>
            <a:ext cx="265975" cy="26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84FAC86B-E563-40AD-9B81-A4F868734096}"/>
              </a:ext>
            </a:extLst>
          </p:cNvPr>
          <p:cNvSpPr/>
          <p:nvPr/>
        </p:nvSpPr>
        <p:spPr>
          <a:xfrm>
            <a:off x="404144" y="2132856"/>
            <a:ext cx="671256" cy="33179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첫째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0F3F08E4-0278-429A-803E-4C2C7CF29B45}"/>
              </a:ext>
            </a:extLst>
          </p:cNvPr>
          <p:cNvSpPr/>
          <p:nvPr/>
        </p:nvSpPr>
        <p:spPr>
          <a:xfrm>
            <a:off x="1316202" y="2132856"/>
            <a:ext cx="671256" cy="33179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둘째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4236CD34-E97F-458E-A085-C0F21EAF748C}"/>
              </a:ext>
            </a:extLst>
          </p:cNvPr>
          <p:cNvSpPr/>
          <p:nvPr/>
        </p:nvSpPr>
        <p:spPr>
          <a:xfrm>
            <a:off x="2416661" y="2132856"/>
            <a:ext cx="671256" cy="33179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셋째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82DF525B-68DD-4251-B39C-36DCC835C8B7}"/>
              </a:ext>
            </a:extLst>
          </p:cNvPr>
          <p:cNvSpPr/>
          <p:nvPr/>
        </p:nvSpPr>
        <p:spPr>
          <a:xfrm>
            <a:off x="3910553" y="2132856"/>
            <a:ext cx="671256" cy="33179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넷째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78BDAF14-6CA8-4BB0-BCD8-7EAA8458B53F}"/>
              </a:ext>
            </a:extLst>
          </p:cNvPr>
          <p:cNvSpPr/>
          <p:nvPr/>
        </p:nvSpPr>
        <p:spPr>
          <a:xfrm>
            <a:off x="5430499" y="2132856"/>
            <a:ext cx="865597" cy="33179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다섯째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86F561C-C2D0-4DAB-970B-E4EBD17B16C2}"/>
              </a:ext>
            </a:extLst>
          </p:cNvPr>
          <p:cNvSpPr txBox="1"/>
          <p:nvPr/>
        </p:nvSpPr>
        <p:spPr>
          <a:xfrm>
            <a:off x="5583347" y="4504460"/>
            <a:ext cx="46492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11D1BB54-D14A-4642-9E0C-147EF4907B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7303" y="4302768"/>
            <a:ext cx="360000" cy="355000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3FCDCD6D-47C3-4C2A-87B6-DC946F55DDE8}"/>
              </a:ext>
            </a:extLst>
          </p:cNvPr>
          <p:cNvSpPr/>
          <p:nvPr/>
        </p:nvSpPr>
        <p:spPr>
          <a:xfrm>
            <a:off x="637505" y="4474491"/>
            <a:ext cx="360064" cy="3317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3B33D65F-A609-4E03-AEB0-02F1FB7F3AC3}"/>
              </a:ext>
            </a:extLst>
          </p:cNvPr>
          <p:cNvSpPr/>
          <p:nvPr/>
        </p:nvSpPr>
        <p:spPr>
          <a:xfrm>
            <a:off x="1389298" y="4474491"/>
            <a:ext cx="360064" cy="3317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8F3E63F7-CCBA-462E-8BD4-46D1CAB3FC94}"/>
              </a:ext>
            </a:extLst>
          </p:cNvPr>
          <p:cNvSpPr/>
          <p:nvPr/>
        </p:nvSpPr>
        <p:spPr>
          <a:xfrm>
            <a:off x="2549875" y="4474491"/>
            <a:ext cx="464922" cy="3317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xmlns="" id="{4F758BB9-9E21-414C-89EA-B49CCBD21C64}"/>
              </a:ext>
            </a:extLst>
          </p:cNvPr>
          <p:cNvSpPr/>
          <p:nvPr/>
        </p:nvSpPr>
        <p:spPr>
          <a:xfrm>
            <a:off x="3910553" y="4474491"/>
            <a:ext cx="464922" cy="3317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52115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twins_02_img_01.svg / twins_02_answer_01_a.svg / twins_02_answer_01_b.svg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\app\resource\contents\lesson06\ops\lesson06\images\mm_41_6_06_03_01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022" y="336029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2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214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규칙을 찾아 다섯째에 알맞은 도형을 그리고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384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32E131DA-01E5-4BBD-B9B8-8D001AC99801}"/>
              </a:ext>
            </a:extLst>
          </p:cNvPr>
          <p:cNvSpPr txBox="1"/>
          <p:nvPr/>
        </p:nvSpPr>
        <p:spPr>
          <a:xfrm>
            <a:off x="5706188" y="4449329"/>
            <a:ext cx="46492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43B3E6F6-EC88-4E7B-A08D-9EB8E3B39F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0144" y="4301054"/>
            <a:ext cx="360000" cy="355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B821EE98-03BC-44E3-B8D8-CE0DC1D99A78}"/>
              </a:ext>
            </a:extLst>
          </p:cNvPr>
          <p:cNvSpPr/>
          <p:nvPr/>
        </p:nvSpPr>
        <p:spPr>
          <a:xfrm>
            <a:off x="226141" y="1851381"/>
            <a:ext cx="671256" cy="33179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첫째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9550683D-3A60-4156-B7F1-A6F9FB2D547B}"/>
              </a:ext>
            </a:extLst>
          </p:cNvPr>
          <p:cNvSpPr/>
          <p:nvPr/>
        </p:nvSpPr>
        <p:spPr>
          <a:xfrm>
            <a:off x="1086024" y="1851381"/>
            <a:ext cx="671256" cy="33179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둘째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BED3051E-F14C-4D8D-A90B-E7E72FE78B9F}"/>
              </a:ext>
            </a:extLst>
          </p:cNvPr>
          <p:cNvSpPr/>
          <p:nvPr/>
        </p:nvSpPr>
        <p:spPr>
          <a:xfrm>
            <a:off x="2328300" y="1851381"/>
            <a:ext cx="671256" cy="33179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셋째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A65ED733-58A3-4C9C-9DD5-66C1FF3C01F5}"/>
              </a:ext>
            </a:extLst>
          </p:cNvPr>
          <p:cNvSpPr/>
          <p:nvPr/>
        </p:nvSpPr>
        <p:spPr>
          <a:xfrm>
            <a:off x="3900744" y="1851381"/>
            <a:ext cx="671256" cy="33179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넷째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7263F167-99E5-4002-8C9A-878DA4628284}"/>
              </a:ext>
            </a:extLst>
          </p:cNvPr>
          <p:cNvSpPr/>
          <p:nvPr/>
        </p:nvSpPr>
        <p:spPr>
          <a:xfrm>
            <a:off x="5556108" y="1851381"/>
            <a:ext cx="865597" cy="33179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다섯째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C8F2B5F9-93DA-4FFD-8B87-FA5808AE5782}"/>
              </a:ext>
            </a:extLst>
          </p:cNvPr>
          <p:cNvSpPr/>
          <p:nvPr/>
        </p:nvSpPr>
        <p:spPr>
          <a:xfrm>
            <a:off x="322877" y="4535515"/>
            <a:ext cx="360064" cy="3317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D777362-AB36-44BE-BF06-3B3B1DAAE6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862" y="2408975"/>
            <a:ext cx="6658152" cy="1814551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3DABD3D6-5AA6-434F-A803-27DC60592AA9}"/>
              </a:ext>
            </a:extLst>
          </p:cNvPr>
          <p:cNvSpPr/>
          <p:nvPr/>
        </p:nvSpPr>
        <p:spPr>
          <a:xfrm>
            <a:off x="1138045" y="4535515"/>
            <a:ext cx="360064" cy="3317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1F862CA8-18F1-4361-964A-4F1FB002F6B1}"/>
              </a:ext>
            </a:extLst>
          </p:cNvPr>
          <p:cNvSpPr/>
          <p:nvPr/>
        </p:nvSpPr>
        <p:spPr>
          <a:xfrm>
            <a:off x="2426916" y="4535515"/>
            <a:ext cx="360064" cy="3317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8A3ECBF7-C210-4BCC-A30E-2BC6E2E57DF5}"/>
              </a:ext>
            </a:extLst>
          </p:cNvPr>
          <p:cNvSpPr/>
          <p:nvPr/>
        </p:nvSpPr>
        <p:spPr>
          <a:xfrm>
            <a:off x="3959932" y="4535515"/>
            <a:ext cx="360064" cy="3317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653" y="1013848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89B09E5-F354-4650-B8C6-18DCE8FC8170}"/>
              </a:ext>
            </a:extLst>
          </p:cNvPr>
          <p:cNvSpPr txBox="1"/>
          <p:nvPr/>
        </p:nvSpPr>
        <p:spPr>
          <a:xfrm>
            <a:off x="7018371" y="1085081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A020B7F8-AC70-49E5-8DC8-1FD36F9995CE}"/>
              </a:ext>
            </a:extLst>
          </p:cNvPr>
          <p:cNvSpPr/>
          <p:nvPr/>
        </p:nvSpPr>
        <p:spPr>
          <a:xfrm>
            <a:off x="192745" y="4063637"/>
            <a:ext cx="6667165" cy="10144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xmlns="" id="{65D05E3F-0674-41A4-9832-9219FF613913}"/>
              </a:ext>
            </a:extLst>
          </p:cNvPr>
          <p:cNvSpPr/>
          <p:nvPr/>
        </p:nvSpPr>
        <p:spPr>
          <a:xfrm>
            <a:off x="338478" y="389112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1" name="직각 삼각형 50">
            <a:extLst>
              <a:ext uri="{FF2B5EF4-FFF2-40B4-BE49-F238E27FC236}">
                <a16:creationId xmlns:a16="http://schemas.microsoft.com/office/drawing/2014/main" xmlns="" id="{E35659D8-6B5E-40B7-ABC2-082456D5C27E}"/>
              </a:ext>
            </a:extLst>
          </p:cNvPr>
          <p:cNvSpPr/>
          <p:nvPr/>
        </p:nvSpPr>
        <p:spPr>
          <a:xfrm flipH="1" flipV="1">
            <a:off x="4876677" y="506829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E14B0EE8-9411-437B-8C8A-6BE559C2B849}"/>
              </a:ext>
            </a:extLst>
          </p:cNvPr>
          <p:cNvSpPr txBox="1"/>
          <p:nvPr/>
        </p:nvSpPr>
        <p:spPr>
          <a:xfrm>
            <a:off x="338478" y="4286838"/>
            <a:ext cx="63959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단계가 진행될 때마다 위쪽과 오른쪽에 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칸씩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늘어나고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있습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가지 방향에서 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칸씩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많아지므로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906" y="316807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611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5391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안에 알맞은 수를 써넣고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뺄셈식의 규칙을 설명해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6655232" y="52474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타원 60"/>
          <p:cNvSpPr/>
          <p:nvPr/>
        </p:nvSpPr>
        <p:spPr>
          <a:xfrm>
            <a:off x="6618" y="5432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485786" y="5438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A9B4E1FB-FDB9-42FE-A620-3FD808F51BCD}"/>
              </a:ext>
            </a:extLst>
          </p:cNvPr>
          <p:cNvSpPr/>
          <p:nvPr/>
        </p:nvSpPr>
        <p:spPr>
          <a:xfrm>
            <a:off x="521882" y="4234334"/>
            <a:ext cx="633766" cy="350330"/>
          </a:xfrm>
          <a:prstGeom prst="flowChartAlternateProcess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xmlns="" id="{62CA50AC-05FD-48E4-A684-342AC5C76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00564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088CED2D-7D26-4495-951D-5A9193B87551}"/>
              </a:ext>
            </a:extLst>
          </p:cNvPr>
          <p:cNvSpPr/>
          <p:nvPr/>
        </p:nvSpPr>
        <p:spPr>
          <a:xfrm>
            <a:off x="4604751" y="52932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xmlns="" id="{6073A48A-5CF8-4374-881C-4787D39C0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xmlns="" id="{E0FA1AB9-9DB4-4FD4-8938-3D8C8A9BCC93}"/>
              </a:ext>
            </a:extLst>
          </p:cNvPr>
          <p:cNvSpPr/>
          <p:nvPr/>
        </p:nvSpPr>
        <p:spPr>
          <a:xfrm>
            <a:off x="2288368" y="1620546"/>
            <a:ext cx="2754827" cy="240297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200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8D4758D-BCF8-4CF5-A998-933F7CACCEF3}"/>
              </a:ext>
            </a:extLst>
          </p:cNvPr>
          <p:cNvSpPr txBox="1"/>
          <p:nvPr/>
        </p:nvSpPr>
        <p:spPr>
          <a:xfrm>
            <a:off x="2660853" y="2691373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2316C6DF-BD9B-4FB5-9D30-FD52B51DD5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1268" y="2505029"/>
            <a:ext cx="360000" cy="355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507283E-C40D-4605-A7F7-E3C9629CDF9B}"/>
              </a:ext>
            </a:extLst>
          </p:cNvPr>
          <p:cNvSpPr txBox="1"/>
          <p:nvPr/>
        </p:nvSpPr>
        <p:spPr>
          <a:xfrm>
            <a:off x="4065009" y="3092381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85205109-64A4-4A70-8E7A-6AF73D21F5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6009" y="2890689"/>
            <a:ext cx="360000" cy="355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77CC816-595D-4BBC-8DB5-D15E217537B7}"/>
              </a:ext>
            </a:extLst>
          </p:cNvPr>
          <p:cNvSpPr txBox="1"/>
          <p:nvPr/>
        </p:nvSpPr>
        <p:spPr>
          <a:xfrm>
            <a:off x="3380933" y="3521795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AF806ABD-C548-44F9-A379-3827FF77A6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7680" y="3320103"/>
            <a:ext cx="360000" cy="355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4DBFBDA-4AC5-4BED-BD05-8D7841DB1207}"/>
              </a:ext>
            </a:extLst>
          </p:cNvPr>
          <p:cNvSpPr txBox="1"/>
          <p:nvPr/>
        </p:nvSpPr>
        <p:spPr>
          <a:xfrm>
            <a:off x="1230709" y="4234334"/>
            <a:ext cx="55727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빼지는 수가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작아지고 빼는 수도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작아지면 계산 결과는 같습니다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563629E8-06C0-40FE-B3C4-45CB97F57A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0100" y="4622172"/>
            <a:ext cx="360000" cy="355000"/>
          </a:xfrm>
          <a:prstGeom prst="rect">
            <a:avLst/>
          </a:prstGeom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xmlns="" id="{CB20D3E4-6697-4B1B-AFE2-9E857F512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815" y="4287405"/>
            <a:ext cx="336240" cy="270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23" y="1031590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35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1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2141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5751464" y="54214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452824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309748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E127941-DB04-49DD-8E48-59A8C952AB7E}"/>
              </a:ext>
            </a:extLst>
          </p:cNvPr>
          <p:cNvSpPr txBox="1"/>
          <p:nvPr/>
        </p:nvSpPr>
        <p:spPr>
          <a:xfrm>
            <a:off x="450580" y="1400952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뺄셈식의 규칙에 따라       안에 알맞은 수를 써넣고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규칙을 설명해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4" name="Picture 12">
            <a:extLst>
              <a:ext uri="{FF2B5EF4-FFF2-40B4-BE49-F238E27FC236}">
                <a16:creationId xmlns:a16="http://schemas.microsoft.com/office/drawing/2014/main" xmlns="" id="{741475F7-3FCD-4CAA-93EE-CDB5F283B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81" y="1408918"/>
            <a:ext cx="343228" cy="343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xmlns="" id="{9E459608-05EB-4EBA-B705-8749A88B8138}"/>
              </a:ext>
            </a:extLst>
          </p:cNvPr>
          <p:cNvSpPr/>
          <p:nvPr/>
        </p:nvSpPr>
        <p:spPr>
          <a:xfrm>
            <a:off x="2273333" y="1952836"/>
            <a:ext cx="2754827" cy="240297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950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850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850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   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31A28BB-B07F-46E0-8CE3-E913E5F73319}"/>
              </a:ext>
            </a:extLst>
          </p:cNvPr>
          <p:cNvSpPr txBox="1"/>
          <p:nvPr/>
        </p:nvSpPr>
        <p:spPr>
          <a:xfrm>
            <a:off x="2663788" y="3039011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850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98C1BE98-3B89-4ECA-877F-E32A925063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0493" y="2837319"/>
            <a:ext cx="360000" cy="355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552FBEC-AF97-42F8-985C-577C608347DB}"/>
              </a:ext>
            </a:extLst>
          </p:cNvPr>
          <p:cNvSpPr txBox="1"/>
          <p:nvPr/>
        </p:nvSpPr>
        <p:spPr>
          <a:xfrm>
            <a:off x="4103948" y="3424671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B69F83DD-C9C8-457E-A5D6-E5680558F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0974" y="3222979"/>
            <a:ext cx="360000" cy="355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D1FD801-4628-4A75-93AF-05F07EF61E04}"/>
              </a:ext>
            </a:extLst>
          </p:cNvPr>
          <p:cNvSpPr txBox="1"/>
          <p:nvPr/>
        </p:nvSpPr>
        <p:spPr>
          <a:xfrm>
            <a:off x="3383868" y="3837811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C70DD66B-C220-446B-AD22-30D384AFE6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2645" y="3652393"/>
            <a:ext cx="360000" cy="355000"/>
          </a:xfrm>
          <a:prstGeom prst="rect">
            <a:avLst/>
          </a:prstGeom>
        </p:spPr>
      </p:pic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A9B4E1FB-FDB9-42FE-A620-3FD808F51BCD}"/>
              </a:ext>
            </a:extLst>
          </p:cNvPr>
          <p:cNvSpPr/>
          <p:nvPr/>
        </p:nvSpPr>
        <p:spPr>
          <a:xfrm>
            <a:off x="521882" y="4485883"/>
            <a:ext cx="633766" cy="350330"/>
          </a:xfrm>
          <a:prstGeom prst="flowChartAlternateProcess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4DBFBDA-4AC5-4BED-BD05-8D7841DB1207}"/>
              </a:ext>
            </a:extLst>
          </p:cNvPr>
          <p:cNvSpPr txBox="1"/>
          <p:nvPr/>
        </p:nvSpPr>
        <p:spPr>
          <a:xfrm>
            <a:off x="1230709" y="4485883"/>
            <a:ext cx="55727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빼지는 수가 </a:t>
            </a:r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작아지고 빼는 수도 </a:t>
            </a:r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작아지면 계산 결과는 같습니다</a:t>
            </a:r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563629E8-06C0-40FE-B3C4-45CB97F57A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0100" y="4873721"/>
            <a:ext cx="360000" cy="355000"/>
          </a:xfrm>
          <a:prstGeom prst="rect">
            <a:avLst/>
          </a:prstGeom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xmlns="" id="{CB20D3E4-6697-4B1B-AFE2-9E857F512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815" y="4538954"/>
            <a:ext cx="336240" cy="270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9679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8141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5790382" y="52989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452824" y="53252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369745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7">
            <a:extLst>
              <a:ext uri="{FF2B5EF4-FFF2-40B4-BE49-F238E27FC236}">
                <a16:creationId xmlns:a16="http://schemas.microsoft.com/office/drawing/2014/main" xmlns="" id="{D9124B18-F3B6-4DEF-A767-9C0CAD840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8C176286-DD8A-4CDB-BF17-7B60B1AC6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1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DBF8838-97B6-4C24-BE10-903ABFB041B7}"/>
              </a:ext>
            </a:extLst>
          </p:cNvPr>
          <p:cNvSpPr txBox="1"/>
          <p:nvPr/>
        </p:nvSpPr>
        <p:spPr>
          <a:xfrm>
            <a:off x="450580" y="1400952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뺄셈식의 규칙에 따라       안에 알맞은 수를 써넣고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규칙을 설명해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4" name="Picture 12">
            <a:extLst>
              <a:ext uri="{FF2B5EF4-FFF2-40B4-BE49-F238E27FC236}">
                <a16:creationId xmlns:a16="http://schemas.microsoft.com/office/drawing/2014/main" xmlns="" id="{0822B8BE-898F-48CF-9F6C-8D2BF49E0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81" y="1408918"/>
            <a:ext cx="343228" cy="343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xmlns="" id="{D8E9B453-0812-4DF2-8CA0-2388DEFA5959}"/>
              </a:ext>
            </a:extLst>
          </p:cNvPr>
          <p:cNvSpPr/>
          <p:nvPr/>
        </p:nvSpPr>
        <p:spPr>
          <a:xfrm>
            <a:off x="2213217" y="1916832"/>
            <a:ext cx="2754827" cy="240297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900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900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900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900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    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900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F3E5A74-6E6D-4A5A-9C13-F997CEDBB415}"/>
              </a:ext>
            </a:extLst>
          </p:cNvPr>
          <p:cNvSpPr txBox="1"/>
          <p:nvPr/>
        </p:nvSpPr>
        <p:spPr>
          <a:xfrm>
            <a:off x="2700297" y="3003007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1810C2D3-0B47-41EE-A840-7B20973BB9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0377" y="2801315"/>
            <a:ext cx="360000" cy="355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9153DF3-DDEB-4C98-A4AD-F63461D00D59}"/>
              </a:ext>
            </a:extLst>
          </p:cNvPr>
          <p:cNvSpPr txBox="1"/>
          <p:nvPr/>
        </p:nvSpPr>
        <p:spPr>
          <a:xfrm>
            <a:off x="3903114" y="3388667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79D37E81-995A-486B-BC28-4199F19559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0858" y="3186975"/>
            <a:ext cx="360000" cy="355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422AFF3-601C-4BD7-97AE-8DAE30A9E147}"/>
              </a:ext>
            </a:extLst>
          </p:cNvPr>
          <p:cNvSpPr txBox="1"/>
          <p:nvPr/>
        </p:nvSpPr>
        <p:spPr>
          <a:xfrm>
            <a:off x="3240357" y="3818081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F4ABE859-0CFE-442C-BB5B-CE8C5CD7A7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2529" y="3616389"/>
            <a:ext cx="360000" cy="355000"/>
          </a:xfrm>
          <a:prstGeom prst="rect">
            <a:avLst/>
          </a:prstGeom>
        </p:spPr>
      </p:pic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A9B4E1FB-FDB9-42FE-A620-3FD808F51BCD}"/>
              </a:ext>
            </a:extLst>
          </p:cNvPr>
          <p:cNvSpPr/>
          <p:nvPr/>
        </p:nvSpPr>
        <p:spPr>
          <a:xfrm>
            <a:off x="521882" y="4485883"/>
            <a:ext cx="633766" cy="350330"/>
          </a:xfrm>
          <a:prstGeom prst="flowChartAlternateProcess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4DBFBDA-4AC5-4BED-BD05-8D7841DB1207}"/>
              </a:ext>
            </a:extLst>
          </p:cNvPr>
          <p:cNvSpPr txBox="1"/>
          <p:nvPr/>
        </p:nvSpPr>
        <p:spPr>
          <a:xfrm>
            <a:off x="1230709" y="4485883"/>
            <a:ext cx="55727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더해지는 수가 </a:t>
            </a:r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커지고 더하는 수가 </a:t>
            </a:r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작아지면 계산 결과는 같습니다</a:t>
            </a:r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563629E8-06C0-40FE-B3C4-45CB97F57A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0100" y="4873721"/>
            <a:ext cx="360000" cy="355000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CB20D3E4-6697-4B1B-AFE2-9E857F512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815" y="4538954"/>
            <a:ext cx="336240" cy="270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003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5391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안에 알맞은 수를 써넣고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뺄셈식의 규칙을 설명해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A9B4E1FB-FDB9-42FE-A620-3FD808F51BCD}"/>
              </a:ext>
            </a:extLst>
          </p:cNvPr>
          <p:cNvSpPr/>
          <p:nvPr/>
        </p:nvSpPr>
        <p:spPr>
          <a:xfrm>
            <a:off x="521882" y="4234334"/>
            <a:ext cx="633766" cy="350330"/>
          </a:xfrm>
          <a:prstGeom prst="flowChartAlternateProcess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xmlns="" id="{6073A48A-5CF8-4374-881C-4787D39C0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xmlns="" id="{E0FA1AB9-9DB4-4FD4-8938-3D8C8A9BCC93}"/>
              </a:ext>
            </a:extLst>
          </p:cNvPr>
          <p:cNvSpPr/>
          <p:nvPr/>
        </p:nvSpPr>
        <p:spPr>
          <a:xfrm>
            <a:off x="2288368" y="1620546"/>
            <a:ext cx="2754827" cy="240297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200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8D4758D-BCF8-4CF5-A998-933F7CACCEF3}"/>
              </a:ext>
            </a:extLst>
          </p:cNvPr>
          <p:cNvSpPr txBox="1"/>
          <p:nvPr/>
        </p:nvSpPr>
        <p:spPr>
          <a:xfrm>
            <a:off x="2660853" y="2691373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2316C6DF-BD9B-4FB5-9D30-FD52B51DD5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1268" y="2505029"/>
            <a:ext cx="360000" cy="355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507283E-C40D-4605-A7F7-E3C9629CDF9B}"/>
              </a:ext>
            </a:extLst>
          </p:cNvPr>
          <p:cNvSpPr txBox="1"/>
          <p:nvPr/>
        </p:nvSpPr>
        <p:spPr>
          <a:xfrm>
            <a:off x="4065009" y="3092381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85205109-64A4-4A70-8E7A-6AF73D21F5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6009" y="2890689"/>
            <a:ext cx="360000" cy="355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77CC816-595D-4BBC-8DB5-D15E217537B7}"/>
              </a:ext>
            </a:extLst>
          </p:cNvPr>
          <p:cNvSpPr txBox="1"/>
          <p:nvPr/>
        </p:nvSpPr>
        <p:spPr>
          <a:xfrm>
            <a:off x="3380933" y="3521795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AF806ABD-C548-44F9-A379-3827FF77A6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7680" y="3320103"/>
            <a:ext cx="360000" cy="355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4DBFBDA-4AC5-4BED-BD05-8D7841DB1207}"/>
              </a:ext>
            </a:extLst>
          </p:cNvPr>
          <p:cNvSpPr txBox="1"/>
          <p:nvPr/>
        </p:nvSpPr>
        <p:spPr>
          <a:xfrm>
            <a:off x="1230709" y="4234334"/>
            <a:ext cx="55727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빼지는 수가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작아지고 빼는 수도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작아지면 계산 결과는 같습니다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563629E8-06C0-40FE-B3C4-45CB97F57A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0100" y="4622172"/>
            <a:ext cx="360000" cy="355000"/>
          </a:xfrm>
          <a:prstGeom prst="rect">
            <a:avLst/>
          </a:prstGeom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xmlns="" id="{CB20D3E4-6697-4B1B-AFE2-9E857F512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815" y="4287405"/>
            <a:ext cx="336240" cy="270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23" y="1031590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DD29367-5541-4039-9299-2A61F7ABD08B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D03F5574-DA1D-481C-A183-6574A1DF5C72}"/>
              </a:ext>
            </a:extLst>
          </p:cNvPr>
          <p:cNvSpPr/>
          <p:nvPr/>
        </p:nvSpPr>
        <p:spPr>
          <a:xfrm>
            <a:off x="192745" y="4107091"/>
            <a:ext cx="6667165" cy="97809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45">
            <a:extLst>
              <a:ext uri="{FF2B5EF4-FFF2-40B4-BE49-F238E27FC236}">
                <a16:creationId xmlns:a16="http://schemas.microsoft.com/office/drawing/2014/main" xmlns="" id="{DA2974D6-A5B5-4EBF-8794-752742EB3806}"/>
              </a:ext>
            </a:extLst>
          </p:cNvPr>
          <p:cNvSpPr/>
          <p:nvPr/>
        </p:nvSpPr>
        <p:spPr>
          <a:xfrm>
            <a:off x="338478" y="394969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4E2DCE94-98D2-4762-9315-CB2DB81A2518}"/>
              </a:ext>
            </a:extLst>
          </p:cNvPr>
          <p:cNvSpPr txBox="1"/>
          <p:nvPr/>
        </p:nvSpPr>
        <p:spPr>
          <a:xfrm>
            <a:off x="338478" y="4293925"/>
            <a:ext cx="63959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빼지는 수와 빼는 수는 아래로 내려갈 때마다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작아지고 </a:t>
            </a:r>
          </a:p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뺄셈식의 결과는 모두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직각 삼각형 52">
            <a:extLst>
              <a:ext uri="{FF2B5EF4-FFF2-40B4-BE49-F238E27FC236}">
                <a16:creationId xmlns:a16="http://schemas.microsoft.com/office/drawing/2014/main" xmlns="" id="{719F4E31-16B7-44C4-ACFE-0A98B9436F5D}"/>
              </a:ext>
            </a:extLst>
          </p:cNvPr>
          <p:cNvSpPr/>
          <p:nvPr/>
        </p:nvSpPr>
        <p:spPr>
          <a:xfrm flipH="1" flipV="1">
            <a:off x="4876677" y="506829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59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049660"/>
              </p:ext>
            </p:extLst>
          </p:nvPr>
        </p:nvGraphicFramePr>
        <p:xfrm>
          <a:off x="179388" y="654012"/>
          <a:ext cx="8774172" cy="435846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610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877965" y="49447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타원 60"/>
          <p:cNvSpPr/>
          <p:nvPr/>
        </p:nvSpPr>
        <p:spPr>
          <a:xfrm>
            <a:off x="6618" y="5432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485786" y="5438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xmlns="" id="{60631B96-507C-446A-BC98-7B9F8551E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00564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988BE420-19A4-4525-9F2B-24FA36E524BC}"/>
              </a:ext>
            </a:extLst>
          </p:cNvPr>
          <p:cNvSpPr/>
          <p:nvPr/>
        </p:nvSpPr>
        <p:spPr>
          <a:xfrm>
            <a:off x="4594930" y="50605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xmlns="" id="{CE873FB5-33B5-49BD-803C-7A00AA06F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xmlns="" id="{D6C2B866-89BB-45E5-B728-F95FF0BF5C31}"/>
              </a:ext>
            </a:extLst>
          </p:cNvPr>
          <p:cNvSpPr/>
          <p:nvPr/>
        </p:nvSpPr>
        <p:spPr>
          <a:xfrm>
            <a:off x="2070243" y="1996391"/>
            <a:ext cx="3509870" cy="240297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3×9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3×99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297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 </a:t>
            </a:r>
            <a:r>
              <a:rPr lang="en-US" altLang="ko-KR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  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2997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B1DB6A4-839F-4EEC-856A-922203B75CCC}"/>
              </a:ext>
            </a:extLst>
          </p:cNvPr>
          <p:cNvSpPr txBox="1"/>
          <p:nvPr/>
        </p:nvSpPr>
        <p:spPr>
          <a:xfrm>
            <a:off x="3335674" y="3284984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BD023F2F-0EB6-4E34-A10D-FB9A389615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7398" y="3131856"/>
            <a:ext cx="360000" cy="355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949112E-CFDA-43BA-8F43-6CB281922648}"/>
              </a:ext>
            </a:extLst>
          </p:cNvPr>
          <p:cNvSpPr txBox="1"/>
          <p:nvPr/>
        </p:nvSpPr>
        <p:spPr>
          <a:xfrm>
            <a:off x="2529034" y="3746014"/>
            <a:ext cx="259228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3×9999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29997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A012B518-3981-410C-AAE7-5B08F1188B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8250" y="3568514"/>
            <a:ext cx="360000" cy="355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06343B4-8992-405F-9EB0-9336B01530A9}"/>
              </a:ext>
            </a:extLst>
          </p:cNvPr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곱셈식의 규칙에 따라         안에 알맞은 수나 식을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107" y="1041292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898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39049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2080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52824" y="5234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278824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16BD9F3-0E3C-4153-A450-40C8A4288744}"/>
              </a:ext>
            </a:extLst>
          </p:cNvPr>
          <p:cNvSpPr txBox="1"/>
          <p:nvPr/>
        </p:nvSpPr>
        <p:spPr>
          <a:xfrm>
            <a:off x="434823" y="141021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곱셈식의 규칙에 따라         안에 알맞은 수나 식을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xmlns="" id="{20FE39DD-B0F1-44F2-B78B-822847892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205" y="1438650"/>
            <a:ext cx="283659" cy="283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xmlns="" id="{1D768DFC-8BF0-469E-B715-9BC3B02D7BB6}"/>
              </a:ext>
            </a:extLst>
          </p:cNvPr>
          <p:cNvSpPr/>
          <p:nvPr/>
        </p:nvSpPr>
        <p:spPr>
          <a:xfrm>
            <a:off x="1878384" y="2051214"/>
            <a:ext cx="3509870" cy="240297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1×9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2×99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198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 </a:t>
            </a:r>
            <a:r>
              <a:rPr lang="en-US" altLang="ko-KR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  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2997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93CE2DD-9537-4691-BC2A-9FA31A758883}"/>
              </a:ext>
            </a:extLst>
          </p:cNvPr>
          <p:cNvSpPr txBox="1"/>
          <p:nvPr/>
        </p:nvSpPr>
        <p:spPr>
          <a:xfrm>
            <a:off x="3143815" y="3339807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334DDD99-8BD4-4177-A477-27A47925B4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5539" y="3186679"/>
            <a:ext cx="360000" cy="355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B38AB44-77E2-481A-B413-8AB7E9D9A88B}"/>
              </a:ext>
            </a:extLst>
          </p:cNvPr>
          <p:cNvSpPr txBox="1"/>
          <p:nvPr/>
        </p:nvSpPr>
        <p:spPr>
          <a:xfrm>
            <a:off x="2337175" y="3800837"/>
            <a:ext cx="259228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4×9999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39996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258A067E-69C2-4CDA-AE1F-EB6471B963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6391" y="362333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64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39049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2080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52824" y="5234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278824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>
            <a:extLst>
              <a:ext uri="{FF2B5EF4-FFF2-40B4-BE49-F238E27FC236}">
                <a16:creationId xmlns:a16="http://schemas.microsoft.com/office/drawing/2014/main" xmlns="" id="{E3F4EAF7-29CF-4D13-A27A-6086F4BDC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EF0D723-6E64-401F-9F63-5EFA47F869C3}"/>
              </a:ext>
            </a:extLst>
          </p:cNvPr>
          <p:cNvSpPr txBox="1"/>
          <p:nvPr/>
        </p:nvSpPr>
        <p:spPr>
          <a:xfrm>
            <a:off x="434823" y="141021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곱셈식의 규칙에 따라         안에 알맞은 수나 식을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xmlns="" id="{40D62D21-E0E3-4F10-A5F3-F3D4E9F2A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205" y="1438650"/>
            <a:ext cx="283659" cy="283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xmlns="" id="{C9D59B21-5B2B-44F9-B212-A6B8827B2272}"/>
              </a:ext>
            </a:extLst>
          </p:cNvPr>
          <p:cNvSpPr/>
          <p:nvPr/>
        </p:nvSpPr>
        <p:spPr>
          <a:xfrm>
            <a:off x="1878384" y="2051214"/>
            <a:ext cx="3509870" cy="240297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9×9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9×99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891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9× </a:t>
            </a:r>
            <a:r>
              <a:rPr lang="en-US" altLang="ko-KR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  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8991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B3F2951-8B19-4945-BF32-C5EB48D49275}"/>
              </a:ext>
            </a:extLst>
          </p:cNvPr>
          <p:cNvSpPr txBox="1"/>
          <p:nvPr/>
        </p:nvSpPr>
        <p:spPr>
          <a:xfrm>
            <a:off x="3143815" y="3339807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22117222-EF17-4FBA-B7FC-9A5A23C3BE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5539" y="3186679"/>
            <a:ext cx="360000" cy="355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C50DF7E-4A72-486F-9401-9ABFAA67DDF4}"/>
              </a:ext>
            </a:extLst>
          </p:cNvPr>
          <p:cNvSpPr txBox="1"/>
          <p:nvPr/>
        </p:nvSpPr>
        <p:spPr>
          <a:xfrm>
            <a:off x="2337175" y="3800837"/>
            <a:ext cx="259228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9×9999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89991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5950455F-B089-49B1-A214-6324E70CE9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6391" y="362333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72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2">
            <a:extLst>
              <a:ext uri="{FF2B5EF4-FFF2-40B4-BE49-F238E27FC236}">
                <a16:creationId xmlns:a16="http://schemas.microsoft.com/office/drawing/2014/main" xmlns="" id="{CE873FB5-33B5-49BD-803C-7A00AA06F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xmlns="" id="{D6C2B866-89BB-45E5-B728-F95FF0BF5C31}"/>
              </a:ext>
            </a:extLst>
          </p:cNvPr>
          <p:cNvSpPr/>
          <p:nvPr/>
        </p:nvSpPr>
        <p:spPr>
          <a:xfrm>
            <a:off x="2070243" y="1996391"/>
            <a:ext cx="3509870" cy="240297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3×9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3×99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297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 </a:t>
            </a:r>
            <a:r>
              <a:rPr lang="en-US" altLang="ko-KR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  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2997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B1DB6A4-839F-4EEC-856A-922203B75CCC}"/>
              </a:ext>
            </a:extLst>
          </p:cNvPr>
          <p:cNvSpPr txBox="1"/>
          <p:nvPr/>
        </p:nvSpPr>
        <p:spPr>
          <a:xfrm>
            <a:off x="3335674" y="3284984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BD023F2F-0EB6-4E34-A10D-FB9A389615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7398" y="3131856"/>
            <a:ext cx="360000" cy="355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949112E-CFDA-43BA-8F43-6CB281922648}"/>
              </a:ext>
            </a:extLst>
          </p:cNvPr>
          <p:cNvSpPr txBox="1"/>
          <p:nvPr/>
        </p:nvSpPr>
        <p:spPr>
          <a:xfrm>
            <a:off x="2529034" y="3746014"/>
            <a:ext cx="259228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3×9999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29997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A012B518-3981-410C-AAE7-5B08F1188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250" y="3568514"/>
            <a:ext cx="360000" cy="355000"/>
          </a:xfrm>
          <a:prstGeom prst="rect">
            <a:avLst/>
          </a:prstGeom>
        </p:spPr>
      </p:pic>
      <p:sp>
        <p:nvSpPr>
          <p:cNvPr id="30" name="직사각형 21">
            <a:extLst>
              <a:ext uri="{FF2B5EF4-FFF2-40B4-BE49-F238E27FC236}">
                <a16:creationId xmlns:a16="http://schemas.microsoft.com/office/drawing/2014/main" xmlns="" id="{14C742ED-A07E-4045-90EC-387C29DC0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19A51D3-D902-4A97-B1D3-85AA29402E6E}"/>
              </a:ext>
            </a:extLst>
          </p:cNvPr>
          <p:cNvSpPr/>
          <p:nvPr/>
        </p:nvSpPr>
        <p:spPr>
          <a:xfrm>
            <a:off x="192745" y="3428999"/>
            <a:ext cx="6667165" cy="16152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45">
            <a:extLst>
              <a:ext uri="{FF2B5EF4-FFF2-40B4-BE49-F238E27FC236}">
                <a16:creationId xmlns:a16="http://schemas.microsoft.com/office/drawing/2014/main" xmlns="" id="{B0668388-5145-458B-B4C4-8677194E9D3B}"/>
              </a:ext>
            </a:extLst>
          </p:cNvPr>
          <p:cNvSpPr/>
          <p:nvPr/>
        </p:nvSpPr>
        <p:spPr>
          <a:xfrm>
            <a:off x="357924" y="327294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6" name="직각 삼각형 35">
            <a:extLst>
              <a:ext uri="{FF2B5EF4-FFF2-40B4-BE49-F238E27FC236}">
                <a16:creationId xmlns:a16="http://schemas.microsoft.com/office/drawing/2014/main" xmlns="" id="{0438D1B0-1B59-48A4-8FAB-8E936A5145D1}"/>
              </a:ext>
            </a:extLst>
          </p:cNvPr>
          <p:cNvSpPr/>
          <p:nvPr/>
        </p:nvSpPr>
        <p:spPr>
          <a:xfrm flipH="1" flipV="1">
            <a:off x="4876677" y="503440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TextBox 43">
            <a:extLst>
              <a:ext uri="{FF2B5EF4-FFF2-40B4-BE49-F238E27FC236}">
                <a16:creationId xmlns:a16="http://schemas.microsoft.com/office/drawing/2014/main" xmlns="" id="{9F6DBD2C-80DC-48D1-BC5E-C92B90348C61}"/>
              </a:ext>
            </a:extLst>
          </p:cNvPr>
          <p:cNvSpPr txBox="1"/>
          <p:nvPr/>
        </p:nvSpPr>
        <p:spPr>
          <a:xfrm>
            <a:off x="319233" y="3699207"/>
            <a:ext cx="6578298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곱해지는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모두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곱하는 수는 모두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이루어져 있고 아래로 내려갈수록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하나씩 늘고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곱셈식의 결과는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시작하고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끝나며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가운데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아래로 내려갈수록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늘어나고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7555EE8-2216-4092-8A3F-91CA61EED816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1"/>
            <a:ext cx="6918956" cy="610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06343B4-8992-405F-9EB0-9336B01530A9}"/>
              </a:ext>
            </a:extLst>
          </p:cNvPr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곱셈식의 규칙에 따라         안에 알맞은 수나 식을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107" y="1041292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229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B26705D-69CC-4BC0-8BC6-D399E6188DFC}"/>
              </a:ext>
            </a:extLst>
          </p:cNvPr>
          <p:cNvSpPr txBox="1"/>
          <p:nvPr/>
        </p:nvSpPr>
        <p:spPr>
          <a:xfrm>
            <a:off x="2545350" y="3825044"/>
            <a:ext cx="4186890" cy="719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B26705D-69CC-4BC0-8BC6-D399E6188DFC}"/>
              </a:ext>
            </a:extLst>
          </p:cNvPr>
          <p:cNvSpPr txBox="1"/>
          <p:nvPr/>
        </p:nvSpPr>
        <p:spPr>
          <a:xfrm>
            <a:off x="2541494" y="3404973"/>
            <a:ext cx="418689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B26705D-69CC-4BC0-8BC6-D399E6188DFC}"/>
              </a:ext>
            </a:extLst>
          </p:cNvPr>
          <p:cNvSpPr txBox="1"/>
          <p:nvPr/>
        </p:nvSpPr>
        <p:spPr>
          <a:xfrm>
            <a:off x="2537638" y="2994194"/>
            <a:ext cx="418689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B26705D-69CC-4BC0-8BC6-D399E6188DFC}"/>
              </a:ext>
            </a:extLst>
          </p:cNvPr>
          <p:cNvSpPr txBox="1"/>
          <p:nvPr/>
        </p:nvSpPr>
        <p:spPr>
          <a:xfrm>
            <a:off x="2525000" y="2583415"/>
            <a:ext cx="418689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1"/>
            <a:ext cx="6918956" cy="8274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사물함의 배열을 보고        안에 알맞은 수를 써넣고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규칙적인 계산식을 더 찾아보세요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1673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2054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\app\resource\contents\lesson06\ops\lesson06\images\mm_41_6_06_06_01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2314A74-8145-4EEA-B7E9-1C5B0EE90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06" y="1865876"/>
            <a:ext cx="1810637" cy="2954520"/>
          </a:xfrm>
          <a:prstGeom prst="rect">
            <a:avLst/>
          </a:prstGeom>
        </p:spPr>
      </p:pic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xmlns="" id="{E1180B53-F40D-4653-BD3A-70139AC377D0}"/>
              </a:ext>
            </a:extLst>
          </p:cNvPr>
          <p:cNvSpPr/>
          <p:nvPr/>
        </p:nvSpPr>
        <p:spPr>
          <a:xfrm>
            <a:off x="2368094" y="2073571"/>
            <a:ext cx="4556395" cy="2579565"/>
          </a:xfrm>
          <a:prstGeom prst="flowChartAlternateProcess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  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5×2</a:t>
            </a:r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11×2</a:t>
            </a:r>
            <a:endParaRPr lang="en-US" altLang="ko-KR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11×5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8×5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  <a:p>
            <a:pPr lvl="1">
              <a:lnSpc>
                <a:spcPct val="150000"/>
              </a:lnSpc>
            </a:pP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11×8</a:t>
            </a:r>
            <a:endParaRPr lang="en-US" altLang="ko-KR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6">
            <a:extLst>
              <a:ext uri="{FF2B5EF4-FFF2-40B4-BE49-F238E27FC236}">
                <a16:creationId xmlns:a16="http://schemas.microsoft.com/office/drawing/2014/main" xmlns="" id="{60B25B5E-7FFC-4A86-AFF2-9A0FAE481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2A84FF98-ED8B-4EA8-BF93-378D337E9562}"/>
              </a:ext>
            </a:extLst>
          </p:cNvPr>
          <p:cNvSpPr/>
          <p:nvPr/>
        </p:nvSpPr>
        <p:spPr>
          <a:xfrm>
            <a:off x="5877965" y="49447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8">
            <a:extLst>
              <a:ext uri="{FF2B5EF4-FFF2-40B4-BE49-F238E27FC236}">
                <a16:creationId xmlns:a16="http://schemas.microsoft.com/office/drawing/2014/main" xmlns="" id="{B53E8B0D-1792-4022-8475-4BE3102F7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9">
            <a:extLst>
              <a:ext uri="{FF2B5EF4-FFF2-40B4-BE49-F238E27FC236}">
                <a16:creationId xmlns:a16="http://schemas.microsoft.com/office/drawing/2014/main" xmlns="" id="{F59FB9D4-AAD4-4EAE-B12C-E4A32333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2DB6F4D2-7D47-453F-B3B0-D674FAD07C82}"/>
              </a:ext>
            </a:extLst>
          </p:cNvPr>
          <p:cNvSpPr/>
          <p:nvPr/>
        </p:nvSpPr>
        <p:spPr>
          <a:xfrm>
            <a:off x="6618" y="5432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F7222A62-E130-4365-9479-15587A32E38B}"/>
              </a:ext>
            </a:extLst>
          </p:cNvPr>
          <p:cNvSpPr/>
          <p:nvPr/>
        </p:nvSpPr>
        <p:spPr>
          <a:xfrm>
            <a:off x="1485786" y="5438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F5D86AE7-07A8-4EEB-BD8A-A60B3484AED9}"/>
              </a:ext>
            </a:extLst>
          </p:cNvPr>
          <p:cNvSpPr/>
          <p:nvPr/>
        </p:nvSpPr>
        <p:spPr>
          <a:xfrm>
            <a:off x="4594930" y="50605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>
            <a:extLst>
              <a:ext uri="{FF2B5EF4-FFF2-40B4-BE49-F238E27FC236}">
                <a16:creationId xmlns:a16="http://schemas.microsoft.com/office/drawing/2014/main" xmlns="" id="{72472237-753A-4C77-8963-53841B223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xmlns="" id="{97C9AAE2-BA14-4B37-A645-F79B1BD7B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2630562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DB26705D-69CC-4BC0-8BC6-D399E6188DFC}"/>
              </a:ext>
            </a:extLst>
          </p:cNvPr>
          <p:cNvSpPr txBox="1"/>
          <p:nvPr/>
        </p:nvSpPr>
        <p:spPr>
          <a:xfrm>
            <a:off x="3707904" y="2159568"/>
            <a:ext cx="50405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C3EC17C3-6300-4C81-894C-3F886E828A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1960" y="1881951"/>
            <a:ext cx="360000" cy="355000"/>
          </a:xfrm>
          <a:prstGeom prst="rect">
            <a:avLst/>
          </a:prstGeom>
        </p:spPr>
      </p:pic>
      <p:sp>
        <p:nvSpPr>
          <p:cNvPr id="66" name="직사각형 21">
            <a:extLst>
              <a:ext uri="{FF2B5EF4-FFF2-40B4-BE49-F238E27FC236}">
                <a16:creationId xmlns:a16="http://schemas.microsoft.com/office/drawing/2014/main" xmlns="" id="{A6FB1155-34BA-41DF-8831-3E1140213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00564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1016732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C3EC17C3-6300-4C81-894C-3F886E828A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8208" y="2564249"/>
            <a:ext cx="360000" cy="355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C3EC17C3-6300-4C81-894C-3F886E828A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4503" y="3042275"/>
            <a:ext cx="360000" cy="355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C3EC17C3-6300-4C81-894C-3F886E828A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5203" y="3419305"/>
            <a:ext cx="360000" cy="355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C3EC17C3-6300-4C81-894C-3F886E828A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1913" y="4200619"/>
            <a:ext cx="360000" cy="355000"/>
          </a:xfrm>
          <a:prstGeom prst="rect">
            <a:avLst/>
          </a:prstGeom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xmlns="" id="{97C9AAE2-BA14-4B37-A645-F79B1BD7B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3026606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xmlns="" id="{97C9AAE2-BA14-4B37-A645-F79B1BD7B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3429000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97C9AAE2-BA14-4B37-A645-F79B1BD7B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3854698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409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B26705D-69CC-4BC0-8BC6-D399E6188DFC}"/>
              </a:ext>
            </a:extLst>
          </p:cNvPr>
          <p:cNvSpPr txBox="1"/>
          <p:nvPr/>
        </p:nvSpPr>
        <p:spPr>
          <a:xfrm>
            <a:off x="2761638" y="3451541"/>
            <a:ext cx="3586816" cy="719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39049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2080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52824" y="5234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278824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F3A3F6C3-2A6A-4E20-A127-BDE906FC3C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241" y="2060848"/>
            <a:ext cx="2108437" cy="2604188"/>
          </a:xfrm>
          <a:prstGeom prst="rect">
            <a:avLst/>
          </a:prstGeom>
        </p:spPr>
      </p:pic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662297EB-2ACA-437C-92E1-FD47729DC3CD}"/>
              </a:ext>
            </a:extLst>
          </p:cNvPr>
          <p:cNvSpPr/>
          <p:nvPr/>
        </p:nvSpPr>
        <p:spPr>
          <a:xfrm>
            <a:off x="2725850" y="2178819"/>
            <a:ext cx="3896469" cy="2402975"/>
          </a:xfrm>
          <a:prstGeom prst="flowChartAlternateProcess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9×2</a:t>
            </a:r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15×2</a:t>
            </a:r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12×2</a:t>
            </a:r>
            <a:endParaRPr lang="en-US" altLang="ko-KR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8DB42AE6-EEFE-4AD1-BB0D-976B7ABBA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478813"/>
            <a:ext cx="313397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5A0B617-4C27-40D9-9C1F-C141C3DF3870}"/>
              </a:ext>
            </a:extLst>
          </p:cNvPr>
          <p:cNvSpPr txBox="1"/>
          <p:nvPr/>
        </p:nvSpPr>
        <p:spPr>
          <a:xfrm>
            <a:off x="4319972" y="2600908"/>
            <a:ext cx="386970" cy="3672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4DA8F2D3-2173-41A5-989C-A4CA8EFC5D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5797" y="2446907"/>
            <a:ext cx="306151" cy="35303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717C221-397D-4653-B7DC-C7D38C76EB76}"/>
              </a:ext>
            </a:extLst>
          </p:cNvPr>
          <p:cNvSpPr txBox="1"/>
          <p:nvPr/>
        </p:nvSpPr>
        <p:spPr>
          <a:xfrm>
            <a:off x="402838" y="1411717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사물함의 배열을 보고        안에 알맞은 수를 써넣고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규칙적인 계산식을 더 찾아보세요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12">
            <a:extLst>
              <a:ext uri="{FF2B5EF4-FFF2-40B4-BE49-F238E27FC236}">
                <a16:creationId xmlns:a16="http://schemas.microsoft.com/office/drawing/2014/main" xmlns="" id="{CC07C571-F5EC-4B4A-8AC7-D08023244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588" y="1448780"/>
            <a:ext cx="283659" cy="283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91392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bg_twins_01.png / bg_twins_01.svg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\app\resource\contents\lesson06\ops\lesson06\images\mm_41_6_06_06_01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4DA8F2D3-2173-41A5-989C-A4CA8EFC5D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2761" y="3818234"/>
            <a:ext cx="306151" cy="35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40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B26705D-69CC-4BC0-8BC6-D399E6188DFC}"/>
              </a:ext>
            </a:extLst>
          </p:cNvPr>
          <p:cNvSpPr txBox="1"/>
          <p:nvPr/>
        </p:nvSpPr>
        <p:spPr>
          <a:xfrm>
            <a:off x="3570680" y="3435474"/>
            <a:ext cx="2914198" cy="719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39049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2080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52824" y="5234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278824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>
            <a:extLst>
              <a:ext uri="{FF2B5EF4-FFF2-40B4-BE49-F238E27FC236}">
                <a16:creationId xmlns:a16="http://schemas.microsoft.com/office/drawing/2014/main" xmlns="" id="{E3F4EAF7-29CF-4D13-A27A-6086F4BDC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2FDA72D-5789-4FD8-B856-E1E36E2F1500}"/>
              </a:ext>
            </a:extLst>
          </p:cNvPr>
          <p:cNvSpPr txBox="1"/>
          <p:nvPr/>
        </p:nvSpPr>
        <p:spPr>
          <a:xfrm>
            <a:off x="434823" y="1422888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사물함의 배열을 보고        안에 알맞은 수를 써넣고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규칙적인 계산식을 더 찾아보세요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xmlns="" id="{0A23E434-7732-49AA-918E-B134D1123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573" y="1489157"/>
            <a:ext cx="283659" cy="283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8348151-DB50-4A8D-B7A5-A8A5C9AB94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537" y="2479364"/>
            <a:ext cx="2778593" cy="2265708"/>
          </a:xfrm>
          <a:prstGeom prst="rect">
            <a:avLst/>
          </a:prstGeom>
        </p:spPr>
      </p:pic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9C61F430-4B34-423E-BA5C-B0A6A2E84D56}"/>
              </a:ext>
            </a:extLst>
          </p:cNvPr>
          <p:cNvSpPr/>
          <p:nvPr/>
        </p:nvSpPr>
        <p:spPr>
          <a:xfrm>
            <a:off x="3383869" y="2355372"/>
            <a:ext cx="3348372" cy="2402975"/>
          </a:xfrm>
          <a:prstGeom prst="flowChartAlternateProcess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13×2</a:t>
            </a:r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7×2</a:t>
            </a:r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19×2</a:t>
            </a:r>
            <a:endParaRPr lang="en-US" altLang="ko-KR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F972A5F8-E27D-4729-889D-E83E299E2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531" y="3465004"/>
            <a:ext cx="313397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62469C8-8654-48E6-8A99-C8CBC8A9DF49}"/>
              </a:ext>
            </a:extLst>
          </p:cNvPr>
          <p:cNvSpPr txBox="1"/>
          <p:nvPr/>
        </p:nvSpPr>
        <p:spPr>
          <a:xfrm>
            <a:off x="4977118" y="2962412"/>
            <a:ext cx="386970" cy="3672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A0D10A34-C73C-4948-BD42-85DF5DE979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88873" y="2623460"/>
            <a:ext cx="306151" cy="353030"/>
          </a:xfrm>
          <a:prstGeom prst="rect">
            <a:avLst/>
          </a:prstGeom>
        </p:spPr>
      </p:pic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84973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bg_twins_02.png / bg_twins_02.svg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\app\resource\contents\lesson06\ops\lesson06\images\mm_41_6_06_06_01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4DA8F2D3-2173-41A5-989C-A4CA8EFC5D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1803" y="3802167"/>
            <a:ext cx="306151" cy="35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7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B26705D-69CC-4BC0-8BC6-D399E6188DFC}"/>
              </a:ext>
            </a:extLst>
          </p:cNvPr>
          <p:cNvSpPr txBox="1"/>
          <p:nvPr/>
        </p:nvSpPr>
        <p:spPr>
          <a:xfrm>
            <a:off x="2545350" y="3825044"/>
            <a:ext cx="4186890" cy="719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B26705D-69CC-4BC0-8BC6-D399E6188DFC}"/>
              </a:ext>
            </a:extLst>
          </p:cNvPr>
          <p:cNvSpPr txBox="1"/>
          <p:nvPr/>
        </p:nvSpPr>
        <p:spPr>
          <a:xfrm>
            <a:off x="2541494" y="3404973"/>
            <a:ext cx="418689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B26705D-69CC-4BC0-8BC6-D399E6188DFC}"/>
              </a:ext>
            </a:extLst>
          </p:cNvPr>
          <p:cNvSpPr txBox="1"/>
          <p:nvPr/>
        </p:nvSpPr>
        <p:spPr>
          <a:xfrm>
            <a:off x="2537638" y="2994194"/>
            <a:ext cx="418689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B26705D-69CC-4BC0-8BC6-D399E6188DFC}"/>
              </a:ext>
            </a:extLst>
          </p:cNvPr>
          <p:cNvSpPr txBox="1"/>
          <p:nvPr/>
        </p:nvSpPr>
        <p:spPr>
          <a:xfrm>
            <a:off x="2525000" y="2583415"/>
            <a:ext cx="418689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1"/>
            <a:ext cx="6918956" cy="8274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사물함의 배열을 보고        안에 알맞은 수를 써넣고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규칙적인 계산식을 더 찾아보세요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1673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2314A74-8145-4EEA-B7E9-1C5B0EE90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06" y="1865876"/>
            <a:ext cx="1810637" cy="2954520"/>
          </a:xfrm>
          <a:prstGeom prst="rect">
            <a:avLst/>
          </a:prstGeom>
        </p:spPr>
      </p:pic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xmlns="" id="{E1180B53-F40D-4653-BD3A-70139AC377D0}"/>
              </a:ext>
            </a:extLst>
          </p:cNvPr>
          <p:cNvSpPr/>
          <p:nvPr/>
        </p:nvSpPr>
        <p:spPr>
          <a:xfrm>
            <a:off x="2368094" y="2073571"/>
            <a:ext cx="4556395" cy="2579565"/>
          </a:xfrm>
          <a:prstGeom prst="flowChartAlternateProcess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  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5×2</a:t>
            </a:r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11×2</a:t>
            </a:r>
            <a:endParaRPr lang="en-US" altLang="ko-KR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11×5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8×5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  <a:p>
            <a:pPr lvl="1">
              <a:lnSpc>
                <a:spcPct val="150000"/>
              </a:lnSpc>
            </a:pPr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11×8</a:t>
            </a:r>
            <a:endParaRPr lang="en-US" altLang="ko-KR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6">
            <a:extLst>
              <a:ext uri="{FF2B5EF4-FFF2-40B4-BE49-F238E27FC236}">
                <a16:creationId xmlns:a16="http://schemas.microsoft.com/office/drawing/2014/main" xmlns="" id="{60B25B5E-7FFC-4A86-AFF2-9A0FAE481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8">
            <a:extLst>
              <a:ext uri="{FF2B5EF4-FFF2-40B4-BE49-F238E27FC236}">
                <a16:creationId xmlns:a16="http://schemas.microsoft.com/office/drawing/2014/main" xmlns="" id="{B53E8B0D-1792-4022-8475-4BE3102F7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9">
            <a:extLst>
              <a:ext uri="{FF2B5EF4-FFF2-40B4-BE49-F238E27FC236}">
                <a16:creationId xmlns:a16="http://schemas.microsoft.com/office/drawing/2014/main" xmlns="" id="{F59FB9D4-AAD4-4EAE-B12C-E4A32333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12">
            <a:extLst>
              <a:ext uri="{FF2B5EF4-FFF2-40B4-BE49-F238E27FC236}">
                <a16:creationId xmlns:a16="http://schemas.microsoft.com/office/drawing/2014/main" xmlns="" id="{72472237-753A-4C77-8963-53841B223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xmlns="" id="{97C9AAE2-BA14-4B37-A645-F79B1BD7B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2630562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DB26705D-69CC-4BC0-8BC6-D399E6188DFC}"/>
              </a:ext>
            </a:extLst>
          </p:cNvPr>
          <p:cNvSpPr txBox="1"/>
          <p:nvPr/>
        </p:nvSpPr>
        <p:spPr>
          <a:xfrm>
            <a:off x="3707904" y="2159568"/>
            <a:ext cx="50405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C3EC17C3-6300-4C81-894C-3F886E828A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1960" y="1881951"/>
            <a:ext cx="360000" cy="355000"/>
          </a:xfrm>
          <a:prstGeom prst="rect">
            <a:avLst/>
          </a:prstGeom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1016732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C3EC17C3-6300-4C81-894C-3F886E828A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8208" y="2564249"/>
            <a:ext cx="360000" cy="355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C3EC17C3-6300-4C81-894C-3F886E828A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4503" y="3042275"/>
            <a:ext cx="360000" cy="355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C3EC17C3-6300-4C81-894C-3F886E828A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5203" y="3419305"/>
            <a:ext cx="360000" cy="355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C3EC17C3-6300-4C81-894C-3F886E828A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1913" y="4200619"/>
            <a:ext cx="360000" cy="355000"/>
          </a:xfrm>
          <a:prstGeom prst="rect">
            <a:avLst/>
          </a:prstGeom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xmlns="" id="{97C9AAE2-BA14-4B37-A645-F79B1BD7B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3026606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xmlns="" id="{97C9AAE2-BA14-4B37-A645-F79B1BD7B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3429000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97C9AAE2-BA14-4B37-A645-F79B1BD7B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3854698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82CBA60D-EFB0-496C-B267-64B50D4D8214}"/>
              </a:ext>
            </a:extLst>
          </p:cNvPr>
          <p:cNvSpPr/>
          <p:nvPr/>
        </p:nvSpPr>
        <p:spPr>
          <a:xfrm>
            <a:off x="192745" y="3428999"/>
            <a:ext cx="6667165" cy="16152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5">
            <a:extLst>
              <a:ext uri="{FF2B5EF4-FFF2-40B4-BE49-F238E27FC236}">
                <a16:creationId xmlns:a16="http://schemas.microsoft.com/office/drawing/2014/main" xmlns="" id="{6B380060-576C-4E96-B472-FE82B61CC29B}"/>
              </a:ext>
            </a:extLst>
          </p:cNvPr>
          <p:cNvSpPr/>
          <p:nvPr/>
        </p:nvSpPr>
        <p:spPr>
          <a:xfrm>
            <a:off x="357924" y="327294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7" name="직각 삼각형 46">
            <a:extLst>
              <a:ext uri="{FF2B5EF4-FFF2-40B4-BE49-F238E27FC236}">
                <a16:creationId xmlns:a16="http://schemas.microsoft.com/office/drawing/2014/main" xmlns="" id="{DEEDBD5C-A210-450C-9F0D-5A3012113F7F}"/>
              </a:ext>
            </a:extLst>
          </p:cNvPr>
          <p:cNvSpPr/>
          <p:nvPr/>
        </p:nvSpPr>
        <p:spPr>
          <a:xfrm flipH="1" flipV="1">
            <a:off x="4876677" y="503440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80EB0B53-4A66-4946-9CDF-2ACC1FF680B6}"/>
              </a:ext>
            </a:extLst>
          </p:cNvPr>
          <p:cNvSpPr txBox="1"/>
          <p:nvPr/>
        </p:nvSpPr>
        <p:spPr>
          <a:xfrm>
            <a:off x="348724" y="3806674"/>
            <a:ext cx="6379660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방향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방향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대각선 방향으로 나란히 있는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세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수에서 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가운데 수를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 한 값과 양 끝 수의 합은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밖에도 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다양한 모양의 배열에서 규칙을 찾아볼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1ED2486C-340F-423A-ABA3-25633FA16EC3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002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57C081CF-F766-4E81-856C-954482991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87" y="3209075"/>
            <a:ext cx="1788098" cy="87206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D07E6EA2-FD34-4E65-A02C-021CED11C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388" y="4352050"/>
            <a:ext cx="1944530" cy="113761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5805B9E-C678-48C2-8F4F-E757D9982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678" y="3896624"/>
            <a:ext cx="1741687" cy="8582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8239DF72-3367-48D6-8B76-F8ED9D483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894" y="1832317"/>
            <a:ext cx="2124471" cy="12299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9879D66-0DBE-4D5A-A701-7053BA5FA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4117" y="1578338"/>
            <a:ext cx="2169867" cy="1140509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320466" y="3002127"/>
            <a:ext cx="210064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핵심 정리 페이지 활용하여 텍스트 및 기능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클릭하면 화면 중앙에 내용이 확대되어 보여짐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아래 링크에서 삽화 탭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\app\resource\contents\lesson06\ops\lesson06\mm_41_6_06_07_01.html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했을 때 보이는 내용은 좌측 상단부터 시계방향으로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~33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452918" y="1713268"/>
            <a:ext cx="2228425" cy="1509714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42174" y="1503188"/>
            <a:ext cx="2173332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00133" y="426326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47132" y="984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42607" y="3645107"/>
            <a:ext cx="1956325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 bwMode="auto">
          <a:xfrm flipH="1" flipV="1">
            <a:off x="2326819" y="3051758"/>
            <a:ext cx="660856" cy="20299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3460785" y="2792595"/>
            <a:ext cx="1080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cxnSpLocks/>
          </p:cNvCxnSpPr>
          <p:nvPr/>
        </p:nvCxnSpPr>
        <p:spPr bwMode="auto">
          <a:xfrm flipV="1">
            <a:off x="4319972" y="3222981"/>
            <a:ext cx="684076" cy="25709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>
            <a:off x="3655930" y="3681028"/>
            <a:ext cx="0" cy="59916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>
            <a:cxnSpLocks/>
            <a:endCxn id="27" idx="1"/>
          </p:cNvCxnSpPr>
          <p:nvPr/>
        </p:nvCxnSpPr>
        <p:spPr bwMode="auto">
          <a:xfrm>
            <a:off x="4292417" y="3737161"/>
            <a:ext cx="450190" cy="53801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타원 31"/>
          <p:cNvSpPr/>
          <p:nvPr/>
        </p:nvSpPr>
        <p:spPr>
          <a:xfrm>
            <a:off x="2694994" y="2812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106" y="319568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694" y="469245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776" y="528442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656" y="4550265"/>
            <a:ext cx="296674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2457581" y="3222981"/>
            <a:ext cx="2285025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6.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규칙 찾기</a:t>
            </a:r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580" y="386397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915" y="24472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76924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map_01.png ~ map_05.png / map_01.svg ~ map_05.svg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title.svg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\app\resource\contents\lesson06\ops\lesson06\images\mm_41_6_06_07_01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839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887" y="4839153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581" y="4877108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435" y="4849208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324" y="4874782"/>
            <a:ext cx="390601" cy="1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368" y="4870155"/>
            <a:ext cx="390601" cy="1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936" y="4870155"/>
            <a:ext cx="390601" cy="1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013" y="4870123"/>
            <a:ext cx="390601" cy="1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3761103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수의 배열에서 규칙을 찾아볼까요</a:t>
            </a:r>
          </a:p>
        </p:txBody>
      </p:sp>
      <p:sp>
        <p:nvSpPr>
          <p:cNvPr id="113" name="타원 112"/>
          <p:cNvSpPr/>
          <p:nvPr/>
        </p:nvSpPr>
        <p:spPr>
          <a:xfrm>
            <a:off x="5004048" y="52584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0796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map_01.png / map_01.svg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\app\resource\contents\lesson06\ops\lesson06\images\mm_41_6_06_07_01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69AE9645-110E-4239-A6BA-5BA98E12C4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608" y="2863861"/>
            <a:ext cx="4550934" cy="168091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735364" y="2858724"/>
            <a:ext cx="1356424" cy="118199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459631" y="3355633"/>
            <a:ext cx="1356424" cy="118199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9E1598C-D65E-44B3-8E56-DE06636703B9}"/>
              </a:ext>
            </a:extLst>
          </p:cNvPr>
          <p:cNvSpPr txBox="1"/>
          <p:nvPr/>
        </p:nvSpPr>
        <p:spPr>
          <a:xfrm>
            <a:off x="1662432" y="2455475"/>
            <a:ext cx="1905865" cy="919401"/>
          </a:xfrm>
          <a:prstGeom prst="wedgeRoundRectCallout">
            <a:avLst>
              <a:gd name="adj1" fmla="val -40538"/>
              <a:gd name="adj2" fmla="val 6871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수의 배열에서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규칙을 찾아 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설명할 수 있어요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DE64E6C-8294-4182-8328-9B605ECAE2F4}"/>
              </a:ext>
            </a:extLst>
          </p:cNvPr>
          <p:cNvSpPr txBox="1"/>
          <p:nvPr/>
        </p:nvSpPr>
        <p:spPr>
          <a:xfrm>
            <a:off x="1583668" y="3646418"/>
            <a:ext cx="165618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씩 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커지는 </a:t>
            </a:r>
            <a:endParaRPr lang="en-US" altLang="ko-KR" sz="18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규칙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43AAB55-C6F9-429A-AB7E-AE8572149B9A}"/>
              </a:ext>
            </a:extLst>
          </p:cNvPr>
          <p:cNvSpPr txBox="1"/>
          <p:nvPr/>
        </p:nvSpPr>
        <p:spPr>
          <a:xfrm>
            <a:off x="4331755" y="3320641"/>
            <a:ext cx="14756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11</a:t>
            </a:r>
            <a:r>
              <a:rPr lang="ko-KR" altLang="en-US" dirty="0"/>
              <a:t>씩 커지는 규칙</a:t>
            </a:r>
            <a:endParaRPr lang="en-US" altLang="ko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B9BBB97-A1A2-43EC-BAC1-090E5D39F966}"/>
              </a:ext>
            </a:extLst>
          </p:cNvPr>
          <p:cNvSpPr txBox="1"/>
          <p:nvPr/>
        </p:nvSpPr>
        <p:spPr>
          <a:xfrm>
            <a:off x="4355976" y="3970801"/>
            <a:ext cx="134393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1</a:t>
            </a:r>
            <a:r>
              <a:rPr lang="ko-KR" altLang="en-US" dirty="0"/>
              <a:t>씩 커지는 규칙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55576" y="1911915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다양한 변화 규칙을 찾아 설명하고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 규칙을 수나 식으로 나타낼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03452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774D666-BACA-4C19-AE2E-F4C0B6A3D956}"/>
              </a:ext>
            </a:extLst>
          </p:cNvPr>
          <p:cNvSpPr txBox="1"/>
          <p:nvPr/>
        </p:nvSpPr>
        <p:spPr>
          <a:xfrm>
            <a:off x="7018371" y="10396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모서리가 둥근 직사각형 1">
            <a:extLst>
              <a:ext uri="{FF2B5EF4-FFF2-40B4-BE49-F238E27FC236}">
                <a16:creationId xmlns:a16="http://schemas.microsoft.com/office/drawing/2014/main" xmlns="" id="{BDDD6BB8-155A-4CDD-8C45-9A99565356E4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xmlns="" id="{2E59ACB8-9BD2-48D0-99A9-309405649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F8C59C5-4C2F-4EF7-A624-76085A76C2CC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계산기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68217D2C-E5C2-4BE3-B63A-841AFB13973E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BCB1FD0-3241-4B44-BB17-AA86D2383861}"/>
              </a:ext>
            </a:extLst>
          </p:cNvPr>
          <p:cNvSpPr txBox="1"/>
          <p:nvPr/>
        </p:nvSpPr>
        <p:spPr>
          <a:xfrm>
            <a:off x="755576" y="2760289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규칙적인 계산식의 배열에서 계산 결과의 규칙을 찾고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 결과를 추측할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xmlns="" id="{9CFF36B7-5B54-4BEF-BABF-9710A048F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8829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4257314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도형의 배열에서 규칙을 찾아볼까요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위의 텍스트 지우고 새로 입혀주세요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97910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map_02.png / map_02.svg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\app\resource\contents\lesson06\ops\lesson06\images\mm_41_6_06_07_01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3293CC47-6164-48EE-883D-FD8EEEFC245E}"/>
              </a:ext>
            </a:extLst>
          </p:cNvPr>
          <p:cNvGrpSpPr/>
          <p:nvPr/>
        </p:nvGrpSpPr>
        <p:grpSpPr>
          <a:xfrm>
            <a:off x="1985449" y="4858230"/>
            <a:ext cx="2407435" cy="199949"/>
            <a:chOff x="1810944" y="4858230"/>
            <a:chExt cx="2407435" cy="199949"/>
          </a:xfrm>
        </p:grpSpPr>
        <p:grpSp>
          <p:nvGrpSpPr>
            <p:cNvPr id="38" name="그룹 37"/>
            <p:cNvGrpSpPr/>
            <p:nvPr/>
          </p:nvGrpSpPr>
          <p:grpSpPr>
            <a:xfrm>
              <a:off x="1810944" y="4858230"/>
              <a:ext cx="2407435" cy="199949"/>
              <a:chOff x="2194393" y="4239753"/>
              <a:chExt cx="2188579" cy="181773"/>
            </a:xfrm>
          </p:grpSpPr>
          <p:pic>
            <p:nvPicPr>
              <p:cNvPr id="54" name="Picture 1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96971" y="4239753"/>
                <a:ext cx="186001" cy="1817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0549" y="4254801"/>
                <a:ext cx="355092" cy="135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0784" y="4250595"/>
                <a:ext cx="355092" cy="135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1301" y="4250595"/>
                <a:ext cx="355092" cy="135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916" y="4250566"/>
                <a:ext cx="355092" cy="135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" name="Picture 14">
                <a:extLst>
                  <a:ext uri="{FF2B5EF4-FFF2-40B4-BE49-F238E27FC236}">
                    <a16:creationId xmlns:a16="http://schemas.microsoft.com/office/drawing/2014/main" xmlns="" id="{68579D57-1130-4BDB-92CF-873EF63553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194393" y="4239753"/>
                <a:ext cx="186001" cy="1817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5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503" y="4877108"/>
              <a:ext cx="381301" cy="144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D4FC02FD-A2BB-41B2-8F55-801855C09F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662" y="2954640"/>
            <a:ext cx="4912478" cy="177050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19662" y="2954640"/>
            <a:ext cx="1065787" cy="885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644008" y="2933108"/>
            <a:ext cx="1172366" cy="885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E43D156-CE3D-41C6-9B47-8E7F83E3AAC3}"/>
              </a:ext>
            </a:extLst>
          </p:cNvPr>
          <p:cNvSpPr txBox="1"/>
          <p:nvPr/>
        </p:nvSpPr>
        <p:spPr>
          <a:xfrm>
            <a:off x="3351979" y="2299432"/>
            <a:ext cx="2408153" cy="1021556"/>
          </a:xfrm>
          <a:prstGeom prst="wedgeRoundRectCallout">
            <a:avLst>
              <a:gd name="adj1" fmla="val -8967"/>
              <a:gd name="adj2" fmla="val 66496"/>
              <a:gd name="adj3" fmla="val 16667"/>
            </a:avLst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조각의 </a:t>
            </a:r>
            <a:r>
              <a:rPr lang="ko-KR" altLang="en-US" smtClean="0"/>
              <a:t>수를 세어 </a:t>
            </a:r>
            <a:endParaRPr lang="en-US" altLang="ko-KR" smtClean="0"/>
          </a:p>
          <a:p>
            <a:r>
              <a:rPr lang="ko-KR" altLang="en-US" smtClean="0"/>
              <a:t>보고 규칙을 </a:t>
            </a:r>
            <a:endParaRPr lang="en-US" altLang="ko-KR" smtClean="0"/>
          </a:p>
          <a:p>
            <a:r>
              <a:rPr lang="ko-KR" altLang="en-US" smtClean="0"/>
              <a:t>찾을 </a:t>
            </a:r>
            <a:r>
              <a:rPr lang="ko-KR" altLang="en-US" dirty="0"/>
              <a:t>수 있어</a:t>
            </a:r>
            <a:r>
              <a:rPr lang="en-US" altLang="ko-KR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8FCA8B6-8ABA-4E6B-BD4F-DC7767B5DD8C}"/>
              </a:ext>
            </a:extLst>
          </p:cNvPr>
          <p:cNvSpPr txBox="1"/>
          <p:nvPr/>
        </p:nvSpPr>
        <p:spPr>
          <a:xfrm>
            <a:off x="1080704" y="2299432"/>
            <a:ext cx="2014090" cy="1021556"/>
          </a:xfrm>
          <a:prstGeom prst="wedgeRoundRectCallout">
            <a:avLst>
              <a:gd name="adj1" fmla="val -9483"/>
              <a:gd name="adj2" fmla="val 71291"/>
              <a:gd name="adj3" fmla="val 1666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도형이 </a:t>
            </a:r>
            <a:r>
              <a:rPr lang="ko-KR" altLang="en-US"/>
              <a:t>어떻게 </a:t>
            </a:r>
            <a:endParaRPr lang="en-US" altLang="ko-KR" smtClean="0"/>
          </a:p>
          <a:p>
            <a:r>
              <a:rPr lang="ko-KR" altLang="en-US" smtClean="0"/>
              <a:t>달라지는지 </a:t>
            </a:r>
            <a:endParaRPr lang="en-US" altLang="ko-KR" smtClean="0"/>
          </a:p>
          <a:p>
            <a:r>
              <a:rPr lang="ko-KR" altLang="en-US" smtClean="0"/>
              <a:t>살펴봐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3231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6" y="1880828"/>
            <a:ext cx="3672410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</a:rPr>
              <a:t>계산식에서 규칙을 찾아볼까요</a:t>
            </a:r>
            <a:r>
              <a:rPr lang="en-US" altLang="ko-KR" sz="1800" dirty="0">
                <a:solidFill>
                  <a:schemeClr val="tx1"/>
                </a:solidFill>
              </a:rPr>
              <a:t>(1)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89281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map_03.png / map_03.svg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\app\resource\contents\lesson06\ops\lesson06\images\mm_41_6_06_07_01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위의 텍스트 지우고 새로 입혀주세요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FE72DB96-3679-4D54-A043-411EEF592A38}"/>
              </a:ext>
            </a:extLst>
          </p:cNvPr>
          <p:cNvGrpSpPr/>
          <p:nvPr/>
        </p:nvGrpSpPr>
        <p:grpSpPr>
          <a:xfrm>
            <a:off x="1985449" y="4858230"/>
            <a:ext cx="2407435" cy="199949"/>
            <a:chOff x="1810944" y="4858230"/>
            <a:chExt cx="2407435" cy="199949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9C6753EB-6F56-42DF-8A07-7B0010146797}"/>
                </a:ext>
              </a:extLst>
            </p:cNvPr>
            <p:cNvGrpSpPr/>
            <p:nvPr/>
          </p:nvGrpSpPr>
          <p:grpSpPr>
            <a:xfrm>
              <a:off x="1810944" y="4858230"/>
              <a:ext cx="2407435" cy="199949"/>
              <a:chOff x="2194393" y="4239753"/>
              <a:chExt cx="2188579" cy="181773"/>
            </a:xfrm>
          </p:grpSpPr>
          <p:pic>
            <p:nvPicPr>
              <p:cNvPr id="76" name="Picture 14">
                <a:extLst>
                  <a:ext uri="{FF2B5EF4-FFF2-40B4-BE49-F238E27FC236}">
                    <a16:creationId xmlns:a16="http://schemas.microsoft.com/office/drawing/2014/main" xmlns="" id="{26F868B8-EF48-4C0A-A213-0D280F9A01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96971" y="4239753"/>
                <a:ext cx="186001" cy="1817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7" name="Picture 13">
                <a:extLst>
                  <a:ext uri="{FF2B5EF4-FFF2-40B4-BE49-F238E27FC236}">
                    <a16:creationId xmlns:a16="http://schemas.microsoft.com/office/drawing/2014/main" xmlns="" id="{891204D5-66A5-452E-B839-02AD434762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0549" y="4254801"/>
                <a:ext cx="355092" cy="135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8" name="Picture 13">
                <a:extLst>
                  <a:ext uri="{FF2B5EF4-FFF2-40B4-BE49-F238E27FC236}">
                    <a16:creationId xmlns:a16="http://schemas.microsoft.com/office/drawing/2014/main" xmlns="" id="{E41DD3EE-ABC1-424C-A9ED-7DDDA5817C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3789" y="4250595"/>
                <a:ext cx="355092" cy="135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9" name="Picture 13">
                <a:extLst>
                  <a:ext uri="{FF2B5EF4-FFF2-40B4-BE49-F238E27FC236}">
                    <a16:creationId xmlns:a16="http://schemas.microsoft.com/office/drawing/2014/main" xmlns="" id="{4CA74A10-C0A6-4FB7-84DD-4D8B70D01E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1301" y="4250595"/>
                <a:ext cx="355092" cy="135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" name="Picture 13">
                <a:extLst>
                  <a:ext uri="{FF2B5EF4-FFF2-40B4-BE49-F238E27FC236}">
                    <a16:creationId xmlns:a16="http://schemas.microsoft.com/office/drawing/2014/main" xmlns="" id="{B78AA200-EBCF-4870-AE48-3A0A1CA296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916" y="4250566"/>
                <a:ext cx="355092" cy="135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2" name="Picture 14">
                <a:extLst>
                  <a:ext uri="{FF2B5EF4-FFF2-40B4-BE49-F238E27FC236}">
                    <a16:creationId xmlns:a16="http://schemas.microsoft.com/office/drawing/2014/main" xmlns="" id="{EFD9DAB3-35E8-4325-BC8D-AA4D1415CE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194393" y="4239753"/>
                <a:ext cx="186001" cy="1817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2" name="Picture 12">
              <a:extLst>
                <a:ext uri="{FF2B5EF4-FFF2-40B4-BE49-F238E27FC236}">
                  <a16:creationId xmlns:a16="http://schemas.microsoft.com/office/drawing/2014/main" xmlns="" id="{A106BA8D-62C6-4A54-99FD-6B4611268C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3381" y="4865703"/>
              <a:ext cx="381301" cy="144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64ED4EC2-242B-4487-994A-99E72265A08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035" r="20767"/>
          <a:stretch/>
        </p:blipFill>
        <p:spPr>
          <a:xfrm>
            <a:off x="1733756" y="3508370"/>
            <a:ext cx="3124273" cy="139679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705FA69-A421-4A86-83F9-650829001EF5}"/>
              </a:ext>
            </a:extLst>
          </p:cNvPr>
          <p:cNvSpPr txBox="1"/>
          <p:nvPr/>
        </p:nvSpPr>
        <p:spPr>
          <a:xfrm>
            <a:off x="973919" y="2276872"/>
            <a:ext cx="2352023" cy="1328023"/>
          </a:xfrm>
          <a:prstGeom prst="wedgeRoundRectCallout">
            <a:avLst>
              <a:gd name="adj1" fmla="val -11114"/>
              <a:gd name="adj2" fmla="val 58811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더해지는 </a:t>
            </a:r>
            <a:r>
              <a:rPr lang="ko-KR" altLang="en-US"/>
              <a:t>수가 </a:t>
            </a:r>
            <a:endParaRPr lang="en-US" altLang="ko-KR" smtClean="0"/>
          </a:p>
          <a:p>
            <a:r>
              <a:rPr lang="ko-KR" altLang="en-US" smtClean="0"/>
              <a:t>커지는 </a:t>
            </a:r>
            <a:r>
              <a:rPr lang="ko-KR" altLang="en-US" dirty="0"/>
              <a:t>만큼 더하는 수가 </a:t>
            </a:r>
            <a:r>
              <a:rPr lang="ko-KR" altLang="en-US"/>
              <a:t>작아지면 </a:t>
            </a:r>
            <a:endParaRPr lang="en-US" altLang="ko-KR" smtClean="0"/>
          </a:p>
          <a:p>
            <a:r>
              <a:rPr lang="ko-KR" altLang="en-US" smtClean="0"/>
              <a:t>계산 </a:t>
            </a:r>
            <a:r>
              <a:rPr lang="ko-KR" altLang="en-US" dirty="0"/>
              <a:t>결과는 같아요</a:t>
            </a:r>
            <a:r>
              <a:rPr lang="en-US" altLang="ko-KR" dirty="0"/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3C09A84-BBA4-4B9B-82FA-D6FB2038693D}"/>
              </a:ext>
            </a:extLst>
          </p:cNvPr>
          <p:cNvSpPr txBox="1"/>
          <p:nvPr/>
        </p:nvSpPr>
        <p:spPr>
          <a:xfrm>
            <a:off x="3470310" y="2276872"/>
            <a:ext cx="2360576" cy="1328023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빼지는 </a:t>
            </a:r>
            <a:r>
              <a:rPr lang="ko-KR" altLang="en-US"/>
              <a:t>수가 </a:t>
            </a:r>
            <a:endParaRPr lang="en-US" altLang="ko-KR" smtClean="0"/>
          </a:p>
          <a:p>
            <a:r>
              <a:rPr lang="ko-KR" altLang="en-US" smtClean="0"/>
              <a:t>커지는 </a:t>
            </a:r>
            <a:r>
              <a:rPr lang="ko-KR" altLang="en-US"/>
              <a:t>만큼 </a:t>
            </a:r>
            <a:r>
              <a:rPr lang="ko-KR" altLang="en-US" smtClean="0"/>
              <a:t>빼는 </a:t>
            </a:r>
            <a:endParaRPr lang="en-US" altLang="ko-KR" smtClean="0"/>
          </a:p>
          <a:p>
            <a:r>
              <a:rPr lang="ko-KR" altLang="en-US" smtClean="0"/>
              <a:t>수도 </a:t>
            </a:r>
            <a:r>
              <a:rPr lang="ko-KR" altLang="en-US"/>
              <a:t>커지면 </a:t>
            </a:r>
            <a:endParaRPr lang="en-US" altLang="ko-KR" smtClean="0"/>
          </a:p>
          <a:p>
            <a:r>
              <a:rPr lang="ko-KR" altLang="en-US" smtClean="0"/>
              <a:t>계산 </a:t>
            </a:r>
            <a:r>
              <a:rPr lang="ko-KR" altLang="en-US" dirty="0"/>
              <a:t>결과는 같아요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0069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59922" y="166580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31290" y="2028949"/>
            <a:ext cx="3828742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</a:rPr>
              <a:t>계산식에서 규칙을 찾아볼까요</a:t>
            </a:r>
            <a:r>
              <a:rPr lang="en-US" altLang="ko-KR" sz="1800" dirty="0">
                <a:solidFill>
                  <a:schemeClr val="tx1"/>
                </a:solidFill>
              </a:rPr>
              <a:t>(2)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0772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map_04.png / map_04.svg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\app\resource\contents\lesson06\ops\lesson06\images\mm_41_6_06_07_01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위의 텍스트 지우고 새로 입혀주세요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287" y="4877108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타원 112"/>
          <p:cNvSpPr/>
          <p:nvPr/>
        </p:nvSpPr>
        <p:spPr>
          <a:xfrm>
            <a:off x="5318173" y="4437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C6389F42-01B4-4CC8-AB41-C021F5EA38D1}"/>
              </a:ext>
            </a:extLst>
          </p:cNvPr>
          <p:cNvGrpSpPr/>
          <p:nvPr/>
        </p:nvGrpSpPr>
        <p:grpSpPr>
          <a:xfrm>
            <a:off x="1985449" y="4858230"/>
            <a:ext cx="2407435" cy="199949"/>
            <a:chOff x="2194393" y="4239753"/>
            <a:chExt cx="2188579" cy="181773"/>
          </a:xfrm>
        </p:grpSpPr>
        <p:pic>
          <p:nvPicPr>
            <p:cNvPr id="58" name="Picture 14">
              <a:extLst>
                <a:ext uri="{FF2B5EF4-FFF2-40B4-BE49-F238E27FC236}">
                  <a16:creationId xmlns:a16="http://schemas.microsoft.com/office/drawing/2014/main" xmlns="" id="{EFF34B1C-2551-41D9-A364-81C2AC62C5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6971" y="4239753"/>
              <a:ext cx="186001" cy="181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>
              <a:extLst>
                <a:ext uri="{FF2B5EF4-FFF2-40B4-BE49-F238E27FC236}">
                  <a16:creationId xmlns:a16="http://schemas.microsoft.com/office/drawing/2014/main" xmlns="" id="{BAF3F2AA-C1C8-4551-AEE0-61E6BF33C6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0549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>
              <a:extLst>
                <a:ext uri="{FF2B5EF4-FFF2-40B4-BE49-F238E27FC236}">
                  <a16:creationId xmlns:a16="http://schemas.microsoft.com/office/drawing/2014/main" xmlns="" id="{AEA55A17-68D1-4AC3-B441-79277053CF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3789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:a16="http://schemas.microsoft.com/office/drawing/2014/main" xmlns="" id="{0E4D3E74-AF34-4DBE-AF48-0850067B95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3100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>
              <a:extLst>
                <a:ext uri="{FF2B5EF4-FFF2-40B4-BE49-F238E27FC236}">
                  <a16:creationId xmlns:a16="http://schemas.microsoft.com/office/drawing/2014/main" xmlns="" id="{62DC105C-D33E-4E2B-B12A-9651D554F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916" y="4250566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4">
              <a:extLst>
                <a:ext uri="{FF2B5EF4-FFF2-40B4-BE49-F238E27FC236}">
                  <a16:creationId xmlns:a16="http://schemas.microsoft.com/office/drawing/2014/main" xmlns="" id="{D58FD04A-72D8-4DC1-9E40-1D19015112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94393" y="4239753"/>
              <a:ext cx="186001" cy="181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B242F0C6-B5DB-4533-9435-2EC5063A549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487" r="50000"/>
          <a:stretch/>
        </p:blipFill>
        <p:spPr>
          <a:xfrm>
            <a:off x="1908921" y="2841259"/>
            <a:ext cx="1205316" cy="192115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B2D775B-7719-461B-BC25-ACBAC30683B2}"/>
              </a:ext>
            </a:extLst>
          </p:cNvPr>
          <p:cNvSpPr txBox="1"/>
          <p:nvPr/>
        </p:nvSpPr>
        <p:spPr>
          <a:xfrm>
            <a:off x="3536188" y="2730406"/>
            <a:ext cx="143185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1×1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74AAF2C-63BB-47AC-BA0A-74F36B4E00F8}"/>
              </a:ext>
            </a:extLst>
          </p:cNvPr>
          <p:cNvSpPr txBox="1"/>
          <p:nvPr/>
        </p:nvSpPr>
        <p:spPr>
          <a:xfrm>
            <a:off x="3543781" y="3057439"/>
            <a:ext cx="1431856" cy="363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11×11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121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D08190E-9E52-4DDA-A498-76511A210969}"/>
              </a:ext>
            </a:extLst>
          </p:cNvPr>
          <p:cNvSpPr txBox="1"/>
          <p:nvPr/>
        </p:nvSpPr>
        <p:spPr>
          <a:xfrm>
            <a:off x="2918733" y="3339736"/>
            <a:ext cx="2624434" cy="210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111×111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12321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016372B-95F0-4DC2-B99B-6E4313DB7A90}"/>
              </a:ext>
            </a:extLst>
          </p:cNvPr>
          <p:cNvSpPr txBox="1"/>
          <p:nvPr/>
        </p:nvSpPr>
        <p:spPr>
          <a:xfrm>
            <a:off x="2799634" y="3646723"/>
            <a:ext cx="2862632" cy="210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1111×1111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1234321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06C70B4-A5A7-4A0A-ACB8-A2D9F50CB200}"/>
              </a:ext>
            </a:extLst>
          </p:cNvPr>
          <p:cNvSpPr txBox="1"/>
          <p:nvPr/>
        </p:nvSpPr>
        <p:spPr>
          <a:xfrm>
            <a:off x="2825492" y="4001227"/>
            <a:ext cx="2862632" cy="363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11111×11111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123454321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59778" y="3047804"/>
            <a:ext cx="727946" cy="885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DFB9A94-E0A4-4DF5-96E5-746D4C0DBE26}"/>
              </a:ext>
            </a:extLst>
          </p:cNvPr>
          <p:cNvSpPr txBox="1"/>
          <p:nvPr/>
        </p:nvSpPr>
        <p:spPr>
          <a:xfrm>
            <a:off x="1031290" y="2423807"/>
            <a:ext cx="1800200" cy="1328023"/>
          </a:xfrm>
          <a:prstGeom prst="wedgeRoundRectCallout">
            <a:avLst>
              <a:gd name="adj1" fmla="val -5413"/>
              <a:gd name="adj2" fmla="val 62500"/>
              <a:gd name="adj3" fmla="val 1666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계산식을 보고 어떤 규칙이 </a:t>
            </a:r>
            <a:r>
              <a:rPr lang="ko-KR" altLang="en-US"/>
              <a:t>있는지 </a:t>
            </a:r>
            <a:endParaRPr lang="en-US" altLang="ko-KR" smtClean="0"/>
          </a:p>
          <a:p>
            <a:r>
              <a:rPr lang="ko-KR" altLang="en-US" smtClean="0"/>
              <a:t>찾아보아요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1802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59922" y="166580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2171155" y="4839146"/>
            <a:ext cx="2203297" cy="195299"/>
            <a:chOff x="2380549" y="4222411"/>
            <a:chExt cx="2002997" cy="177546"/>
          </a:xfrm>
        </p:grpSpPr>
        <p:pic>
          <p:nvPicPr>
            <p:cNvPr id="5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0549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5537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629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617" y="4250566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1">
              <a:extLst>
                <a:ext uri="{FF2B5EF4-FFF2-40B4-BE49-F238E27FC236}">
                  <a16:creationId xmlns:a16="http://schemas.microsoft.com/office/drawing/2014/main" xmlns="" id="{D1F2CC10-3EEF-4252-8F91-7556615F6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201773" y="4222411"/>
              <a:ext cx="181773" cy="177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" name="모서리가 둥근 직사각형 39"/>
          <p:cNvSpPr/>
          <p:nvPr/>
        </p:nvSpPr>
        <p:spPr>
          <a:xfrm>
            <a:off x="932722" y="1835928"/>
            <a:ext cx="4655575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</a:rPr>
              <a:t>생활 속에서 규칙적인 계산식을 찾아볼까요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2008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map_05.png / map_05.svg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\app\resource\contents\lesson06\ops\lesson06\images\mm_41_6_06_07_01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위의 텍스트 지우고 새로 입혀주세요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3" name="타원 112"/>
          <p:cNvSpPr/>
          <p:nvPr/>
        </p:nvSpPr>
        <p:spPr>
          <a:xfrm>
            <a:off x="5397147" y="4705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331" y="4877108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4">
            <a:extLst>
              <a:ext uri="{FF2B5EF4-FFF2-40B4-BE49-F238E27FC236}">
                <a16:creationId xmlns:a16="http://schemas.microsoft.com/office/drawing/2014/main" xmlns="" id="{B4FD5590-42FE-4B24-AF6D-6281404CF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43708" y="4833156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FD833368-3DCD-44FA-BE46-3F3AC02A4E8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259" r="20984"/>
          <a:stretch/>
        </p:blipFill>
        <p:spPr>
          <a:xfrm>
            <a:off x="1720199" y="3272398"/>
            <a:ext cx="2652774" cy="142226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2C1CA26-A87C-4AAC-BAF6-456A866CC34B}"/>
              </a:ext>
            </a:extLst>
          </p:cNvPr>
          <p:cNvSpPr txBox="1"/>
          <p:nvPr/>
        </p:nvSpPr>
        <p:spPr>
          <a:xfrm>
            <a:off x="973520" y="2461883"/>
            <a:ext cx="2878400" cy="715089"/>
          </a:xfrm>
          <a:prstGeom prst="wedgeRoundRectCallout">
            <a:avLst>
              <a:gd name="adj1" fmla="val -16711"/>
              <a:gd name="adj2" fmla="val 67331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생활 속에서 </a:t>
            </a:r>
            <a:r>
              <a:rPr lang="ko-KR" altLang="en-US"/>
              <a:t>규칙적인 </a:t>
            </a:r>
            <a:endParaRPr lang="en-US" altLang="ko-KR" smtClean="0"/>
          </a:p>
          <a:p>
            <a:r>
              <a:rPr lang="ko-KR" altLang="en-US" smtClean="0"/>
              <a:t>계산식을 </a:t>
            </a:r>
            <a:r>
              <a:rPr lang="ko-KR" altLang="en-US" dirty="0"/>
              <a:t>찾을 수 있어요</a:t>
            </a:r>
            <a:r>
              <a:rPr lang="en-US" altLang="ko-KR" dirty="0"/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4307E76-6AF2-4524-8748-911F702BD9F9}"/>
              </a:ext>
            </a:extLst>
          </p:cNvPr>
          <p:cNvSpPr txBox="1"/>
          <p:nvPr/>
        </p:nvSpPr>
        <p:spPr>
          <a:xfrm>
            <a:off x="4357653" y="3474510"/>
            <a:ext cx="1381836" cy="338554"/>
          </a:xfrm>
          <a:prstGeom prst="rect">
            <a:avLst/>
          </a:prstGeom>
          <a:solidFill>
            <a:srgbClr val="EAA6A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4×2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83A2A36-0345-4434-B18E-935A2F3E509E}"/>
              </a:ext>
            </a:extLst>
          </p:cNvPr>
          <p:cNvSpPr txBox="1"/>
          <p:nvPr/>
        </p:nvSpPr>
        <p:spPr>
          <a:xfrm>
            <a:off x="4357653" y="3870554"/>
            <a:ext cx="1366515" cy="338554"/>
          </a:xfrm>
          <a:prstGeom prst="rect">
            <a:avLst/>
          </a:prstGeom>
          <a:solidFill>
            <a:srgbClr val="ACD5F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8×2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BF46909-6E05-41F5-831F-E787683F971B}"/>
              </a:ext>
            </a:extLst>
          </p:cNvPr>
          <p:cNvSpPr txBox="1"/>
          <p:nvPr/>
        </p:nvSpPr>
        <p:spPr>
          <a:xfrm>
            <a:off x="4357653" y="4272012"/>
            <a:ext cx="1337149" cy="33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5×2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011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11660" y="323663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창의 놀이터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나만의 규칙 빙고 놀이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356" y="33952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3A17EDE-CE7B-4D7C-AEC4-85397095B3AA}"/>
              </a:ext>
            </a:extLst>
          </p:cNvPr>
          <p:cNvSpPr txBox="1"/>
          <p:nvPr/>
        </p:nvSpPr>
        <p:spPr>
          <a:xfrm>
            <a:off x="7018371" y="1130234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xmlns="" id="{22676270-B56F-4941-89A6-3376C54B3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602" y="3758491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E794A44-B74C-4EA0-B6A1-54BF04AA53FC}"/>
              </a:ext>
            </a:extLst>
          </p:cNvPr>
          <p:cNvSpPr/>
          <p:nvPr/>
        </p:nvSpPr>
        <p:spPr>
          <a:xfrm>
            <a:off x="3269853" y="3753036"/>
            <a:ext cx="149271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140~141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2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규칙을 찾아 빈칸에 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2517801" y="55088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1673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6" y="5211766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52" y="5211764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타원 65"/>
          <p:cNvSpPr/>
          <p:nvPr/>
        </p:nvSpPr>
        <p:spPr>
          <a:xfrm>
            <a:off x="1164844" y="55092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F446C20B-5E9F-47BA-AF2C-337482E39251}"/>
              </a:ext>
            </a:extLst>
          </p:cNvPr>
          <p:cNvSpPr/>
          <p:nvPr/>
        </p:nvSpPr>
        <p:spPr>
          <a:xfrm>
            <a:off x="6257510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>
            <a:extLst>
              <a:ext uri="{FF2B5EF4-FFF2-40B4-BE49-F238E27FC236}">
                <a16:creationId xmlns:a16="http://schemas.microsoft.com/office/drawing/2014/main" xmlns="" id="{9262254F-2696-4BBD-BC4B-9B3CB31F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F5580FCD-BAE3-460E-A53D-32A57F1A4EB4}"/>
              </a:ext>
            </a:extLst>
          </p:cNvPr>
          <p:cNvSpPr/>
          <p:nvPr/>
        </p:nvSpPr>
        <p:spPr>
          <a:xfrm>
            <a:off x="4682513" y="50804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xmlns="" id="{9C714E22-8DDC-4D4B-84FD-3CDE69B6A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252389"/>
              </p:ext>
            </p:extLst>
          </p:nvPr>
        </p:nvGraphicFramePr>
        <p:xfrm>
          <a:off x="588293" y="2138236"/>
          <a:ext cx="6095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168190140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5647964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77762537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53953972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73312402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85252801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125604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2024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2035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2046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2057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2068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2079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3330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3013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3024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3035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3046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3057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3068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3079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329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4013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4024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4035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4046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4057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4068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4079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557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5024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5035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5046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5057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5068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5079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2429352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45480A1F-4082-4733-8670-ACF51DDAF3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5916" y="3074000"/>
            <a:ext cx="360000" cy="355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B334DF89-D0D1-45CF-9653-023E79BABE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8651" y="2809284"/>
            <a:ext cx="360000" cy="355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588C14F1-C7E7-4A96-86CC-34A4782110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1570" y="1994356"/>
            <a:ext cx="360000" cy="355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71170C9-5169-44EB-8702-E4FE12F73B67}"/>
              </a:ext>
            </a:extLst>
          </p:cNvPr>
          <p:cNvSpPr txBox="1"/>
          <p:nvPr/>
        </p:nvSpPr>
        <p:spPr>
          <a:xfrm>
            <a:off x="434823" y="139005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규칙을 찾아 빈칸에 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2" name="표 6">
            <a:extLst>
              <a:ext uri="{FF2B5EF4-FFF2-40B4-BE49-F238E27FC236}">
                <a16:creationId xmlns:a16="http://schemas.microsoft.com/office/drawing/2014/main" xmlns="" id="{DD43F10D-76F3-4A7A-86EA-1670BDA91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242864"/>
              </p:ext>
            </p:extLst>
          </p:nvPr>
        </p:nvGraphicFramePr>
        <p:xfrm>
          <a:off x="588293" y="2138236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168190140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5647964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77762537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53953972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73312402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85252801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125604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1503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1514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1525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1536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1547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1558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1569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3330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1603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1614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1625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1636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1647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1658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1669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29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1703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1714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1725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1736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1747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1758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1769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329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1803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1814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1825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1836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1847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1858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1869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557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1903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1914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1925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1936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1947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1958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1969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242935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72BF742B-6B8A-4A83-8E90-ADABFDC70A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5916" y="3074000"/>
            <a:ext cx="360000" cy="355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9BB68A6C-8D8D-4F8B-A495-C8FC1180FF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803" y="1991220"/>
            <a:ext cx="360000" cy="355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B6851E7F-86C9-45C2-8A35-61F2AF1649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5128" y="279684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1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FF03080-B01A-43BD-8B89-1D3F95C11D67}"/>
              </a:ext>
            </a:extLst>
          </p:cNvPr>
          <p:cNvSpPr txBox="1"/>
          <p:nvPr/>
        </p:nvSpPr>
        <p:spPr>
          <a:xfrm>
            <a:off x="434823" y="139005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규칙을 찾아 빈칸에 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2" name="표 6">
            <a:extLst>
              <a:ext uri="{FF2B5EF4-FFF2-40B4-BE49-F238E27FC236}">
                <a16:creationId xmlns:a16="http://schemas.microsoft.com/office/drawing/2014/main" xmlns="" id="{54C0EFBF-80F8-4457-8737-F1536880C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325003"/>
              </p:ext>
            </p:extLst>
          </p:nvPr>
        </p:nvGraphicFramePr>
        <p:xfrm>
          <a:off x="588293" y="2138236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168190140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5647964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77762537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53953972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73312402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85252801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125604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3241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3341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3441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3541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3641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3741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3841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3330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3242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3342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3442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3542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3642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3742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3842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29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3243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3343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3443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3543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3643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3743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3843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329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3244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3344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3444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3544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3644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3744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3844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557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3245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3345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3445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3545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3645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3745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3845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242935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A211A050-6098-44F0-A46F-8413B31343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6996" y="2714331"/>
            <a:ext cx="360000" cy="355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0D262467-50F3-46BB-9B28-7A26E4C33D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5893" y="2331623"/>
            <a:ext cx="360000" cy="355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5C5A7123-4367-49F5-9324-F9C8E401DF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3661" y="344383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8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2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규칙을 찾아 빈칸에 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1673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6" y="5211766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52" y="5211764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2">
            <a:extLst>
              <a:ext uri="{FF2B5EF4-FFF2-40B4-BE49-F238E27FC236}">
                <a16:creationId xmlns:a16="http://schemas.microsoft.com/office/drawing/2014/main" xmlns="" id="{9262254F-2696-4BBD-BC4B-9B3CB31F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xmlns="" id="{9C714E22-8DDC-4D4B-84FD-3CDE69B6A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630145"/>
              </p:ext>
            </p:extLst>
          </p:nvPr>
        </p:nvGraphicFramePr>
        <p:xfrm>
          <a:off x="588293" y="2138236"/>
          <a:ext cx="6095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168190140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5647964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77762537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53953972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73312402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85252801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125604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2024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2035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2046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2057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2068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2079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3330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3013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3024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3035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3046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3057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3068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3079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329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4013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4024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4035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4046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4057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4068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4079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557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5024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5035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5046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5057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5068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5079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4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2429352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45480A1F-4082-4733-8670-ACF51DDAF3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5916" y="3074000"/>
            <a:ext cx="360000" cy="355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B334DF89-D0D1-45CF-9653-023E79BABE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8651" y="2809284"/>
            <a:ext cx="360000" cy="355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588C14F1-C7E7-4A96-86CC-34A4782110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1570" y="1994356"/>
            <a:ext cx="360000" cy="355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EB69BD6-DF3D-42A5-9072-A9317C45A3F5}"/>
              </a:ext>
            </a:extLst>
          </p:cNvPr>
          <p:cNvSpPr/>
          <p:nvPr/>
        </p:nvSpPr>
        <p:spPr>
          <a:xfrm>
            <a:off x="192745" y="4070724"/>
            <a:ext cx="6667165" cy="10144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45">
            <a:extLst>
              <a:ext uri="{FF2B5EF4-FFF2-40B4-BE49-F238E27FC236}">
                <a16:creationId xmlns:a16="http://schemas.microsoft.com/office/drawing/2014/main" xmlns="" id="{B0EF9730-A18D-4A65-ACCF-EC4E472DE429}"/>
              </a:ext>
            </a:extLst>
          </p:cNvPr>
          <p:cNvSpPr/>
          <p:nvPr/>
        </p:nvSpPr>
        <p:spPr>
          <a:xfrm>
            <a:off x="338478" y="389821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29" name="직각 삼각형 28">
            <a:extLst>
              <a:ext uri="{FF2B5EF4-FFF2-40B4-BE49-F238E27FC236}">
                <a16:creationId xmlns:a16="http://schemas.microsoft.com/office/drawing/2014/main" xmlns="" id="{3B62DF63-9B56-4F3F-9742-B42FAEA65091}"/>
              </a:ext>
            </a:extLst>
          </p:cNvPr>
          <p:cNvSpPr/>
          <p:nvPr/>
        </p:nvSpPr>
        <p:spPr>
          <a:xfrm flipH="1" flipV="1">
            <a:off x="4876677" y="50753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2D4F1CD4-A301-4F3F-8EA9-A5CC3B26BFF9}"/>
              </a:ext>
            </a:extLst>
          </p:cNvPr>
          <p:cNvSpPr txBox="1"/>
          <p:nvPr/>
        </p:nvSpPr>
        <p:spPr>
          <a:xfrm>
            <a:off x="434823" y="4306391"/>
            <a:ext cx="63959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오른쪽으로 갈수록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커지고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아래로 갈수록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커지는 </a:t>
            </a:r>
          </a:p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39B6785-C984-4CEA-A6CC-549A3C5BEFDC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55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F092EE2E-3E45-49AD-A4AD-ABABE5ACBBD5}"/>
              </a:ext>
            </a:extLst>
          </p:cNvPr>
          <p:cNvCxnSpPr>
            <a:stCxn id="5" idx="1"/>
            <a:endCxn id="51" idx="3"/>
          </p:cNvCxnSpPr>
          <p:nvPr/>
        </p:nvCxnSpPr>
        <p:spPr bwMode="auto">
          <a:xfrm>
            <a:off x="71500" y="2520191"/>
            <a:ext cx="6868876" cy="0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직사각형 1"/>
          <p:cNvSpPr/>
          <p:nvPr/>
        </p:nvSpPr>
        <p:spPr>
          <a:xfrm>
            <a:off x="65312" y="894492"/>
            <a:ext cx="6918956" cy="590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규칙을 찾아 빈칸에 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03065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6701688" y="4953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9" y="524107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95" y="5241073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타원 65"/>
          <p:cNvSpPr/>
          <p:nvPr/>
        </p:nvSpPr>
        <p:spPr>
          <a:xfrm>
            <a:off x="2102" y="54365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481270" y="54426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xmlns="" id="{4E680ADC-6E43-44A8-89F7-B0B78D04D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67BD20E4-6C7F-4813-8A26-E5D0A1BF0188}"/>
              </a:ext>
            </a:extLst>
          </p:cNvPr>
          <p:cNvSpPr/>
          <p:nvPr/>
        </p:nvSpPr>
        <p:spPr>
          <a:xfrm>
            <a:off x="4707510" y="49826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A9DBE940-2505-40A0-9DE3-DA152D83FE53}"/>
              </a:ext>
            </a:extLst>
          </p:cNvPr>
          <p:cNvSpPr/>
          <p:nvPr/>
        </p:nvSpPr>
        <p:spPr>
          <a:xfrm>
            <a:off x="71500" y="2304167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16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3A2CEB11-C630-478B-89BE-FF34B4189332}"/>
              </a:ext>
            </a:extLst>
          </p:cNvPr>
          <p:cNvSpPr/>
          <p:nvPr/>
        </p:nvSpPr>
        <p:spPr>
          <a:xfrm>
            <a:off x="1209994" y="2304167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48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888011D-424D-46C8-B081-871E4E6DEC08}"/>
              </a:ext>
            </a:extLst>
          </p:cNvPr>
          <p:cNvSpPr/>
          <p:nvPr/>
        </p:nvSpPr>
        <p:spPr>
          <a:xfrm>
            <a:off x="2382838" y="2304167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144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49CE69F3-BAF1-49E4-9DE8-83942AAA0E19}"/>
              </a:ext>
            </a:extLst>
          </p:cNvPr>
          <p:cNvSpPr/>
          <p:nvPr/>
        </p:nvSpPr>
        <p:spPr>
          <a:xfrm>
            <a:off x="3570783" y="2304167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432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xmlns="" id="{D3640D56-A8EE-4E29-AA0E-CCA7C9119E67}"/>
              </a:ext>
            </a:extLst>
          </p:cNvPr>
          <p:cNvSpPr/>
          <p:nvPr/>
        </p:nvSpPr>
        <p:spPr>
          <a:xfrm>
            <a:off x="4735268" y="2304167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</a:rPr>
              <a:t>1296</a:t>
            </a:r>
            <a:endParaRPr lang="ko-KR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xmlns="" id="{B821640C-3584-4608-A057-B9F79FF7EA67}"/>
              </a:ext>
            </a:extLst>
          </p:cNvPr>
          <p:cNvSpPr/>
          <p:nvPr/>
        </p:nvSpPr>
        <p:spPr>
          <a:xfrm>
            <a:off x="5904678" y="2304167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3888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2564E538-1063-4C61-8FB7-1C8E5B5D7D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9753" y="2091496"/>
            <a:ext cx="360000" cy="355000"/>
          </a:xfrm>
          <a:prstGeom prst="rect">
            <a:avLst/>
          </a:prstGeom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4207E279-A6B1-4DE4-89D4-F3E331782E06}"/>
              </a:ext>
            </a:extLst>
          </p:cNvPr>
          <p:cNvCxnSpPr>
            <a:stCxn id="56" idx="1"/>
            <a:endCxn id="61" idx="3"/>
          </p:cNvCxnSpPr>
          <p:nvPr/>
        </p:nvCxnSpPr>
        <p:spPr bwMode="auto">
          <a:xfrm>
            <a:off x="71500" y="3415409"/>
            <a:ext cx="6868876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35DCDA2B-63AF-4540-ACF9-820FF7B62FE0}"/>
              </a:ext>
            </a:extLst>
          </p:cNvPr>
          <p:cNvSpPr/>
          <p:nvPr/>
        </p:nvSpPr>
        <p:spPr>
          <a:xfrm>
            <a:off x="71500" y="3199385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</a:rPr>
              <a:t>15625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B86053BF-20A1-4B2D-A25B-0FDF1D9FAD39}"/>
              </a:ext>
            </a:extLst>
          </p:cNvPr>
          <p:cNvSpPr/>
          <p:nvPr/>
        </p:nvSpPr>
        <p:spPr>
          <a:xfrm>
            <a:off x="1209994" y="3199385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</a:rPr>
              <a:t>3125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795B7828-0077-4F95-AC98-B046F4FDADF8}"/>
              </a:ext>
            </a:extLst>
          </p:cNvPr>
          <p:cNvSpPr/>
          <p:nvPr/>
        </p:nvSpPr>
        <p:spPr>
          <a:xfrm>
            <a:off x="2382838" y="3199385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>
                <a:solidFill>
                  <a:schemeClr val="accent1"/>
                </a:solidFill>
              </a:rPr>
              <a:t>625</a:t>
            </a:r>
            <a:endParaRPr lang="ko-KR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8DF9FB59-6667-4C82-82A9-98C90F3B59EF}"/>
              </a:ext>
            </a:extLst>
          </p:cNvPr>
          <p:cNvSpPr/>
          <p:nvPr/>
        </p:nvSpPr>
        <p:spPr>
          <a:xfrm>
            <a:off x="3570783" y="3199385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</a:rPr>
              <a:t>125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493C123E-D968-4A0A-8394-629CDE0C1A7E}"/>
              </a:ext>
            </a:extLst>
          </p:cNvPr>
          <p:cNvSpPr/>
          <p:nvPr/>
        </p:nvSpPr>
        <p:spPr>
          <a:xfrm>
            <a:off x="4735268" y="3199385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</a:rPr>
              <a:t>25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16E4F8A8-DCA7-414A-83BA-3E49DE4A7D33}"/>
              </a:ext>
            </a:extLst>
          </p:cNvPr>
          <p:cNvSpPr/>
          <p:nvPr/>
        </p:nvSpPr>
        <p:spPr>
          <a:xfrm>
            <a:off x="5904678" y="3199385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5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9DA7CA54-9236-44E7-87E4-216032ADEA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5938" y="2986714"/>
            <a:ext cx="360000" cy="355000"/>
          </a:xfrm>
          <a:prstGeom prst="rect">
            <a:avLst/>
          </a:prstGeom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342" y="982365"/>
            <a:ext cx="313457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01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4-1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007115" y="956763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타원 31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BB58A5C4-540E-4D20-83E2-09499CC5E55E}"/>
              </a:ext>
            </a:extLst>
          </p:cNvPr>
          <p:cNvCxnSpPr>
            <a:stCxn id="41" idx="1"/>
            <a:endCxn id="46" idx="3"/>
          </p:cNvCxnSpPr>
          <p:nvPr/>
        </p:nvCxnSpPr>
        <p:spPr bwMode="auto">
          <a:xfrm>
            <a:off x="71500" y="2972699"/>
            <a:ext cx="6868876" cy="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807CA72-D808-41A8-A408-07AA8F0C5320}"/>
              </a:ext>
            </a:extLst>
          </p:cNvPr>
          <p:cNvSpPr txBox="1"/>
          <p:nvPr/>
        </p:nvSpPr>
        <p:spPr>
          <a:xfrm>
            <a:off x="434823" y="145994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규칙을 찾아 빈칸에 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xmlns="" id="{7CF69F6B-D013-4A56-B7D5-672CDF06BE5E}"/>
              </a:ext>
            </a:extLst>
          </p:cNvPr>
          <p:cNvSpPr/>
          <p:nvPr/>
        </p:nvSpPr>
        <p:spPr>
          <a:xfrm>
            <a:off x="71500" y="2756675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</a:rPr>
              <a:t>15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xmlns="" id="{F0D91D2C-0379-4C66-9187-903EF87A040B}"/>
              </a:ext>
            </a:extLst>
          </p:cNvPr>
          <p:cNvSpPr/>
          <p:nvPr/>
        </p:nvSpPr>
        <p:spPr>
          <a:xfrm>
            <a:off x="1209994" y="2756675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</a:rPr>
              <a:t>45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EE620B14-D0B5-4D7D-8B9F-36675B74FE93}"/>
              </a:ext>
            </a:extLst>
          </p:cNvPr>
          <p:cNvSpPr/>
          <p:nvPr/>
        </p:nvSpPr>
        <p:spPr>
          <a:xfrm>
            <a:off x="2382838" y="2756675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</a:rPr>
              <a:t>135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3F26019C-5A08-40F4-AF26-995D60834BBE}"/>
              </a:ext>
            </a:extLst>
          </p:cNvPr>
          <p:cNvSpPr/>
          <p:nvPr/>
        </p:nvSpPr>
        <p:spPr>
          <a:xfrm>
            <a:off x="3570783" y="2756675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</a:rPr>
              <a:t>405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B54C311D-659F-4EAC-B3FB-18FDB27A6644}"/>
              </a:ext>
            </a:extLst>
          </p:cNvPr>
          <p:cNvSpPr/>
          <p:nvPr/>
        </p:nvSpPr>
        <p:spPr>
          <a:xfrm>
            <a:off x="4735268" y="2756675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>
                <a:solidFill>
                  <a:schemeClr val="accent1"/>
                </a:solidFill>
              </a:rPr>
              <a:t>1215</a:t>
            </a:r>
            <a:endParaRPr lang="ko-KR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xmlns="" id="{58CFE6DB-3392-4A38-8E56-6DDAC6238FE7}"/>
              </a:ext>
            </a:extLst>
          </p:cNvPr>
          <p:cNvSpPr/>
          <p:nvPr/>
        </p:nvSpPr>
        <p:spPr>
          <a:xfrm>
            <a:off x="5904678" y="2756675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</a:rPr>
              <a:t>3645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4A35922A-10A1-42B7-9E66-9F5CD94D13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9753" y="2544004"/>
            <a:ext cx="360000" cy="355000"/>
          </a:xfrm>
          <a:prstGeom prst="rect">
            <a:avLst/>
          </a:prstGeom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11250B0A-E374-442F-9BF2-2C2C21ED9F4C}"/>
              </a:ext>
            </a:extLst>
          </p:cNvPr>
          <p:cNvCxnSpPr>
            <a:stCxn id="58" idx="1"/>
            <a:endCxn id="63" idx="3"/>
          </p:cNvCxnSpPr>
          <p:nvPr/>
        </p:nvCxnSpPr>
        <p:spPr bwMode="auto">
          <a:xfrm>
            <a:off x="71500" y="3780853"/>
            <a:ext cx="6868876" cy="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9CA3477A-F6A2-41CC-9A10-ECEF4A2A0C99}"/>
              </a:ext>
            </a:extLst>
          </p:cNvPr>
          <p:cNvSpPr/>
          <p:nvPr/>
        </p:nvSpPr>
        <p:spPr>
          <a:xfrm>
            <a:off x="71500" y="3564829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</a:rPr>
              <a:t>33614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5052D30A-A082-4FC6-88CB-AACF11BC44CB}"/>
              </a:ext>
            </a:extLst>
          </p:cNvPr>
          <p:cNvSpPr/>
          <p:nvPr/>
        </p:nvSpPr>
        <p:spPr>
          <a:xfrm>
            <a:off x="1209994" y="3564829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</a:rPr>
              <a:t>4802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929944CD-C5C8-4714-B245-6F68E8A83CAE}"/>
              </a:ext>
            </a:extLst>
          </p:cNvPr>
          <p:cNvSpPr/>
          <p:nvPr/>
        </p:nvSpPr>
        <p:spPr>
          <a:xfrm>
            <a:off x="2382838" y="3564829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>
                <a:solidFill>
                  <a:schemeClr val="accent1"/>
                </a:solidFill>
              </a:rPr>
              <a:t>686</a:t>
            </a:r>
            <a:endParaRPr lang="ko-KR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50C63B05-4755-470B-BC69-1338C6F4DE06}"/>
              </a:ext>
            </a:extLst>
          </p:cNvPr>
          <p:cNvSpPr/>
          <p:nvPr/>
        </p:nvSpPr>
        <p:spPr>
          <a:xfrm>
            <a:off x="3570783" y="3564829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</a:rPr>
              <a:t>98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xmlns="" id="{BE5B9A8F-E496-40EB-8857-9E0A719BFF36}"/>
              </a:ext>
            </a:extLst>
          </p:cNvPr>
          <p:cNvSpPr/>
          <p:nvPr/>
        </p:nvSpPr>
        <p:spPr>
          <a:xfrm>
            <a:off x="4735268" y="3564829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</a:rPr>
              <a:t>14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4494BF28-93AD-4B41-8B85-7D0B4F25DA80}"/>
              </a:ext>
            </a:extLst>
          </p:cNvPr>
          <p:cNvSpPr/>
          <p:nvPr/>
        </p:nvSpPr>
        <p:spPr>
          <a:xfrm>
            <a:off x="5904678" y="3564829"/>
            <a:ext cx="103569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2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E677C25D-741E-41A9-A0A3-3F605B473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0783" y="3459460"/>
            <a:ext cx="360000" cy="355000"/>
          </a:xfrm>
          <a:prstGeom prst="rect">
            <a:avLst/>
          </a:prstGeom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342" y="1450766"/>
            <a:ext cx="313457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29770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43560</TotalTime>
  <Words>2984</Words>
  <Application>Microsoft Office PowerPoint</Application>
  <PresentationFormat>화면 슬라이드 쇼(4:3)</PresentationFormat>
  <Paragraphs>1031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7559</cp:revision>
  <dcterms:created xsi:type="dcterms:W3CDTF">2008-07-15T12:19:11Z</dcterms:created>
  <dcterms:modified xsi:type="dcterms:W3CDTF">2022-03-25T01:05:41Z</dcterms:modified>
</cp:coreProperties>
</file>