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70" r:id="rId4"/>
    <p:sldId id="1097" r:id="rId5"/>
    <p:sldId id="1399" r:id="rId6"/>
    <p:sldId id="1408" r:id="rId7"/>
    <p:sldId id="1409" r:id="rId8"/>
    <p:sldId id="1407" r:id="rId9"/>
    <p:sldId id="1400" r:id="rId10"/>
    <p:sldId id="1410" r:id="rId11"/>
    <p:sldId id="1401" r:id="rId12"/>
    <p:sldId id="1402" r:id="rId13"/>
    <p:sldId id="1403" r:id="rId14"/>
    <p:sldId id="1404" r:id="rId15"/>
    <p:sldId id="1405" r:id="rId16"/>
    <p:sldId id="1412" r:id="rId17"/>
    <p:sldId id="1411" r:id="rId18"/>
    <p:sldId id="1406" r:id="rId19"/>
    <p:sldId id="1315" r:id="rId20"/>
    <p:sldId id="1368" r:id="rId21"/>
    <p:sldId id="139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0D3B1"/>
    <a:srgbClr val="E6E38D"/>
    <a:srgbClr val="8BC63E"/>
    <a:srgbClr val="984807"/>
    <a:srgbClr val="5E3E18"/>
    <a:srgbClr val="F4F4F4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6" d="100"/>
          <a:sy n="106" d="100"/>
        </p:scale>
        <p:origin x="-1986" y="-25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2/curri/index.html?flashxmlnum=yuni4856&amp;classno=E-curri04-math-P_2022/41/suh_p_0401_01_0011/suh_p_0401_01_0011_401_1.html&amp;id=1443319&amp;classa=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706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312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이상한 나라의 세금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692695"/>
            <a:ext cx="5004556" cy="509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9853" y="836712"/>
            <a:ext cx="1044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0854" y="1124744"/>
            <a:ext cx="259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첫해에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 째에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개보다 많도록 세금을 내는 방법을 만들려고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        -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임금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2843808" y="4136975"/>
            <a:ext cx="1505622" cy="588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우리는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덜 내면 좋겠어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172883" y="3091307"/>
            <a:ext cx="2095655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그렇다면 한 해가 지날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때마다 두 배가 되도록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세금을 계산하면 돼요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4824028" y="3718118"/>
            <a:ext cx="2095655" cy="6469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하지만 이렇게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계산할 수도 있어요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2686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연구소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3603982" y="3933056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72906" y="3812135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00026" y="3909961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68950" y="3789040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 flipV="1">
            <a:off x="1655676" y="4005063"/>
            <a:ext cx="234152" cy="223985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flipV="1">
            <a:off x="5256076" y="4351106"/>
            <a:ext cx="218412" cy="223985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63419"/>
              </p:ext>
            </p:extLst>
          </p:nvPr>
        </p:nvGraphicFramePr>
        <p:xfrm>
          <a:off x="1403649" y="5049180"/>
          <a:ext cx="4248471" cy="69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6"/>
                <a:gridCol w="679755"/>
                <a:gridCol w="679755"/>
                <a:gridCol w="679755"/>
                <a:gridCol w="679755"/>
                <a:gridCol w="679755"/>
              </a:tblGrid>
              <a:tr h="29974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9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금화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5177950" y="16404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17484" y="546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그림 보기 클릭 시 나타나는 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텍스트와 말풍선 모두 새로 작성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생각하는 말꼬리는 토끼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애벌레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고양이를 향하도록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그림의 표지판 부분을 벗어나도 괜찮으니 가능하다면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텍스트가 안 들어갈 것 같으면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38px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35px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74884" y="3981969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43808" y="3861048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1"/>
            <a:ext cx="6918956" cy="801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82735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755642"/>
            <a:ext cx="608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방법으로 문제를 해결할지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32EAE51-94F1-4F65-930D-004EB0C12AF5}"/>
              </a:ext>
            </a:extLst>
          </p:cNvPr>
          <p:cNvGrpSpPr/>
          <p:nvPr/>
        </p:nvGrpSpPr>
        <p:grpSpPr>
          <a:xfrm>
            <a:off x="6739446" y="1772816"/>
            <a:ext cx="175776" cy="1616827"/>
            <a:chOff x="6607637" y="836713"/>
            <a:chExt cx="245925" cy="1656183"/>
          </a:xfrm>
        </p:grpSpPr>
        <p:sp>
          <p:nvSpPr>
            <p:cNvPr id="20" name="모서리가 둥근 직사각형 22">
              <a:extLst>
                <a:ext uri="{FF2B5EF4-FFF2-40B4-BE49-F238E27FC236}">
                  <a16:creationId xmlns:a16="http://schemas.microsoft.com/office/drawing/2014/main" xmlns="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2" name="모서리가 둥근 직사각형 23">
              <a:extLst>
                <a:ext uri="{FF2B5EF4-FFF2-40B4-BE49-F238E27FC236}">
                  <a16:creationId xmlns:a16="http://schemas.microsoft.com/office/drawing/2014/main" xmlns="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3" name="모서리가 둥근 직사각형 24">
              <a:extLst>
                <a:ext uri="{FF2B5EF4-FFF2-40B4-BE49-F238E27FC236}">
                  <a16:creationId xmlns:a16="http://schemas.microsoft.com/office/drawing/2014/main" xmlns="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BDD9DB4-89C2-4373-B9B3-CAD0BE652983}"/>
              </a:ext>
            </a:extLst>
          </p:cNvPr>
          <p:cNvSpPr txBox="1"/>
          <p:nvPr/>
        </p:nvSpPr>
        <p:spPr>
          <a:xfrm>
            <a:off x="511025" y="2204864"/>
            <a:ext cx="5894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왕비의 세금 계산 방법에 따라 세금표를 만들고 앨리스의 표와 비교합니다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43" y="2593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BDD9DB4-89C2-4373-B9B3-CAD0BE652983}"/>
              </a:ext>
            </a:extLst>
          </p:cNvPr>
          <p:cNvSpPr txBox="1"/>
          <p:nvPr/>
        </p:nvSpPr>
        <p:spPr>
          <a:xfrm>
            <a:off x="529179" y="2926685"/>
            <a:ext cx="5894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앨리스가 만든 세금표의 규칙을 찾아 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년째 내야 할 세금이 얼마인지 구합니다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3315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2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3">
            <a:extLst>
              <a:ext uri="{FF2B5EF4-FFF2-40B4-BE49-F238E27FC236}">
                <a16:creationId xmlns:a16="http://schemas.microsoft.com/office/drawing/2014/main" xmlns="" id="{60DF9E73-CB0F-46CE-A7CC-FF236DF1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1499"/>
              </p:ext>
            </p:extLst>
          </p:nvPr>
        </p:nvGraphicFramePr>
        <p:xfrm>
          <a:off x="605231" y="4129700"/>
          <a:ext cx="5810648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31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420773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금화</a:t>
                      </a:r>
                      <a:endParaRPr lang="en-US" altLang="ko-KR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64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2"/>
            <a:ext cx="6918956" cy="795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870078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798361"/>
            <a:ext cx="608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왕비의 세금 계산 방법에 따라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33" y="45178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D14590-8709-40CB-9363-9907584BF86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43E321-A3B4-4431-AFA3-C95E0A854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996" y="2226419"/>
            <a:ext cx="3489319" cy="1763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8FF143-E62A-4475-A33A-6D7116C93376}"/>
              </a:ext>
            </a:extLst>
          </p:cNvPr>
          <p:cNvSpPr txBox="1"/>
          <p:nvPr/>
        </p:nvSpPr>
        <p:spPr>
          <a:xfrm>
            <a:off x="3657438" y="2274140"/>
            <a:ext cx="2026996" cy="1191816"/>
          </a:xfrm>
          <a:prstGeom prst="wedgeRoundRectCallout">
            <a:avLst>
              <a:gd name="adj1" fmla="val -51873"/>
              <a:gd name="adj2" fmla="val 5405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그렇다면 한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해가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지날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때마다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배가 되도록 세금을 계산하면 돼요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89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\app\resource\contents\lesson06\ops\lesson06\images\mm_41_6_08_02_02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6DA1D93-ED2E-4CF8-9773-254EC3BF5B82}"/>
              </a:ext>
            </a:extLst>
          </p:cNvPr>
          <p:cNvGrpSpPr/>
          <p:nvPr/>
        </p:nvGrpSpPr>
        <p:grpSpPr>
          <a:xfrm>
            <a:off x="6671418" y="1870078"/>
            <a:ext cx="175773" cy="1616828"/>
            <a:chOff x="6607641" y="836712"/>
            <a:chExt cx="245921" cy="1656184"/>
          </a:xfrm>
        </p:grpSpPr>
        <p:sp>
          <p:nvSpPr>
            <p:cNvPr id="26" name="모서리가 둥근 직사각형 22">
              <a:extLst>
                <a:ext uri="{FF2B5EF4-FFF2-40B4-BE49-F238E27FC236}">
                  <a16:creationId xmlns:a16="http://schemas.microsoft.com/office/drawing/2014/main" xmlns="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23">
              <a:extLst>
                <a:ext uri="{FF2B5EF4-FFF2-40B4-BE49-F238E27FC236}">
                  <a16:creationId xmlns:a16="http://schemas.microsoft.com/office/drawing/2014/main" xmlns="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24">
              <a:extLst>
                <a:ext uri="{FF2B5EF4-FFF2-40B4-BE49-F238E27FC236}">
                  <a16:creationId xmlns:a16="http://schemas.microsoft.com/office/drawing/2014/main" xmlns="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25">
              <a:extLst>
                <a:ext uri="{FF2B5EF4-FFF2-40B4-BE49-F238E27FC236}">
                  <a16:creationId xmlns:a16="http://schemas.microsoft.com/office/drawing/2014/main" xmlns="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88" y="4555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56" y="4545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55" y="45430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240" y="4517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4517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8C7D8684-6AF8-43F7-BCAF-B3295C3B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59" y="45229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619636" y="5284757"/>
            <a:ext cx="2075604" cy="263186"/>
            <a:chOff x="319554" y="1245924"/>
            <a:chExt cx="3342784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23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655" y="1315527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2782311" y="5585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7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2"/>
            <a:ext cx="6918956" cy="795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870078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798361"/>
            <a:ext cx="608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앨리스가 만든 세금표를 보고 규칙을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60DF9E73-CB0F-46CE-A7CC-FF236DF1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82818"/>
              </p:ext>
            </p:extLst>
          </p:nvPr>
        </p:nvGraphicFramePr>
        <p:xfrm>
          <a:off x="619440" y="4098045"/>
          <a:ext cx="58230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45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772291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</a:tblGrid>
              <a:tr h="28181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6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금화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D14590-8709-40CB-9363-9907584BF86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F60FBA-1B65-4B51-A8A9-3BFAA7DABB7A}"/>
              </a:ext>
            </a:extLst>
          </p:cNvPr>
          <p:cNvSpPr txBox="1"/>
          <p:nvPr/>
        </p:nvSpPr>
        <p:spPr>
          <a:xfrm>
            <a:off x="858325" y="4898567"/>
            <a:ext cx="5354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앞의 두 해의 세금을 더한 값이 그 해의 세금이 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D2B204AA-08D6-41A0-9671-66101A9D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3" y="49795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06150E-2EE6-4C1F-B71E-28B8AE7D2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" y="2131495"/>
            <a:ext cx="3339876" cy="18975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5DD52C-3B24-4E3B-82BE-42C57CFF5B1E}"/>
              </a:ext>
            </a:extLst>
          </p:cNvPr>
          <p:cNvSpPr txBox="1"/>
          <p:nvPr/>
        </p:nvSpPr>
        <p:spPr>
          <a:xfrm>
            <a:off x="1727200" y="2276872"/>
            <a:ext cx="1980704" cy="919401"/>
          </a:xfrm>
          <a:prstGeom prst="wedgeRoundRectCallout">
            <a:avLst>
              <a:gd name="adj1" fmla="val 61683"/>
              <a:gd name="adj2" fmla="val 323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이렇게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세금을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계산할 수도 있어요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161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\app\resource\contents\lesson06\ops\lesson06\images\mm_41_6_08_02_03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6DA1D93-ED2E-4CF8-9773-254EC3BF5B82}"/>
              </a:ext>
            </a:extLst>
          </p:cNvPr>
          <p:cNvGrpSpPr/>
          <p:nvPr/>
        </p:nvGrpSpPr>
        <p:grpSpPr>
          <a:xfrm>
            <a:off x="6671418" y="1870078"/>
            <a:ext cx="175773" cy="1616828"/>
            <a:chOff x="6607641" y="836712"/>
            <a:chExt cx="245921" cy="1656184"/>
          </a:xfrm>
        </p:grpSpPr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xmlns="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xmlns="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6" name="모서리가 둥근 직사각형 24">
              <a:extLst>
                <a:ext uri="{FF2B5EF4-FFF2-40B4-BE49-F238E27FC236}">
                  <a16:creationId xmlns:a16="http://schemas.microsoft.com/office/drawing/2014/main" xmlns="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xmlns="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619636" y="5284757"/>
            <a:ext cx="2075604" cy="263186"/>
            <a:chOff x="319554" y="1245924"/>
            <a:chExt cx="3342784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08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23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655" y="1315527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314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2"/>
            <a:ext cx="6918956" cy="74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846547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774830"/>
            <a:ext cx="60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앨리스의 세금 계산 방법에 따라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년째에 내는 세금은 금화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F60FBA-1B65-4B51-A8A9-3BFAA7DABB7A}"/>
              </a:ext>
            </a:extLst>
          </p:cNvPr>
          <p:cNvSpPr txBox="1"/>
          <p:nvPr/>
        </p:nvSpPr>
        <p:spPr>
          <a:xfrm>
            <a:off x="1376983" y="3893134"/>
            <a:ext cx="45692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년째 세금은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5+8=13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이므로 금화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D2B204AA-08D6-41A0-9671-66101A9D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5" y="38931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EBD82F9-28AC-4503-946B-13758BBF28C5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25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\app\resource\contents\lesson06\ops\lesson06\images\mm_41_6_08_03_01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A6DA1D93-ED2E-4CF8-9773-254EC3BF5B82}"/>
              </a:ext>
            </a:extLst>
          </p:cNvPr>
          <p:cNvGrpSpPr/>
          <p:nvPr/>
        </p:nvGrpSpPr>
        <p:grpSpPr>
          <a:xfrm>
            <a:off x="6671418" y="1870078"/>
            <a:ext cx="175773" cy="1616828"/>
            <a:chOff x="6607641" y="836712"/>
            <a:chExt cx="245921" cy="1656184"/>
          </a:xfrm>
        </p:grpSpPr>
        <p:sp>
          <p:nvSpPr>
            <p:cNvPr id="28" name="모서리가 둥근 직사각형 22">
              <a:extLst>
                <a:ext uri="{FF2B5EF4-FFF2-40B4-BE49-F238E27FC236}">
                  <a16:creationId xmlns:a16="http://schemas.microsoft.com/office/drawing/2014/main" xmlns="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0" name="모서리가 둥근 직사각형 23">
              <a:extLst>
                <a:ext uri="{FF2B5EF4-FFF2-40B4-BE49-F238E27FC236}">
                  <a16:creationId xmlns:a16="http://schemas.microsoft.com/office/drawing/2014/main" xmlns="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4" name="모서리가 둥근 직사각형 24">
              <a:extLst>
                <a:ext uri="{FF2B5EF4-FFF2-40B4-BE49-F238E27FC236}">
                  <a16:creationId xmlns:a16="http://schemas.microsoft.com/office/drawing/2014/main" xmlns="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5" name="모서리가 둥근 직사각형 25">
              <a:extLst>
                <a:ext uri="{FF2B5EF4-FFF2-40B4-BE49-F238E27FC236}">
                  <a16:creationId xmlns:a16="http://schemas.microsoft.com/office/drawing/2014/main" xmlns="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619636" y="5284757"/>
            <a:ext cx="2075604" cy="263186"/>
            <a:chOff x="319554" y="1245924"/>
            <a:chExt cx="3342784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11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23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55" y="1315527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xmlns="" id="{60DF9E73-CB0F-46CE-A7CC-FF236DF1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74464"/>
              </p:ext>
            </p:extLst>
          </p:nvPr>
        </p:nvGraphicFramePr>
        <p:xfrm>
          <a:off x="619440" y="2492896"/>
          <a:ext cx="58230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45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772291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</a:tblGrid>
              <a:tr h="28181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6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금화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8F60FBA-1B65-4B51-A8A9-3BFAA7DABB7A}"/>
              </a:ext>
            </a:extLst>
          </p:cNvPr>
          <p:cNvSpPr txBox="1"/>
          <p:nvPr/>
        </p:nvSpPr>
        <p:spPr>
          <a:xfrm>
            <a:off x="1371285" y="3421997"/>
            <a:ext cx="45749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년째 세금은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3+5=8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이므로 금화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D2B204AA-08D6-41A0-9671-66101A9D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58" y="3456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32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1"/>
            <a:ext cx="6918956" cy="804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717372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645655"/>
            <a:ext cx="60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왕비와 앨리스의 세금 계산 방법을 비교하여 누구의 방법이 임금과 백성을 모두 만족하게 하는지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C4E683-A156-418E-8A50-8FB9206DCD9F}"/>
              </a:ext>
            </a:extLst>
          </p:cNvPr>
          <p:cNvSpPr txBox="1"/>
          <p:nvPr/>
        </p:nvSpPr>
        <p:spPr>
          <a:xfrm>
            <a:off x="2357788" y="2291986"/>
            <a:ext cx="23223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왕비의 세금 계산 방법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DB409CE-786D-4E4E-8AB6-195FC1D1EC7D}"/>
              </a:ext>
            </a:extLst>
          </p:cNvPr>
          <p:cNvSpPr txBox="1"/>
          <p:nvPr/>
        </p:nvSpPr>
        <p:spPr>
          <a:xfrm>
            <a:off x="2357788" y="3810526"/>
            <a:ext cx="23223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앨리스의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세금 계산 방법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89FA41-1610-46C5-8054-9DB90E0E1311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1">
            <a:extLst>
              <a:ext uri="{FF2B5EF4-FFF2-40B4-BE49-F238E27FC236}">
                <a16:creationId xmlns:a16="http://schemas.microsoft.com/office/drawing/2014/main" xmlns="" id="{B28E0500-3945-4E13-A4CF-487F0878943A}"/>
              </a:ext>
            </a:extLst>
          </p:cNvPr>
          <p:cNvGrpSpPr/>
          <p:nvPr/>
        </p:nvGrpSpPr>
        <p:grpSpPr>
          <a:xfrm>
            <a:off x="6722487" y="1735157"/>
            <a:ext cx="175773" cy="1616828"/>
            <a:chOff x="6607641" y="836712"/>
            <a:chExt cx="245921" cy="1656184"/>
          </a:xfrm>
        </p:grpSpPr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xmlns="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xmlns="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6" name="모서리가 둥근 직사각형 24">
              <a:extLst>
                <a:ext uri="{FF2B5EF4-FFF2-40B4-BE49-F238E27FC236}">
                  <a16:creationId xmlns:a16="http://schemas.microsoft.com/office/drawing/2014/main" xmlns="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xmlns="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xmlns="" id="{60DF9E73-CB0F-46CE-A7CC-FF236DF1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98428"/>
              </p:ext>
            </p:extLst>
          </p:nvPr>
        </p:nvGraphicFramePr>
        <p:xfrm>
          <a:off x="619440" y="4281656"/>
          <a:ext cx="58230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45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772291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831868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</a:tblGrid>
              <a:tr h="28181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6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금화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xmlns="" id="{60DF9E73-CB0F-46CE-A7CC-FF236DF1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45936"/>
              </p:ext>
            </p:extLst>
          </p:nvPr>
        </p:nvGraphicFramePr>
        <p:xfrm>
          <a:off x="605231" y="2744924"/>
          <a:ext cx="5810648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31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  <a:gridCol w="726331">
                  <a:extLst>
                    <a:ext uri="{9D8B030D-6E8A-4147-A177-3AD203B41FA5}">
                      <a16:colId xmlns:a16="http://schemas.microsoft.com/office/drawing/2014/main" xmlns="" val="420773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금화</a:t>
                      </a:r>
                      <a:endParaRPr lang="en-US" altLang="ko-KR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712420" y="5274375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07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1"/>
            <a:ext cx="6918956" cy="804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4030392" y="3351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717372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645655"/>
            <a:ext cx="60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왕비와 앨리스의 세금 계산 방법을 비교하여 누구의 방법이 임금과 백성을 모두 만족하게 하는지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89FA41-1610-46C5-8054-9DB90E0E1311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1">
            <a:extLst>
              <a:ext uri="{FF2B5EF4-FFF2-40B4-BE49-F238E27FC236}">
                <a16:creationId xmlns:a16="http://schemas.microsoft.com/office/drawing/2014/main" xmlns="" id="{B28E0500-3945-4E13-A4CF-487F0878943A}"/>
              </a:ext>
            </a:extLst>
          </p:cNvPr>
          <p:cNvGrpSpPr/>
          <p:nvPr/>
        </p:nvGrpSpPr>
        <p:grpSpPr>
          <a:xfrm>
            <a:off x="6722487" y="1735157"/>
            <a:ext cx="175773" cy="1616828"/>
            <a:chOff x="6607641" y="836712"/>
            <a:chExt cx="245921" cy="1656184"/>
          </a:xfrm>
        </p:grpSpPr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xmlns="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xmlns="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6" name="모서리가 둥근 직사각형 24">
              <a:extLst>
                <a:ext uri="{FF2B5EF4-FFF2-40B4-BE49-F238E27FC236}">
                  <a16:creationId xmlns:a16="http://schemas.microsoft.com/office/drawing/2014/main" xmlns="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xmlns="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03548" y="5279244"/>
            <a:ext cx="1654859" cy="26910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82" y="292131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280342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44724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9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1"/>
            <a:ext cx="6918956" cy="804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823331" y="440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717372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590617" y="1645655"/>
            <a:ext cx="60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왕비와 앨리스의 세금 계산 방법을 비교하여 누구의 방법이 임금과 백성을 모두 만족하게 하는지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89FA41-1610-46C5-8054-9DB90E0E1311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1">
            <a:extLst>
              <a:ext uri="{FF2B5EF4-FFF2-40B4-BE49-F238E27FC236}">
                <a16:creationId xmlns:a16="http://schemas.microsoft.com/office/drawing/2014/main" xmlns="" id="{B28E0500-3945-4E13-A4CF-487F0878943A}"/>
              </a:ext>
            </a:extLst>
          </p:cNvPr>
          <p:cNvGrpSpPr/>
          <p:nvPr/>
        </p:nvGrpSpPr>
        <p:grpSpPr>
          <a:xfrm>
            <a:off x="6722487" y="1735157"/>
            <a:ext cx="175773" cy="1616828"/>
            <a:chOff x="6607641" y="836712"/>
            <a:chExt cx="245921" cy="1656184"/>
          </a:xfrm>
        </p:grpSpPr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xmlns="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xmlns="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6" name="모서리가 둥근 직사각형 24">
              <a:extLst>
                <a:ext uri="{FF2B5EF4-FFF2-40B4-BE49-F238E27FC236}">
                  <a16:creationId xmlns:a16="http://schemas.microsoft.com/office/drawing/2014/main" xmlns="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xmlns="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03548" y="5279244"/>
            <a:ext cx="1654859" cy="26910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131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4884" y="4185084"/>
            <a:ext cx="1971702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두 사람 모두 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년째 세금이 금화 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개보다 </a:t>
            </a:r>
            <a:r>
              <a:rPr lang="ko-KR" altLang="en-US" sz="1100" spc="-150" smtClean="0">
                <a:latin typeface="맑은 고딕" pitchFamily="50" charset="-127"/>
                <a:ea typeface="맑은 고딕" pitchFamily="50" charset="-127"/>
              </a:rPr>
              <a:t>많아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하지만 앨리스의 방법이 왕비의 </a:t>
            </a:r>
            <a:r>
              <a:rPr lang="ko-KR" altLang="en-US" sz="1100" spc="-150" smtClean="0">
                <a:latin typeface="맑은 고딕" pitchFamily="50" charset="-127"/>
                <a:ea typeface="맑은 고딕" pitchFamily="50" charset="-127"/>
              </a:rPr>
              <a:t>방법보다 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세금을 덜 내므로 앨리스의 방법이 </a:t>
            </a:r>
            <a:r>
              <a:rPr lang="ko-KR" altLang="en-US" sz="1100" spc="-150" smtClean="0">
                <a:latin typeface="맑은 고딕" pitchFamily="50" charset="-127"/>
                <a:ea typeface="맑은 고딕" pitchFamily="50" charset="-127"/>
              </a:rPr>
              <a:t>임금과 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백성을 모두 만족하게 하는 방법이야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2339752" y="2816932"/>
            <a:ext cx="3996444" cy="1191816"/>
          </a:xfrm>
          <a:prstGeom prst="wedgeRoundRectCallout">
            <a:avLst>
              <a:gd name="adj1" fmla="val -56796"/>
              <a:gd name="adj2" fmla="val 18859"/>
              <a:gd name="adj3" fmla="val 16667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두 사람 모두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년째 세금이 금화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개보다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많아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하지만 앨리스의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방법이 왕비의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방법보다 세금을 덜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내므로 앨리스의 방법이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임금과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백성을 모두 만족하게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하는 방법이야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7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F60FBA-1B65-4B51-A8A9-3BFAA7DABB7A}"/>
              </a:ext>
            </a:extLst>
          </p:cNvPr>
          <p:cNvSpPr txBox="1"/>
          <p:nvPr/>
        </p:nvSpPr>
        <p:spPr>
          <a:xfrm>
            <a:off x="1580328" y="3538679"/>
            <a:ext cx="4470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매년 금화가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개씩 늘어나는 규칙입니다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500" y="883602"/>
            <a:ext cx="6918956" cy="590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D14590-8709-40CB-9363-9907584BF86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자신만의 규칙을 정하여 세금표를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xmlns="" id="{5BE86509-05F2-4CF6-959D-DAF7509B9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559"/>
              </p:ext>
            </p:extLst>
          </p:nvPr>
        </p:nvGraphicFramePr>
        <p:xfrm>
          <a:off x="135214" y="2552270"/>
          <a:ext cx="67915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94">
                  <a:extLst>
                    <a:ext uri="{9D8B030D-6E8A-4147-A177-3AD203B41FA5}">
                      <a16:colId xmlns:a16="http://schemas.microsoft.com/office/drawing/2014/main" xmlns="" val="3735891315"/>
                    </a:ext>
                  </a:extLst>
                </a:gridCol>
                <a:gridCol w="800770">
                  <a:extLst>
                    <a:ext uri="{9D8B030D-6E8A-4147-A177-3AD203B41FA5}">
                      <a16:colId xmlns:a16="http://schemas.microsoft.com/office/drawing/2014/main" xmlns="" val="3700923570"/>
                    </a:ext>
                  </a:extLst>
                </a:gridCol>
                <a:gridCol w="795858">
                  <a:extLst>
                    <a:ext uri="{9D8B030D-6E8A-4147-A177-3AD203B41FA5}">
                      <a16:colId xmlns:a16="http://schemas.microsoft.com/office/drawing/2014/main" xmlns="" val="728687350"/>
                    </a:ext>
                  </a:extLst>
                </a:gridCol>
                <a:gridCol w="848941">
                  <a:extLst>
                    <a:ext uri="{9D8B030D-6E8A-4147-A177-3AD203B41FA5}">
                      <a16:colId xmlns:a16="http://schemas.microsoft.com/office/drawing/2014/main" xmlns="" val="202763330"/>
                    </a:ext>
                  </a:extLst>
                </a:gridCol>
                <a:gridCol w="848941">
                  <a:extLst>
                    <a:ext uri="{9D8B030D-6E8A-4147-A177-3AD203B41FA5}">
                      <a16:colId xmlns:a16="http://schemas.microsoft.com/office/drawing/2014/main" xmlns="" val="1134091091"/>
                    </a:ext>
                  </a:extLst>
                </a:gridCol>
                <a:gridCol w="848941">
                  <a:extLst>
                    <a:ext uri="{9D8B030D-6E8A-4147-A177-3AD203B41FA5}">
                      <a16:colId xmlns:a16="http://schemas.microsoft.com/office/drawing/2014/main" xmlns="" val="3614090006"/>
                    </a:ext>
                  </a:extLst>
                </a:gridCol>
                <a:gridCol w="848941">
                  <a:extLst>
                    <a:ext uri="{9D8B030D-6E8A-4147-A177-3AD203B41FA5}">
                      <a16:colId xmlns:a16="http://schemas.microsoft.com/office/drawing/2014/main" xmlns="" val="2570169169"/>
                    </a:ext>
                  </a:extLst>
                </a:gridCol>
                <a:gridCol w="848941">
                  <a:extLst>
                    <a:ext uri="{9D8B030D-6E8A-4147-A177-3AD203B41FA5}">
                      <a16:colId xmlns:a16="http://schemas.microsoft.com/office/drawing/2014/main" xmlns="" val="420773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년째</a:t>
                      </a: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6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금화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001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366707F-42BE-4EEA-B1DE-F1E17A59173D}"/>
              </a:ext>
            </a:extLst>
          </p:cNvPr>
          <p:cNvSpPr/>
          <p:nvPr/>
        </p:nvSpPr>
        <p:spPr>
          <a:xfrm>
            <a:off x="812984" y="3580407"/>
            <a:ext cx="670855" cy="324036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규칙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E07A62CE-D966-4DA6-B41B-7C05D1EE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3779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67408CC8-F6AD-43A6-B065-366B5913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61" y="3537012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ACF1A999-DB18-4F4A-AC0A-0139B0C0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" y="2125742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38" y="31039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03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82" y="3103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4" y="3103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85" y="3103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7" y="31039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C9B5981A-CC9D-484A-8EA1-2E71F40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29" y="31039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표 안의 답박스 중 처음 클릭하는 것과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567062" y="2012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5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41984" y="3021476"/>
            <a:ext cx="49982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498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CD10A14B-9BD7-400D-922E-546FBB0F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93" y="3789040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D8B54D1-13F8-496C-94B1-B00FBB968555}"/>
              </a:ext>
            </a:extLst>
          </p:cNvPr>
          <p:cNvSpPr/>
          <p:nvPr/>
        </p:nvSpPr>
        <p:spPr>
          <a:xfrm>
            <a:off x="3256544" y="3783585"/>
            <a:ext cx="14927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146~148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48711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이상한 나라의 세금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세금 규칙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자신만의 규칙으로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세금표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28954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https://cdata2.tsherpa.co.kr/tsherpa/multimedia/Flash/2022/curri/index.html?flashxmlnum=yuni4856&amp;classno=E-curri04-math-P_2022/41/suh_p_0401_01_0011/suh_p_0401_01_0011_401_1.html&amp;id=1443319&amp;classa=1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98524" y="109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362D7F0-0FD2-458A-9752-5D2A8C87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" y="1490662"/>
            <a:ext cx="6581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2B3B84-9845-4683-A211-C56E2701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" y="1104209"/>
            <a:ext cx="6946871" cy="42315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\app\resource\contents\lesson06\ops\lesson06\mm_41_6_08_04_01.html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타원 24"/>
          <p:cNvSpPr/>
          <p:nvPr/>
        </p:nvSpPr>
        <p:spPr>
          <a:xfrm>
            <a:off x="5544108" y="1612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366690-B1FD-4B1A-967C-8FC095E1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91920"/>
            <a:ext cx="6924993" cy="47129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2BAD8D3-EA9C-485B-BB6A-BCD9F3042661}"/>
              </a:ext>
            </a:extLst>
          </p:cNvPr>
          <p:cNvSpPr/>
          <p:nvPr/>
        </p:nvSpPr>
        <p:spPr>
          <a:xfrm>
            <a:off x="35497" y="89859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1962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이상한 나라의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39924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 찾기 전략을 활용하여 규칙과 관련된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625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001BC3-A689-457B-A085-A0283A9022B3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1">
            <a:extLst>
              <a:ext uri="{FF2B5EF4-FFF2-40B4-BE49-F238E27FC236}">
                <a16:creationId xmlns:a16="http://schemas.microsoft.com/office/drawing/2014/main" xmlns="" id="{0F39E988-7373-4D48-98F1-72B25F630133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9440C202-F4ED-4DAD-9B01-86802E22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1186C39-8D41-460D-A8A7-57BCDF95050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1780A483-BC4D-4C59-B867-7DED4E75D77B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3"/>
            <a:ext cx="6918956" cy="592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세금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대하여 친구들과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생각하는 말풍선 꼬리는 토끼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애벌레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고양이를 각각 향하도록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</a:t>
              </a:r>
              <a:r>
                <a:rPr lang="ko-KR" altLang="en-US" sz="1100" b="1"/>
                <a:t>림</a:t>
              </a:r>
              <a:endParaRPr lang="ko-KR" altLang="en-US" sz="11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57" y="1492068"/>
            <a:ext cx="4025747" cy="409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39853" y="1484784"/>
            <a:ext cx="1044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854" y="1772816"/>
            <a:ext cx="259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첫해에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 째에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개보다 많도록 세금을 내는 방법을 만들려고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        -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임금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2843808" y="4136975"/>
            <a:ext cx="1505622" cy="588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우리는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덜 내면 좋겠어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78592" y="3904307"/>
            <a:ext cx="138320" cy="136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71800" y="3794302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03982" y="3933056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72906" y="3812135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000026" y="3909961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68950" y="3789040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172883" y="3091307"/>
            <a:ext cx="2095655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그렇다면 한 해가 지날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때마다 두 배가 되도록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세금을 계산하면 돼요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 flipH="1" flipV="1">
            <a:off x="1655676" y="4005063"/>
            <a:ext cx="234152" cy="223985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4824028" y="3718118"/>
            <a:ext cx="2095655" cy="6469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하지만 이렇게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계산할 수도 있어요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flipV="1">
            <a:off x="5256076" y="4351106"/>
            <a:ext cx="218412" cy="223985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40" y="5085184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395677" y="5106670"/>
            <a:ext cx="92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6480" y="1284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1780A483-BC4D-4C59-B867-7DED4E75D77B}"/>
              </a:ext>
            </a:extLst>
          </p:cNvPr>
          <p:cNvSpPr/>
          <p:nvPr/>
        </p:nvSpPr>
        <p:spPr>
          <a:xfrm>
            <a:off x="4171703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13770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연구소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4156979" y="3763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2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3"/>
            <a:ext cx="6918956" cy="592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세금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대하여 친구들과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</a:t>
              </a:r>
              <a:r>
                <a:rPr lang="ko-KR" altLang="en-US" sz="1100" b="1"/>
                <a:t>림</a:t>
              </a:r>
              <a:endParaRPr lang="ko-KR" altLang="en-US" sz="11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57" y="1492068"/>
            <a:ext cx="4025747" cy="409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39853" y="1484784"/>
            <a:ext cx="1044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854" y="1772816"/>
            <a:ext cx="259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첫해에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 째에 내는 세금은 금화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개보다 많도록 세금을 내는 방법을 만들려고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        -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임금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2843808" y="4136975"/>
            <a:ext cx="1505622" cy="588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우리는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덜 내면 좋겠어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78592" y="3904307"/>
            <a:ext cx="138320" cy="136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71800" y="3794302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03982" y="3933056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72906" y="3812135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000026" y="3909961"/>
            <a:ext cx="103922" cy="10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68950" y="3789040"/>
            <a:ext cx="85886" cy="84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172883" y="3091307"/>
            <a:ext cx="2095655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그렇다면 한 해가 지날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때마다 두 배가 되도록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세금을 계산하면 돼요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 flipH="1" flipV="1">
            <a:off x="1655676" y="4005063"/>
            <a:ext cx="234152" cy="223985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4824028" y="3718118"/>
            <a:ext cx="2095655" cy="6469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하지만 이렇게 세금을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계산할 수도 있어요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flipV="1">
            <a:off x="5256076" y="4351106"/>
            <a:ext cx="218412" cy="223985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40" y="5085184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395677" y="5106670"/>
            <a:ext cx="92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나올 때의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8" y="1376772"/>
            <a:ext cx="3666850" cy="13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79920" y="1417116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세금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6730" y="1818760"/>
            <a:ext cx="350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나라에서 필요한 곳에 사용하기 위하여 국민이나 주민으로부터 강제로 거두어들이는 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0310"/>
              </p:ext>
            </p:extLst>
          </p:nvPr>
        </p:nvGraphicFramePr>
        <p:xfrm>
          <a:off x="503548" y="2600908"/>
          <a:ext cx="5915000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0"/>
                <a:gridCol w="946400"/>
                <a:gridCol w="946400"/>
                <a:gridCol w="946400"/>
                <a:gridCol w="946400"/>
                <a:gridCol w="946400"/>
              </a:tblGrid>
              <a:tr h="61206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금화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3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DD9DB4-89C2-4373-B9B3-CAD0BE652983}"/>
              </a:ext>
            </a:extLst>
          </p:cNvPr>
          <p:cNvSpPr txBox="1"/>
          <p:nvPr/>
        </p:nvSpPr>
        <p:spPr>
          <a:xfrm>
            <a:off x="440395" y="1921290"/>
            <a:ext cx="62310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세금은 나라에서 필요한 곳에 사용하기 위하여 국민이나 주민으로부터 강제로 거두어들이는 돈입니다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3"/>
            <a:ext cx="6918956" cy="592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세금에 대하여 친구들과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954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정답 공개와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123797A-4563-4526-8FBB-F3FC3BB8611F}"/>
              </a:ext>
            </a:extLst>
          </p:cNvPr>
          <p:cNvSpPr txBox="1"/>
          <p:nvPr/>
        </p:nvSpPr>
        <p:spPr>
          <a:xfrm>
            <a:off x="440395" y="2595589"/>
            <a:ext cx="62310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임금의 안내문에는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첫해에 내는 세금은 금화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년째에 내는 세금은 금화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개보다 많도록 세금을 내는 방법을 만들려고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.’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고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쓰여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739A9BC9-B531-4C6B-A933-8B3A09DE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04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ED41F47-5461-41DA-8BCC-EA036D58E328}"/>
              </a:ext>
            </a:extLst>
          </p:cNvPr>
          <p:cNvSpPr txBox="1"/>
          <p:nvPr/>
        </p:nvSpPr>
        <p:spPr>
          <a:xfrm>
            <a:off x="440395" y="3574290"/>
            <a:ext cx="62310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백성들은 세금을 덜 내고 싶어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8E9506D1-2FCF-41F5-BF4C-A6A1604F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828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CDBC45-523C-4236-BA85-5FC9F1443664}"/>
              </a:ext>
            </a:extLst>
          </p:cNvPr>
          <p:cNvSpPr txBox="1"/>
          <p:nvPr/>
        </p:nvSpPr>
        <p:spPr>
          <a:xfrm>
            <a:off x="440395" y="3985264"/>
            <a:ext cx="62310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왕비와 앨리스가 서로 자신의 세금 계산 방법을 이야기하고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0FD73167-396C-4CB0-BE64-3D98459F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59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31398874-AE5B-4711-88AB-8639DA5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195007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0795B0B8-49A0-4E2D-8A2A-9D3D01B7DF33}"/>
              </a:ext>
            </a:extLst>
          </p:cNvPr>
          <p:cNvSpPr/>
          <p:nvPr/>
        </p:nvSpPr>
        <p:spPr>
          <a:xfrm>
            <a:off x="1000439" y="1549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1398874-AE5B-4711-88AB-8639DA5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264191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31398874-AE5B-4711-88AB-8639DA5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361176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31398874-AE5B-4711-88AB-8639DA5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5" y="401404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59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DD9DB4-89C2-4373-B9B3-CAD0BE652983}"/>
              </a:ext>
            </a:extLst>
          </p:cNvPr>
          <p:cNvSpPr txBox="1"/>
          <p:nvPr/>
        </p:nvSpPr>
        <p:spPr>
          <a:xfrm>
            <a:off x="511025" y="2424238"/>
            <a:ext cx="5894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임금은 첫해에는 금화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년째에는 금화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개보다 많이 내도록 하고 싶어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1"/>
            <a:ext cx="6918956" cy="801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모두 만족하는 세금 계산 방법을 제안하는 사람은 누구인지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43" y="2233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ED41F47-5461-41DA-8BCC-EA036D58E328}"/>
              </a:ext>
            </a:extLst>
          </p:cNvPr>
          <p:cNvSpPr txBox="1"/>
          <p:nvPr/>
        </p:nvSpPr>
        <p:spPr>
          <a:xfrm>
            <a:off x="511025" y="3167680"/>
            <a:ext cx="59048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백성들은 세금을 덜 내고 싶어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8E9506D1-2FCF-41F5-BF4C-A6A1604F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42" y="33267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6F9BCD8-9EEA-4EC3-9168-999EDF2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735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03D6C6-641B-47F8-B111-70E3F7476849}"/>
              </a:ext>
            </a:extLst>
          </p:cNvPr>
          <p:cNvSpPr txBox="1"/>
          <p:nvPr/>
        </p:nvSpPr>
        <p:spPr>
          <a:xfrm>
            <a:off x="401742" y="1755642"/>
            <a:ext cx="60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임금과 백성이 세금 계산 방법에 대해 각자 원하는 것은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32EAE51-94F1-4F65-930D-004EB0C12AF5}"/>
              </a:ext>
            </a:extLst>
          </p:cNvPr>
          <p:cNvGrpSpPr/>
          <p:nvPr/>
        </p:nvGrpSpPr>
        <p:grpSpPr>
          <a:xfrm>
            <a:off x="6739446" y="1772816"/>
            <a:ext cx="175776" cy="1616827"/>
            <a:chOff x="6607637" y="836713"/>
            <a:chExt cx="245925" cy="1656183"/>
          </a:xfrm>
        </p:grpSpPr>
        <p:sp>
          <p:nvSpPr>
            <p:cNvPr id="22" name="모서리가 둥근 직사각형 22">
              <a:extLst>
                <a:ext uri="{FF2B5EF4-FFF2-40B4-BE49-F238E27FC236}">
                  <a16:creationId xmlns:a16="http://schemas.microsoft.com/office/drawing/2014/main" xmlns="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3" name="모서리가 둥근 직사각형 23">
              <a:extLst>
                <a:ext uri="{FF2B5EF4-FFF2-40B4-BE49-F238E27FC236}">
                  <a16:creationId xmlns:a16="http://schemas.microsoft.com/office/drawing/2014/main" xmlns="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xmlns="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xmlns="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8" y="133490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3023828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37245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43015</TotalTime>
  <Words>1927</Words>
  <Application>Microsoft Office PowerPoint</Application>
  <PresentationFormat>화면 슬라이드 쇼(4:3)</PresentationFormat>
  <Paragraphs>612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7367</cp:revision>
  <dcterms:created xsi:type="dcterms:W3CDTF">2008-07-15T12:19:11Z</dcterms:created>
  <dcterms:modified xsi:type="dcterms:W3CDTF">2022-03-25T01:11:27Z</dcterms:modified>
</cp:coreProperties>
</file>