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097" r:id="rId4"/>
    <p:sldId id="1390" r:id="rId5"/>
    <p:sldId id="1392" r:id="rId6"/>
    <p:sldId id="1391" r:id="rId7"/>
    <p:sldId id="1380" r:id="rId8"/>
    <p:sldId id="1381" r:id="rId9"/>
    <p:sldId id="1383" r:id="rId10"/>
    <p:sldId id="1384" r:id="rId11"/>
    <p:sldId id="1385" r:id="rId12"/>
    <p:sldId id="1374" r:id="rId13"/>
    <p:sldId id="1387" r:id="rId14"/>
    <p:sldId id="1375" r:id="rId15"/>
    <p:sldId id="131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CFE5F3"/>
    <a:srgbClr val="BE90BC"/>
    <a:srgbClr val="7CBF8F"/>
    <a:srgbClr val="A46B5B"/>
    <a:srgbClr val="FDEADA"/>
    <a:srgbClr val="E6F0F8"/>
    <a:srgbClr val="CAC9E1"/>
    <a:srgbClr val="000000"/>
    <a:srgbClr val="BED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youtube-nocookie.com/embed/QbBM-v0EC8Y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491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4709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문제발견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쓰레기는 모두 어디로 갈까요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50" y="3045548"/>
            <a:ext cx="2075911" cy="181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9" y="3195606"/>
            <a:ext cx="2347968" cy="153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29E0CA9-B13E-4B3B-97FD-65F4249ED5E2}"/>
              </a:ext>
            </a:extLst>
          </p:cNvPr>
          <p:cNvSpPr txBox="1"/>
          <p:nvPr/>
        </p:nvSpPr>
        <p:spPr>
          <a:xfrm>
            <a:off x="2250365" y="5054633"/>
            <a:ext cx="25274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이백구십사억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개입니다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하단의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이미지 파일에서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종이컵과 나무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그림만 잘라서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F242B7EC-F46A-4DC9-8BAE-E03C5C3D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EB48018-2B9F-46F6-BB8A-75DD5D78AF6B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8B87C64-72C6-415F-B96F-50064D450DB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우리가 만드는 생활 쓰레기는 얼마큼인지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06B9199D-368D-4CAB-A1FB-4E594685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695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B92C054-65B0-40E8-BF64-CFFE0F2D6F95}"/>
              </a:ext>
            </a:extLst>
          </p:cNvPr>
          <p:cNvSpPr txBox="1"/>
          <p:nvPr/>
        </p:nvSpPr>
        <p:spPr>
          <a:xfrm>
            <a:off x="303275" y="175223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우리나라에서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동안 사용되는 일회용 종이컵의 개수를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0005011-1438-4C3E-9E90-C4E3DD8859D4}"/>
              </a:ext>
            </a:extLst>
          </p:cNvPr>
          <p:cNvSpPr txBox="1"/>
          <p:nvPr/>
        </p:nvSpPr>
        <p:spPr>
          <a:xfrm>
            <a:off x="631477" y="2398562"/>
            <a:ext cx="2707012" cy="646986"/>
          </a:xfrm>
          <a:prstGeom prst="roundRect">
            <a:avLst/>
          </a:prstGeom>
          <a:solidFill>
            <a:srgbClr val="7CBF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우리나라에서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년 동안 사용되는 일회용 종이컵의 개수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7634B56-9DAC-4383-8426-1220DBC1AD21}"/>
              </a:ext>
            </a:extLst>
          </p:cNvPr>
          <p:cNvSpPr txBox="1"/>
          <p:nvPr/>
        </p:nvSpPr>
        <p:spPr>
          <a:xfrm>
            <a:off x="3923928" y="2398562"/>
            <a:ext cx="2595628" cy="646986"/>
          </a:xfrm>
          <a:prstGeom prst="roundRect">
            <a:avLst/>
          </a:prstGeom>
          <a:solidFill>
            <a:srgbClr val="7CBF8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 그루의 나무를 베어 만든 것과 같아요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BFB6442-9FBA-437F-AEA1-95FC5A36EA9C}"/>
              </a:ext>
            </a:extLst>
          </p:cNvPr>
          <p:cNvSpPr txBox="1"/>
          <p:nvPr/>
        </p:nvSpPr>
        <p:spPr>
          <a:xfrm>
            <a:off x="964176" y="3123314"/>
            <a:ext cx="19156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29400000000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51C79C5A-6936-4425-8B11-C671E7B48E6D}"/>
              </a:ext>
            </a:extLst>
          </p:cNvPr>
          <p:cNvSpPr/>
          <p:nvPr/>
        </p:nvSpPr>
        <p:spPr>
          <a:xfrm>
            <a:off x="6033483" y="3160570"/>
            <a:ext cx="284492" cy="2802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9E38A48-623C-422C-9450-CA78FED3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51" y="50371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48765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SA41701.psd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6EC7455-ECBC-4453-B262-FB691CE2EA67}"/>
              </a:ext>
            </a:extLst>
          </p:cNvPr>
          <p:cNvSpPr/>
          <p:nvPr/>
        </p:nvSpPr>
        <p:spPr>
          <a:xfrm>
            <a:off x="3756481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 </a:t>
            </a:r>
            <a:r>
              <a:rPr lang="en-US" altLang="ko-KR" sz="1100" b="1">
                <a:solidFill>
                  <a:srgbClr val="984807"/>
                </a:solidFill>
              </a:rPr>
              <a:t>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91688FF-F457-42BF-AC02-97CFA9CC287D}"/>
              </a:ext>
            </a:extLst>
          </p:cNvPr>
          <p:cNvSpPr/>
          <p:nvPr/>
        </p:nvSpPr>
        <p:spPr>
          <a:xfrm>
            <a:off x="4372278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628F-3CD7-4BC0-89E0-F4EDFBADC8C3}"/>
              </a:ext>
            </a:extLst>
          </p:cNvPr>
          <p:cNvSpPr/>
          <p:nvPr/>
        </p:nvSpPr>
        <p:spPr>
          <a:xfrm>
            <a:off x="5024199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073E298-2228-4C38-9BB5-2539A7D9D8A0}"/>
              </a:ext>
            </a:extLst>
          </p:cNvPr>
          <p:cNvSpPr/>
          <p:nvPr/>
        </p:nvSpPr>
        <p:spPr>
          <a:xfrm>
            <a:off x="5676265" y="1425454"/>
            <a:ext cx="583896" cy="261610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smtClean="0"/>
              <a:t>3</a:t>
            </a:r>
            <a:endParaRPr lang="ko-KR" altLang="en-US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DB275D0-11D1-480C-BE76-4C876932208C}"/>
              </a:ext>
            </a:extLst>
          </p:cNvPr>
          <p:cNvSpPr/>
          <p:nvPr/>
        </p:nvSpPr>
        <p:spPr>
          <a:xfrm>
            <a:off x="631797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4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0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93" y="3018248"/>
            <a:ext cx="2365710" cy="192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75D2A2A-E9CA-45C6-A7FA-89C2961AFE25}"/>
              </a:ext>
            </a:extLst>
          </p:cNvPr>
          <p:cNvSpPr txBox="1"/>
          <p:nvPr/>
        </p:nvSpPr>
        <p:spPr>
          <a:xfrm>
            <a:off x="568724" y="2384883"/>
            <a:ext cx="2774311" cy="646986"/>
          </a:xfrm>
          <a:prstGeom prst="roundRect">
            <a:avLst/>
          </a:prstGeom>
          <a:solidFill>
            <a:srgbClr val="BE90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년 동안 나온 종이컵 쓰레기를 한 줄로 세워서 잰 길이</a:t>
            </a:r>
            <a:endParaRPr lang="en-US" altLang="ko-KR" sz="1600" spc="-15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F40292B-2694-43A0-8FFD-70C611A9F494}"/>
              </a:ext>
            </a:extLst>
          </p:cNvPr>
          <p:cNvSpPr txBox="1"/>
          <p:nvPr/>
        </p:nvSpPr>
        <p:spPr>
          <a:xfrm>
            <a:off x="4183531" y="2384883"/>
            <a:ext cx="1880107" cy="646986"/>
          </a:xfrm>
          <a:prstGeom prst="roundRect">
            <a:avLst/>
          </a:prstGeom>
          <a:solidFill>
            <a:srgbClr val="BE90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지구를 약 </a:t>
            </a:r>
            <a:r>
              <a:rPr lang="en-US" altLang="ko-KR" sz="16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6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바퀴나 돌 수 있는 거리예요</a:t>
            </a:r>
            <a:r>
              <a:rPr lang="en-US" altLang="ko-KR" sz="1600" spc="-1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1850CCDC-7ED9-4DB2-BFFD-73ECDC389B40}"/>
              </a:ext>
            </a:extLst>
          </p:cNvPr>
          <p:cNvSpPr/>
          <p:nvPr/>
        </p:nvSpPr>
        <p:spPr>
          <a:xfrm>
            <a:off x="5964090" y="3118523"/>
            <a:ext cx="281413" cy="27720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29E0CA9-B13E-4B3B-97FD-65F4249ED5E2}"/>
              </a:ext>
            </a:extLst>
          </p:cNvPr>
          <p:cNvSpPr txBox="1"/>
          <p:nvPr/>
        </p:nvSpPr>
        <p:spPr>
          <a:xfrm>
            <a:off x="1727167" y="5121188"/>
            <a:ext cx="3573845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상상이 되지 않는 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길이입니다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9E38A48-623C-422C-9450-CA78FED3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18" y="5167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F242B7EC-F46A-4DC9-8BAE-E03C5C3D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EB48018-2B9F-46F6-BB8A-75DD5D78AF6B}"/>
              </a:ext>
            </a:extLst>
          </p:cNvPr>
          <p:cNvSpPr/>
          <p:nvPr/>
        </p:nvSpPr>
        <p:spPr>
          <a:xfrm>
            <a:off x="5667552" y="5386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8B87C64-72C6-415F-B96F-50064D450DB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우리가 만드는 생활 쓰레기는 얼마큼인지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06B9199D-368D-4CAB-A1FB-4E594685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558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B92C054-65B0-40E8-BF64-CFFE0F2D6F95}"/>
              </a:ext>
            </a:extLst>
          </p:cNvPr>
          <p:cNvSpPr txBox="1"/>
          <p:nvPr/>
        </p:nvSpPr>
        <p:spPr>
          <a:xfrm>
            <a:off x="231267" y="173855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동안 나온 종이컵 쓰레기를 한 줄로 세워서 길이를 재어 보았더니 무려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191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6250 km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나왔습니다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길이는 얼마나 긴 길이인가요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479B2431-A8A5-4847-8E6E-16E3238EB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37" y="51587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3253979"/>
            <a:ext cx="2217854" cy="153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E4B937F-7747-4749-8628-F848806247A6}"/>
              </a:ext>
            </a:extLst>
          </p:cNvPr>
          <p:cNvSpPr txBox="1"/>
          <p:nvPr/>
        </p:nvSpPr>
        <p:spPr>
          <a:xfrm>
            <a:off x="1295636" y="3032956"/>
            <a:ext cx="12277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1916250 km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하단의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이미지 파일에서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종이컵과 지구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그림만 잘라서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넣어주세요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출처 표시 글씨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30px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37095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SA41701.psd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E4B937F-7747-4749-8628-F848806247A6}"/>
              </a:ext>
            </a:extLst>
          </p:cNvPr>
          <p:cNvSpPr txBox="1"/>
          <p:nvPr/>
        </p:nvSpPr>
        <p:spPr>
          <a:xfrm>
            <a:off x="5380045" y="4741403"/>
            <a:ext cx="1784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환경부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, 2018]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6EC7455-ECBC-4453-B262-FB691CE2EA67}"/>
              </a:ext>
            </a:extLst>
          </p:cNvPr>
          <p:cNvSpPr/>
          <p:nvPr/>
        </p:nvSpPr>
        <p:spPr>
          <a:xfrm>
            <a:off x="3756481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 </a:t>
            </a:r>
            <a:r>
              <a:rPr lang="en-US" altLang="ko-KR" sz="1100" b="1">
                <a:solidFill>
                  <a:srgbClr val="984807"/>
                </a:solidFill>
              </a:rPr>
              <a:t>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91688FF-F457-42BF-AC02-97CFA9CC287D}"/>
              </a:ext>
            </a:extLst>
          </p:cNvPr>
          <p:cNvSpPr/>
          <p:nvPr/>
        </p:nvSpPr>
        <p:spPr>
          <a:xfrm>
            <a:off x="4372278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EBA628F-3CD7-4BC0-89E0-F4EDFBADC8C3}"/>
              </a:ext>
            </a:extLst>
          </p:cNvPr>
          <p:cNvSpPr/>
          <p:nvPr/>
        </p:nvSpPr>
        <p:spPr>
          <a:xfrm>
            <a:off x="5024199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073E298-2228-4C38-9BB5-2539A7D9D8A0}"/>
              </a:ext>
            </a:extLst>
          </p:cNvPr>
          <p:cNvSpPr/>
          <p:nvPr/>
        </p:nvSpPr>
        <p:spPr>
          <a:xfrm>
            <a:off x="567626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DB275D0-11D1-480C-BE76-4C876932208C}"/>
              </a:ext>
            </a:extLst>
          </p:cNvPr>
          <p:cNvSpPr/>
          <p:nvPr/>
        </p:nvSpPr>
        <p:spPr>
          <a:xfrm>
            <a:off x="6317975" y="1425454"/>
            <a:ext cx="583896" cy="261610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/>
              <a:t>물음 </a:t>
            </a:r>
            <a:r>
              <a:rPr lang="en-US" altLang="ko-KR" sz="1100" b="1" smtClean="0"/>
              <a:t>4</a:t>
            </a:r>
            <a:endParaRPr lang="ko-KR" altLang="en-US" sz="1100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1850CCDC-7ED9-4DB2-BFFD-73ECDC389B40}"/>
              </a:ext>
            </a:extLst>
          </p:cNvPr>
          <p:cNvSpPr/>
          <p:nvPr/>
        </p:nvSpPr>
        <p:spPr>
          <a:xfrm>
            <a:off x="6602599" y="4458006"/>
            <a:ext cx="281413" cy="27720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5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488037"/>
            <a:ext cx="6613149" cy="205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바다에서 쓰레기가 분해되는 데 얼마나 걸리는지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AD5F622-3379-4387-951F-7FB33F1C47DC}"/>
              </a:ext>
            </a:extLst>
          </p:cNvPr>
          <p:cNvSpPr/>
          <p:nvPr/>
        </p:nvSpPr>
        <p:spPr>
          <a:xfrm>
            <a:off x="2489650" y="5163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74A7486-B8C3-4A97-8DE0-F135B119294F}"/>
              </a:ext>
            </a:extLst>
          </p:cNvPr>
          <p:cNvSpPr txBox="1"/>
          <p:nvPr/>
        </p:nvSpPr>
        <p:spPr>
          <a:xfrm>
            <a:off x="1545417" y="2816932"/>
            <a:ext cx="1621480" cy="374571"/>
          </a:xfrm>
          <a:prstGeom prst="roundRect">
            <a:avLst/>
          </a:prstGeom>
          <a:solidFill>
            <a:srgbClr val="CFE5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나무젓가락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EA9C5F9-9ACF-4489-9433-26349D6E9EF5}"/>
              </a:ext>
            </a:extLst>
          </p:cNvPr>
          <p:cNvSpPr txBox="1"/>
          <p:nvPr/>
        </p:nvSpPr>
        <p:spPr>
          <a:xfrm>
            <a:off x="2374456" y="3234449"/>
            <a:ext cx="1621480" cy="374571"/>
          </a:xfrm>
          <a:prstGeom prst="roundRect">
            <a:avLst/>
          </a:prstGeom>
          <a:solidFill>
            <a:srgbClr val="CFE5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금속 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304A0C-C05C-404B-8B18-BDF4A170393F}"/>
              </a:ext>
            </a:extLst>
          </p:cNvPr>
          <p:cNvSpPr txBox="1"/>
          <p:nvPr/>
        </p:nvSpPr>
        <p:spPr>
          <a:xfrm>
            <a:off x="3995936" y="3630493"/>
            <a:ext cx="2472925" cy="374571"/>
          </a:xfrm>
          <a:prstGeom prst="roundRect">
            <a:avLst/>
          </a:prstGeom>
          <a:solidFill>
            <a:srgbClr val="CFE5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알루미늄 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200~500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CB469B7-5792-482E-800D-F1B8D61713F4}"/>
              </a:ext>
            </a:extLst>
          </p:cNvPr>
          <p:cNvSpPr txBox="1"/>
          <p:nvPr/>
        </p:nvSpPr>
        <p:spPr>
          <a:xfrm>
            <a:off x="4644008" y="4473116"/>
            <a:ext cx="2280579" cy="374571"/>
          </a:xfrm>
          <a:prstGeom prst="roundRect">
            <a:avLst/>
          </a:prstGeom>
          <a:solidFill>
            <a:srgbClr val="CFE5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플라스틱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년 이상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xmlns="" id="{0D4E0765-21FF-40C6-A83A-37B9B37C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위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다시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써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출처 표시 글씨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30px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8DEA6CC5-6526-4C57-999C-97B42D479DE9}"/>
              </a:ext>
            </a:extLst>
          </p:cNvPr>
          <p:cNvSpPr/>
          <p:nvPr/>
        </p:nvSpPr>
        <p:spPr>
          <a:xfrm>
            <a:off x="6510280" y="3630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3B728460-C884-411A-A9F7-903E3CC85D40}"/>
              </a:ext>
            </a:extLst>
          </p:cNvPr>
          <p:cNvGrpSpPr/>
          <p:nvPr/>
        </p:nvGrpSpPr>
        <p:grpSpPr>
          <a:xfrm>
            <a:off x="2963067" y="5220328"/>
            <a:ext cx="1377310" cy="221419"/>
            <a:chOff x="319554" y="1245924"/>
            <a:chExt cx="2636592" cy="423864"/>
          </a:xfrm>
        </p:grpSpPr>
        <p:pic>
          <p:nvPicPr>
            <p:cNvPr id="64" name="Picture 11">
              <a:extLst>
                <a:ext uri="{FF2B5EF4-FFF2-40B4-BE49-F238E27FC236}">
                  <a16:creationId xmlns:a16="http://schemas.microsoft.com/office/drawing/2014/main" xmlns="" id="{E47954F6-7792-4F8C-A655-B87D24B6F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xmlns="" id="{9A7BB5EE-86C0-4AAB-9015-67935D256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xmlns="" id="{2FAFE303-2DC3-4355-A9CD-D1F48DB70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xmlns="" id="{11A5F06D-B451-467B-9325-0E4CF416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CB3B454E-958B-4772-94FA-B2B68B5D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7101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E319222-1A34-4C82-9369-DF478C1EF782}"/>
              </a:ext>
            </a:extLst>
          </p:cNvPr>
          <p:cNvSpPr txBox="1"/>
          <p:nvPr/>
        </p:nvSpPr>
        <p:spPr>
          <a:xfrm>
            <a:off x="231267" y="159279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막대그래프는 바다에서 쓰레기가 분해되는 시간을 나타낸 것입니다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그래프를 통해 알 수 있는 사실을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09349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SA41701.psd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CB469B7-5792-482E-800D-F1B8D61713F4}"/>
              </a:ext>
            </a:extLst>
          </p:cNvPr>
          <p:cNvSpPr txBox="1"/>
          <p:nvPr/>
        </p:nvSpPr>
        <p:spPr>
          <a:xfrm>
            <a:off x="4572000" y="4917127"/>
            <a:ext cx="266429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pc="-150" smtClean="0">
                <a:latin typeface="맑은 고딕" pitchFamily="50" charset="-127"/>
                <a:ea typeface="맑은 고딕" pitchFamily="50" charset="-127"/>
              </a:rPr>
              <a:t>한국해양연구원</a:t>
            </a:r>
            <a:r>
              <a:rPr lang="en-US" altLang="ko-KR" sz="1400" spc="-150" smtClean="0">
                <a:latin typeface="맑은 고딕" pitchFamily="50" charset="-127"/>
                <a:ea typeface="맑은 고딕" pitchFamily="50" charset="-127"/>
              </a:rPr>
              <a:t>, 2013]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8DEA6CC5-6526-4C57-999C-97B42D479DE9}"/>
              </a:ext>
            </a:extLst>
          </p:cNvPr>
          <p:cNvSpPr/>
          <p:nvPr/>
        </p:nvSpPr>
        <p:spPr>
          <a:xfrm>
            <a:off x="6640686" y="5220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49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바다에서 쓰레기가 분해되는 데 얼마나 걸리는지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AD5F622-3379-4387-951F-7FB33F1C47DC}"/>
              </a:ext>
            </a:extLst>
          </p:cNvPr>
          <p:cNvSpPr/>
          <p:nvPr/>
        </p:nvSpPr>
        <p:spPr>
          <a:xfrm>
            <a:off x="5544108" y="5140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xmlns="" id="{0D4E0765-21FF-40C6-A83A-37B9B37C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3B728460-C884-411A-A9F7-903E3CC85D40}"/>
              </a:ext>
            </a:extLst>
          </p:cNvPr>
          <p:cNvGrpSpPr/>
          <p:nvPr/>
        </p:nvGrpSpPr>
        <p:grpSpPr>
          <a:xfrm flipH="1">
            <a:off x="2963067" y="5220328"/>
            <a:ext cx="1377310" cy="221419"/>
            <a:chOff x="319554" y="1245924"/>
            <a:chExt cx="2636592" cy="423864"/>
          </a:xfrm>
        </p:grpSpPr>
        <p:pic>
          <p:nvPicPr>
            <p:cNvPr id="64" name="Picture 11">
              <a:extLst>
                <a:ext uri="{FF2B5EF4-FFF2-40B4-BE49-F238E27FC236}">
                  <a16:creationId xmlns:a16="http://schemas.microsoft.com/office/drawing/2014/main" xmlns="" id="{E47954F6-7792-4F8C-A655-B87D24B6F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xmlns="" id="{9A7BB5EE-86C0-4AAB-9015-67935D256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xmlns="" id="{2FAFE303-2DC3-4355-A9CD-D1F48DB70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:a16="http://schemas.microsoft.com/office/drawing/2014/main" xmlns="" id="{11A5F06D-B451-467B-9325-0E4CF416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CB3B454E-958B-4772-94FA-B2B68B5D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7101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E319222-1A34-4C82-9369-DF478C1EF782}"/>
              </a:ext>
            </a:extLst>
          </p:cNvPr>
          <p:cNvSpPr txBox="1"/>
          <p:nvPr/>
        </p:nvSpPr>
        <p:spPr>
          <a:xfrm>
            <a:off x="231267" y="159279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막대그래프는 바다에서 쓰레기가 분해되는 시간을 나타낸 것입니다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그래프를 통해 알 수 있는 사실을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xmlns="" id="{93BBC338-6B68-49FC-AC93-348C5618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BAAF12-B03B-47BE-B5FB-6E8A5BD3EC7D}"/>
              </a:ext>
            </a:extLst>
          </p:cNvPr>
          <p:cNvSpPr txBox="1"/>
          <p:nvPr/>
        </p:nvSpPr>
        <p:spPr>
          <a:xfrm>
            <a:off x="719572" y="2327146"/>
            <a:ext cx="56745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나무젓가락이 가장 빨리 분해됩니다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xmlns="" id="{F2CE9F6E-D03F-49DD-BB7B-B6BA99F7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2288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991456B-692D-4167-B362-3457401433B2}"/>
              </a:ext>
            </a:extLst>
          </p:cNvPr>
          <p:cNvSpPr txBox="1"/>
          <p:nvPr/>
        </p:nvSpPr>
        <p:spPr>
          <a:xfrm>
            <a:off x="719572" y="2742014"/>
            <a:ext cx="56745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플라스틱이 분해되려면 무려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년 이상이 걸립니다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54CDA0EC-13B7-4AB2-84EE-1346B1A47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3" y="27034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78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38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자료에서 발견한 쓰레기 문제에 대해 느낀 점을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공개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A40BC1-96A9-4E60-A2CE-EE9C05D19647}"/>
              </a:ext>
            </a:extLst>
          </p:cNvPr>
          <p:cNvSpPr txBox="1"/>
          <p:nvPr/>
        </p:nvSpPr>
        <p:spPr>
          <a:xfrm>
            <a:off x="258895" y="2100624"/>
            <a:ext cx="662145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우리가 버리는 쓰레기들이 바다에서 분해되지 않고 계속 쌓이고 있어서 쓰레기 문제가 심각하다고 느꼈습니다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1D955F29-25D2-439A-98EB-62E8858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70" y="19506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xmlns="" id="{B119E2BF-ECDA-468B-BE73-0957549E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1400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230337C-62D4-444B-955A-A9971C12FC8E}"/>
              </a:ext>
            </a:extLst>
          </p:cNvPr>
          <p:cNvSpPr/>
          <p:nvPr/>
        </p:nvSpPr>
        <p:spPr>
          <a:xfrm>
            <a:off x="5544108" y="5140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F3CDF817-830F-4302-A875-14DF0C447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57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8561" y="3044279"/>
            <a:ext cx="5179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쓰레기를 </a:t>
            </a:r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어떻게 줄일 수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있을까요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83F5FB7-0D0E-4EE6-984D-623C8606622C}"/>
              </a:ext>
            </a:extLst>
          </p:cNvPr>
          <p:cNvSpPr/>
          <p:nvPr/>
        </p:nvSpPr>
        <p:spPr>
          <a:xfrm>
            <a:off x="3346003" y="38450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149~151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99A1DD-9088-4C04-9AA3-C6D953E749BA}"/>
              </a:ext>
            </a:extLst>
          </p:cNvPr>
          <p:cNvSpPr txBox="1"/>
          <p:nvPr/>
        </p:nvSpPr>
        <p:spPr>
          <a:xfrm>
            <a:off x="7018371" y="10396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3719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문제에 관심을 가져야 하는 이유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자료에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나타난 쓰레기와 관련된 수를 보고 의미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막대그래프에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나타난 것을 보고 의미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92404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통해 느낀 점 발표하기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997734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5699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쓰레기가 왜 문제인지 찾을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796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7" y="3158472"/>
            <a:ext cx="3619537" cy="24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74" y="2404448"/>
            <a:ext cx="2522252" cy="318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2777709" y="2434241"/>
            <a:ext cx="2323515" cy="801395"/>
          </a:xfrm>
          <a:prstGeom prst="wedgeRoundRectCallout">
            <a:avLst>
              <a:gd name="adj1" fmla="val 47220"/>
              <a:gd name="adj2" fmla="val 64018"/>
              <a:gd name="adj3" fmla="val 16667"/>
            </a:avLst>
          </a:prstGeom>
          <a:ln>
            <a:solidFill>
              <a:srgbClr val="FFD0E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쓰레기는 얼마나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많이 생기는 걸까</a:t>
            </a:r>
            <a:r>
              <a:rPr lang="en-US" altLang="ko-KR" sz="1600" smtClean="0"/>
              <a:t>?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1363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우리는 일상생활에서 많은 쓰레기를 만들어 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이러한 쓰레기가 계속 쌓이며 지구의 환경이 오염되고 있습니다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우리가 만든 쓰레기의 양이 얼마큼인지 또 이 쓰레기가 사라지는 데 얼마나 걸리는지 알아봅시다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20200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SA41709.psd / SA41709-1.psd /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동영상캡쳐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해상도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300)-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여아가 모니터 화면위에 손을 대고 있는 것처럼 바꿔주세요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교과서 그림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영상 보기 버튼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아래 링크를 걸어주세요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www.youtube-nocookie.com/embed/QbBM-v0EC8Y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6C8AD978-98E8-4409-AACD-58F60B1BC4A4}"/>
              </a:ext>
            </a:extLst>
          </p:cNvPr>
          <p:cNvSpPr/>
          <p:nvPr/>
        </p:nvSpPr>
        <p:spPr>
          <a:xfrm>
            <a:off x="6013543" y="28301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926A36B-B2FA-482E-AFE6-F6DE5A6D77AB}"/>
              </a:ext>
            </a:extLst>
          </p:cNvPr>
          <p:cNvSpPr/>
          <p:nvPr/>
        </p:nvSpPr>
        <p:spPr>
          <a:xfrm>
            <a:off x="5455294" y="198527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7DB51F3-B3D1-4F81-8519-D6620E978714}"/>
              </a:ext>
            </a:extLst>
          </p:cNvPr>
          <p:cNvSpPr/>
          <p:nvPr/>
        </p:nvSpPr>
        <p:spPr>
          <a:xfrm>
            <a:off x="6161812" y="198527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CEE4E66-7B64-48F1-9ECA-6333E8529246}"/>
              </a:ext>
            </a:extLst>
          </p:cNvPr>
          <p:cNvSpPr/>
          <p:nvPr/>
        </p:nvSpPr>
        <p:spPr>
          <a:xfrm>
            <a:off x="4793660" y="1985277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그림</a:t>
            </a:r>
            <a:endParaRPr lang="ko-KR" altLang="en-US" sz="1100" b="1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45405" y="2434242"/>
            <a:ext cx="2112286" cy="801395"/>
          </a:xfrm>
          <a:prstGeom prst="wedgeRoundRectCallout">
            <a:avLst>
              <a:gd name="adj1" fmla="val 6073"/>
              <a:gd name="adj2" fmla="val 73896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쓰레기는 왜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없어지지 않는 걸까</a:t>
            </a:r>
            <a:r>
              <a:rPr lang="en-US" altLang="ko-KR" sz="1600" smtClean="0"/>
              <a:t>?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795" y="1829808"/>
            <a:ext cx="1912677" cy="20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858827"/>
            <a:ext cx="1192069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CEE4E66-7B64-48F1-9ECA-6333E8529246}"/>
              </a:ext>
            </a:extLst>
          </p:cNvPr>
          <p:cNvSpPr/>
          <p:nvPr/>
        </p:nvSpPr>
        <p:spPr>
          <a:xfrm>
            <a:off x="1419593" y="1905502"/>
            <a:ext cx="825761" cy="255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영상 보기</a:t>
            </a:r>
            <a:endParaRPr lang="ko-KR" altLang="en-US" sz="11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C8AD978-98E8-4409-AACD-58F60B1BC4A4}"/>
              </a:ext>
            </a:extLst>
          </p:cNvPr>
          <p:cNvSpPr/>
          <p:nvPr/>
        </p:nvSpPr>
        <p:spPr>
          <a:xfrm>
            <a:off x="2245354" y="1887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363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우리는 일상생활에서 많은 쓰레기를 만들어 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이러한 쓰레기가 계속 쌓이며 지구의 환경이 오염되고 있습니다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우리가 만든 쓰레기의 양이 얼마큼인지 또 이 쓰레기가 사라지는 데 얼마나 걸리는지 알아봅시다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926A36B-B2FA-482E-AFE6-F6DE5A6D77AB}"/>
              </a:ext>
            </a:extLst>
          </p:cNvPr>
          <p:cNvSpPr/>
          <p:nvPr/>
        </p:nvSpPr>
        <p:spPr>
          <a:xfrm>
            <a:off x="5455294" y="198527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7DB51F3-B3D1-4F81-8519-D6620E978714}"/>
              </a:ext>
            </a:extLst>
          </p:cNvPr>
          <p:cNvSpPr/>
          <p:nvPr/>
        </p:nvSpPr>
        <p:spPr>
          <a:xfrm>
            <a:off x="6161812" y="198527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CEE4E66-7B64-48F1-9ECA-6333E8529246}"/>
              </a:ext>
            </a:extLst>
          </p:cNvPr>
          <p:cNvSpPr/>
          <p:nvPr/>
        </p:nvSpPr>
        <p:spPr>
          <a:xfrm>
            <a:off x="4793660" y="1985277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C3C36D3-042C-4AC9-BF58-64D508D4314E}"/>
              </a:ext>
            </a:extLst>
          </p:cNvPr>
          <p:cNvSpPr txBox="1"/>
          <p:nvPr/>
        </p:nvSpPr>
        <p:spPr>
          <a:xfrm>
            <a:off x="560717" y="2825791"/>
            <a:ext cx="61511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환경이 오염되고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24616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답 공개될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71C0C59-FFE0-4731-9873-AA0633D6E57D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9693BA1-DE98-4A9C-877E-8C789F4EE3B5}"/>
              </a:ext>
            </a:extLst>
          </p:cNvPr>
          <p:cNvSpPr txBox="1"/>
          <p:nvPr/>
        </p:nvSpPr>
        <p:spPr>
          <a:xfrm>
            <a:off x="405601" y="232084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우리가 쓰레기 문제에 관심을 가져야 하는 까닭은 무엇인가요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xmlns="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5" y="27061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B18F2EBD-32D5-4E5D-8302-D5C24787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0" y="286109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5AB5289-D2F4-43FE-9051-248C3C9A3330}"/>
              </a:ext>
            </a:extLst>
          </p:cNvPr>
          <p:cNvSpPr txBox="1"/>
          <p:nvPr/>
        </p:nvSpPr>
        <p:spPr>
          <a:xfrm>
            <a:off x="560717" y="3249281"/>
            <a:ext cx="61511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바다 생물들이 죽어 가고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FEA62A04-3897-442A-A99B-F558095C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0" y="3284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4EF88902-D2AF-4346-868F-4F793FB1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35" y="31185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55BA3F7-239F-4B2C-9599-BBF67E3284FC}"/>
              </a:ext>
            </a:extLst>
          </p:cNvPr>
          <p:cNvSpPr/>
          <p:nvPr/>
        </p:nvSpPr>
        <p:spPr>
          <a:xfrm>
            <a:off x="560717" y="36409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63FBB429-9B2D-430C-BD50-8701AF3E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858827"/>
            <a:ext cx="1192069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CEE4E66-7B64-48F1-9ECA-6333E8529246}"/>
              </a:ext>
            </a:extLst>
          </p:cNvPr>
          <p:cNvSpPr/>
          <p:nvPr/>
        </p:nvSpPr>
        <p:spPr>
          <a:xfrm>
            <a:off x="1419593" y="1905502"/>
            <a:ext cx="825761" cy="255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영상 보기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7568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363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우리는 일상생활에서 많은 쓰레기를 만들어 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이러한 쓰레기가 계속 쌓이며 지구의 환경이 오염되고 있습니다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우리가 만든 쓰레기의 양이 얼마큼인지 또 이 쓰레기가 사라지는 데 얼마나 걸리는지 알아봅시다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926A36B-B2FA-482E-AFE6-F6DE5A6D77AB}"/>
              </a:ext>
            </a:extLst>
          </p:cNvPr>
          <p:cNvSpPr/>
          <p:nvPr/>
        </p:nvSpPr>
        <p:spPr>
          <a:xfrm>
            <a:off x="5455294" y="1985277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7DB51F3-B3D1-4F81-8519-D6620E978714}"/>
              </a:ext>
            </a:extLst>
          </p:cNvPr>
          <p:cNvSpPr/>
          <p:nvPr/>
        </p:nvSpPr>
        <p:spPr>
          <a:xfrm>
            <a:off x="6161812" y="1985277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CEE4E66-7B64-48F1-9ECA-6333E8529246}"/>
              </a:ext>
            </a:extLst>
          </p:cNvPr>
          <p:cNvSpPr/>
          <p:nvPr/>
        </p:nvSpPr>
        <p:spPr>
          <a:xfrm>
            <a:off x="4793660" y="1985277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그림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가리기롵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71C0C59-FFE0-4731-9873-AA0633D6E57D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63FBB429-9B2D-430C-BD50-8701AF3E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C3C36D3-042C-4AC9-BF58-64D508D4314E}"/>
              </a:ext>
            </a:extLst>
          </p:cNvPr>
          <p:cNvSpPr txBox="1"/>
          <p:nvPr/>
        </p:nvSpPr>
        <p:spPr>
          <a:xfrm>
            <a:off x="560717" y="3368578"/>
            <a:ext cx="615115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우리가 버린 것들이 바다로 많이 흘러가는 사실을 알고 </a:t>
            </a:r>
          </a:p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죄책감이 들었습니다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3DAD4A8D-8BD7-4F96-AC4B-49D7927B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24537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9693BA1-DE98-4A9C-877E-8C789F4EE3B5}"/>
              </a:ext>
            </a:extLst>
          </p:cNvPr>
          <p:cNvSpPr txBox="1"/>
          <p:nvPr/>
        </p:nvSpPr>
        <p:spPr>
          <a:xfrm>
            <a:off x="405601" y="23128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영상을 보고 어떤 생각이 들었나요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E4102C27-F36E-44ED-9A73-70DB55F0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5" y="3248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B18F2EBD-32D5-4E5D-8302-D5C24787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0388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858827"/>
            <a:ext cx="1192069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CEE4E66-7B64-48F1-9ECA-6333E8529246}"/>
              </a:ext>
            </a:extLst>
          </p:cNvPr>
          <p:cNvSpPr/>
          <p:nvPr/>
        </p:nvSpPr>
        <p:spPr>
          <a:xfrm>
            <a:off x="1419593" y="1905502"/>
            <a:ext cx="825761" cy="255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영상 보기</a:t>
            </a:r>
            <a:endParaRPr lang="ko-KR" altLang="en-US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5AB5289-D2F4-43FE-9051-248C3C9A3330}"/>
              </a:ext>
            </a:extLst>
          </p:cNvPr>
          <p:cNvSpPr txBox="1"/>
          <p:nvPr/>
        </p:nvSpPr>
        <p:spPr>
          <a:xfrm>
            <a:off x="560717" y="2807640"/>
            <a:ext cx="61511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쓰레기 문제가 심각합니다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EA62A04-3897-442A-A99B-F558095C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4294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4EF88902-D2AF-4346-868F-4F793FB1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97" y="25961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9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6EC7455-ECBC-4453-B262-FB691CE2EA67}"/>
              </a:ext>
            </a:extLst>
          </p:cNvPr>
          <p:cNvSpPr/>
          <p:nvPr/>
        </p:nvSpPr>
        <p:spPr>
          <a:xfrm>
            <a:off x="3756481" y="1425454"/>
            <a:ext cx="583896" cy="261610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/>
              <a:t>물음 </a:t>
            </a:r>
            <a:r>
              <a:rPr lang="en-US" altLang="ko-KR" sz="1100" b="1" smtClean="0"/>
              <a:t>1</a:t>
            </a:r>
            <a:endParaRPr lang="ko-KR" altLang="en-US" sz="1100" b="1" dirty="0"/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하단의 이미지 파일에서 음식물 쓰레기와 코끼리 사진만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F242B7EC-F46A-4DC9-8BAE-E03C5C3D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EB48018-2B9F-46F6-BB8A-75DD5D78AF6B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8B87C64-72C6-415F-B96F-50064D450DB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우리가 만드는 생활 쓰레기는 얼마큼인지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91688FF-F457-42BF-AC02-97CFA9CC287D}"/>
              </a:ext>
            </a:extLst>
          </p:cNvPr>
          <p:cNvSpPr/>
          <p:nvPr/>
        </p:nvSpPr>
        <p:spPr>
          <a:xfrm>
            <a:off x="4372278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EBA628F-3CD7-4BC0-89E0-F4EDFBADC8C3}"/>
              </a:ext>
            </a:extLst>
          </p:cNvPr>
          <p:cNvSpPr/>
          <p:nvPr/>
        </p:nvSpPr>
        <p:spPr>
          <a:xfrm>
            <a:off x="5024199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C073E298-2228-4C38-9BB5-2539A7D9D8A0}"/>
              </a:ext>
            </a:extLst>
          </p:cNvPr>
          <p:cNvSpPr/>
          <p:nvPr/>
        </p:nvSpPr>
        <p:spPr>
          <a:xfrm>
            <a:off x="567626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DB275D0-11D1-480C-BE76-4C876932208C}"/>
              </a:ext>
            </a:extLst>
          </p:cNvPr>
          <p:cNvSpPr/>
          <p:nvPr/>
        </p:nvSpPr>
        <p:spPr>
          <a:xfrm>
            <a:off x="631797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>
                <a:solidFill>
                  <a:srgbClr val="984807"/>
                </a:solidFill>
              </a:rPr>
              <a:t>4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6ADEFD9-32C4-4C9F-94AF-A8381FA9FBE0}"/>
              </a:ext>
            </a:extLst>
          </p:cNvPr>
          <p:cNvSpPr txBox="1"/>
          <p:nvPr/>
        </p:nvSpPr>
        <p:spPr>
          <a:xfrm>
            <a:off x="518289" y="2348880"/>
            <a:ext cx="2821639" cy="646986"/>
          </a:xfrm>
          <a:prstGeom prst="roundRect">
            <a:avLst/>
          </a:prstGeom>
          <a:solidFill>
            <a:srgbClr val="EB9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우리나라에서 하루 동안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버려지는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음식물 쓰레기의 양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1C7995E-5AF5-4CAC-B9D7-EBCBD92070A8}"/>
              </a:ext>
            </a:extLst>
          </p:cNvPr>
          <p:cNvSpPr txBox="1"/>
          <p:nvPr/>
        </p:nvSpPr>
        <p:spPr>
          <a:xfrm>
            <a:off x="3696787" y="2352324"/>
            <a:ext cx="2705538" cy="646986"/>
          </a:xfrm>
          <a:prstGeom prst="roundRect">
            <a:avLst/>
          </a:prstGeom>
          <a:solidFill>
            <a:srgbClr val="EBA0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아프리카코끼리 약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2412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마리의 무게와 비슷해요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06B9199D-368D-4CAB-A1FB-4E594685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0" y="181269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B92C054-65B0-40E8-BF64-CFFE0F2D6F95}"/>
              </a:ext>
            </a:extLst>
          </p:cNvPr>
          <p:cNvSpPr txBox="1"/>
          <p:nvPr/>
        </p:nvSpPr>
        <p:spPr>
          <a:xfrm>
            <a:off x="332049" y="1695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우리나라에서 하루 동안 버려지는 음식물 쓰레기의 양을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FE776357-063F-434C-9C8F-A6318B197550}"/>
              </a:ext>
            </a:extLst>
          </p:cNvPr>
          <p:cNvSpPr/>
          <p:nvPr/>
        </p:nvSpPr>
        <p:spPr>
          <a:xfrm>
            <a:off x="6183674" y="3232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2AD5D7E-08A7-44A3-A2AC-18995B4B3C44}"/>
              </a:ext>
            </a:extLst>
          </p:cNvPr>
          <p:cNvSpPr txBox="1"/>
          <p:nvPr/>
        </p:nvSpPr>
        <p:spPr>
          <a:xfrm>
            <a:off x="1586947" y="5075892"/>
            <a:ext cx="37457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사천사백칠십칠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톤입니다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FE38F72E-3F2D-43D3-998F-A6854220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46" y="50217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5" y="3018956"/>
            <a:ext cx="2856005" cy="195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69" y="3038490"/>
            <a:ext cx="2407111" cy="184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EC1BDC7-8343-474D-A503-F2A0CAAB03E9}"/>
              </a:ext>
            </a:extLst>
          </p:cNvPr>
          <p:cNvSpPr txBox="1"/>
          <p:nvPr/>
        </p:nvSpPr>
        <p:spPr>
          <a:xfrm>
            <a:off x="1403648" y="3086854"/>
            <a:ext cx="10722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14477 t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41980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SA41701.psd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하단의 이미지 파일에서 생활 쓰레기와 여객기 그림만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F242B7EC-F46A-4DC9-8BAE-E03C5C3D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EB48018-2B9F-46F6-BB8A-75DD5D78AF6B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8B87C64-72C6-415F-B96F-50064D450DB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우리가 만드는 생활 쓰레기는 얼마큼인지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016E368-EE1A-4C22-854B-476046EF95EB}"/>
              </a:ext>
            </a:extLst>
          </p:cNvPr>
          <p:cNvSpPr txBox="1"/>
          <p:nvPr/>
        </p:nvSpPr>
        <p:spPr>
          <a:xfrm>
            <a:off x="526051" y="2350404"/>
            <a:ext cx="2821639" cy="646986"/>
          </a:xfrm>
          <a:prstGeom prst="roundRect">
            <a:avLst/>
          </a:prstGeom>
          <a:solidFill>
            <a:srgbClr val="709FD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우리나라에서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년 동안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버려지는 생활 쓰레기의 양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A281424-DBDF-41C0-A4F0-2507E0D281D1}"/>
              </a:ext>
            </a:extLst>
          </p:cNvPr>
          <p:cNvSpPr txBox="1"/>
          <p:nvPr/>
        </p:nvSpPr>
        <p:spPr>
          <a:xfrm>
            <a:off x="4101281" y="2350404"/>
            <a:ext cx="1981156" cy="646986"/>
          </a:xfrm>
          <a:prstGeom prst="roundRect">
            <a:avLst/>
          </a:prstGeom>
          <a:solidFill>
            <a:srgbClr val="709FD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여객기 약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68175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대의 무게와 비슷해요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06B9199D-368D-4CAB-A1FB-4E594685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0" y="181269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B92C054-65B0-40E8-BF64-CFFE0F2D6F95}"/>
              </a:ext>
            </a:extLst>
          </p:cNvPr>
          <p:cNvSpPr txBox="1"/>
          <p:nvPr/>
        </p:nvSpPr>
        <p:spPr>
          <a:xfrm>
            <a:off x="332049" y="169539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우리나라에서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 동안 버려지는 생활 쓰레기의 양을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2AD5D7E-08A7-44A3-A2AC-18995B4B3C44}"/>
              </a:ext>
            </a:extLst>
          </p:cNvPr>
          <p:cNvSpPr txBox="1"/>
          <p:nvPr/>
        </p:nvSpPr>
        <p:spPr>
          <a:xfrm>
            <a:off x="1400517" y="5148887"/>
            <a:ext cx="38747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이천사십오만 </a:t>
            </a:r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이천칠백칠십오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톤입니다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FE38F72E-3F2D-43D3-998F-A6854220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85" y="50200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6EC7455-ECBC-4453-B262-FB691CE2EA67}"/>
              </a:ext>
            </a:extLst>
          </p:cNvPr>
          <p:cNvSpPr/>
          <p:nvPr/>
        </p:nvSpPr>
        <p:spPr>
          <a:xfrm>
            <a:off x="3756481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 </a:t>
            </a:r>
            <a:r>
              <a:rPr lang="en-US" altLang="ko-KR" sz="1100" b="1">
                <a:solidFill>
                  <a:srgbClr val="984807"/>
                </a:solidFill>
              </a:rPr>
              <a:t>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91688FF-F457-42BF-AC02-97CFA9CC287D}"/>
              </a:ext>
            </a:extLst>
          </p:cNvPr>
          <p:cNvSpPr/>
          <p:nvPr/>
        </p:nvSpPr>
        <p:spPr>
          <a:xfrm>
            <a:off x="4372278" y="1425454"/>
            <a:ext cx="583896" cy="261610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2</a:t>
            </a:r>
            <a:endParaRPr lang="ko-KR" altLang="en-US" sz="11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EBA628F-3CD7-4BC0-89E0-F4EDFBADC8C3}"/>
              </a:ext>
            </a:extLst>
          </p:cNvPr>
          <p:cNvSpPr/>
          <p:nvPr/>
        </p:nvSpPr>
        <p:spPr>
          <a:xfrm>
            <a:off x="5024199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073E298-2228-4C38-9BB5-2539A7D9D8A0}"/>
              </a:ext>
            </a:extLst>
          </p:cNvPr>
          <p:cNvSpPr/>
          <p:nvPr/>
        </p:nvSpPr>
        <p:spPr>
          <a:xfrm>
            <a:off x="567626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DB275D0-11D1-480C-BE76-4C876932208C}"/>
              </a:ext>
            </a:extLst>
          </p:cNvPr>
          <p:cNvSpPr/>
          <p:nvPr/>
        </p:nvSpPr>
        <p:spPr>
          <a:xfrm>
            <a:off x="631797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4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207621"/>
            <a:ext cx="2524213" cy="17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34BBD0C-E49F-4C85-A822-BF11A87DC1C4}"/>
              </a:ext>
            </a:extLst>
          </p:cNvPr>
          <p:cNvSpPr txBox="1"/>
          <p:nvPr/>
        </p:nvSpPr>
        <p:spPr>
          <a:xfrm>
            <a:off x="1334007" y="3039627"/>
            <a:ext cx="12937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20452775 t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80" y="3179951"/>
            <a:ext cx="2129140" cy="169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54694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SA41701.psd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FE776357-063F-434C-9C8F-A6318B197550}"/>
              </a:ext>
            </a:extLst>
          </p:cNvPr>
          <p:cNvSpPr/>
          <p:nvPr/>
        </p:nvSpPr>
        <p:spPr>
          <a:xfrm>
            <a:off x="6183674" y="3208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1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문제발견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쓰레기는 모두 어디로 갈까요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4A44398-3A63-42AE-AEDC-FA7B0D757523}"/>
              </a:ext>
            </a:extLst>
          </p:cNvPr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4370BA96-CD61-41A6-A63E-BEF2482E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6BCE0C7C-6296-4E04-9D97-FE433A8A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F242B7EC-F46A-4DC9-8BAE-E03C5C3D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EB48018-2B9F-46F6-BB8A-75DD5D78AF6B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8B87C64-72C6-415F-B96F-50064D450DB3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우리가 만드는 생활 쓰레기는 얼마큼인지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06B9199D-368D-4CAB-A1FB-4E594685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695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B92C054-65B0-40E8-BF64-CFFE0F2D6F95}"/>
              </a:ext>
            </a:extLst>
          </p:cNvPr>
          <p:cNvSpPr txBox="1"/>
          <p:nvPr/>
        </p:nvSpPr>
        <p:spPr>
          <a:xfrm>
            <a:off x="303275" y="175223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 t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어느 정도 무게인지 떠올리며 방금 읽은 두 수의 의미를 생각하여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29E0CA9-B13E-4B3B-97FD-65F4249ED5E2}"/>
              </a:ext>
            </a:extLst>
          </p:cNvPr>
          <p:cNvSpPr txBox="1"/>
          <p:nvPr/>
        </p:nvSpPr>
        <p:spPr>
          <a:xfrm>
            <a:off x="575556" y="2509940"/>
            <a:ext cx="60126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1000 kg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t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29E38A48-623C-422C-9450-CA78FED3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9" y="25353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00C6767-891D-4979-82B7-93FA22A09070}"/>
              </a:ext>
            </a:extLst>
          </p:cNvPr>
          <p:cNvSpPr txBox="1"/>
          <p:nvPr/>
        </p:nvSpPr>
        <p:spPr>
          <a:xfrm>
            <a:off x="575556" y="2999782"/>
            <a:ext cx="60126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하루에 버려지는 음식물 쓰레기의 양이 많은 것 같습니다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C8DCA4B3-F666-4319-9F22-3012D5774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9" y="2990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321314C-8F47-4C76-862B-A8B3458851F5}"/>
              </a:ext>
            </a:extLst>
          </p:cNvPr>
          <p:cNvSpPr txBox="1"/>
          <p:nvPr/>
        </p:nvSpPr>
        <p:spPr>
          <a:xfrm>
            <a:off x="575556" y="3455712"/>
            <a:ext cx="60126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생활 쓰레기가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년 동안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20452775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톤이나 나옵니다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69D3669F-0501-446E-BA09-47D91CE1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9" y="3481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162BBFAD-01DE-4727-974D-C5D17AF8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7" y="25497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162BBFAD-01DE-4727-974D-C5D17AF8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" y="303118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62BBFAD-01DE-4727-974D-C5D17AF8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69" y="351267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6EC7455-ECBC-4453-B262-FB691CE2EA67}"/>
              </a:ext>
            </a:extLst>
          </p:cNvPr>
          <p:cNvSpPr/>
          <p:nvPr/>
        </p:nvSpPr>
        <p:spPr>
          <a:xfrm>
            <a:off x="3756481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 </a:t>
            </a:r>
            <a:r>
              <a:rPr lang="en-US" altLang="ko-KR" sz="1100" b="1">
                <a:solidFill>
                  <a:srgbClr val="984807"/>
                </a:solidFill>
              </a:rPr>
              <a:t>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91688FF-F457-42BF-AC02-97CFA9CC287D}"/>
              </a:ext>
            </a:extLst>
          </p:cNvPr>
          <p:cNvSpPr/>
          <p:nvPr/>
        </p:nvSpPr>
        <p:spPr>
          <a:xfrm>
            <a:off x="4372278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EBA628F-3CD7-4BC0-89E0-F4EDFBADC8C3}"/>
              </a:ext>
            </a:extLst>
          </p:cNvPr>
          <p:cNvSpPr/>
          <p:nvPr/>
        </p:nvSpPr>
        <p:spPr>
          <a:xfrm>
            <a:off x="5024199" y="1425454"/>
            <a:ext cx="583896" cy="261610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</a:t>
            </a:r>
            <a:r>
              <a:rPr lang="en-US" altLang="ko-KR" sz="1100" b="1" smtClean="0"/>
              <a:t>+</a:t>
            </a:r>
            <a:endParaRPr lang="ko-KR" altLang="en-US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073E298-2228-4C38-9BB5-2539A7D9D8A0}"/>
              </a:ext>
            </a:extLst>
          </p:cNvPr>
          <p:cNvSpPr/>
          <p:nvPr/>
        </p:nvSpPr>
        <p:spPr>
          <a:xfrm>
            <a:off x="567626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DB275D0-11D1-480C-BE76-4C876932208C}"/>
              </a:ext>
            </a:extLst>
          </p:cNvPr>
          <p:cNvSpPr/>
          <p:nvPr/>
        </p:nvSpPr>
        <p:spPr>
          <a:xfrm>
            <a:off x="6317975" y="1425454"/>
            <a:ext cx="58389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4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1828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42459</TotalTime>
  <Words>1469</Words>
  <Application>Microsoft Office PowerPoint</Application>
  <PresentationFormat>화면 슬라이드 쇼(4:3)</PresentationFormat>
  <Paragraphs>365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7362</cp:revision>
  <dcterms:created xsi:type="dcterms:W3CDTF">2008-07-15T12:19:11Z</dcterms:created>
  <dcterms:modified xsi:type="dcterms:W3CDTF">2022-03-25T01:16:15Z</dcterms:modified>
</cp:coreProperties>
</file>