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782" r:id="rId2"/>
    <p:sldId id="783" r:id="rId3"/>
    <p:sldId id="1097" r:id="rId4"/>
    <p:sldId id="1289" r:id="rId5"/>
    <p:sldId id="1407" r:id="rId6"/>
    <p:sldId id="1408" r:id="rId7"/>
    <p:sldId id="1390" r:id="rId8"/>
    <p:sldId id="1409" r:id="rId9"/>
    <p:sldId id="1403" r:id="rId10"/>
    <p:sldId id="1404" r:id="rId11"/>
    <p:sldId id="1405" r:id="rId12"/>
    <p:sldId id="1411" r:id="rId13"/>
    <p:sldId id="1391" r:id="rId14"/>
    <p:sldId id="1412" r:id="rId15"/>
    <p:sldId id="1413" r:id="rId16"/>
    <p:sldId id="1315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807"/>
    <a:srgbClr val="A46B5B"/>
    <a:srgbClr val="F9ECF2"/>
    <a:srgbClr val="EBDBC7"/>
    <a:srgbClr val="FDEADA"/>
    <a:srgbClr val="B8C8E3"/>
    <a:srgbClr val="CFE5F3"/>
    <a:srgbClr val="BE90BC"/>
    <a:srgbClr val="7CBF8F"/>
    <a:srgbClr val="E6F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1958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7350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3943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계획 수립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홍보 자료를 어떻게 만들까요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14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ADB50E5-38DD-4E5D-9F61-7970177F4C50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쓰레기를 줄이기 위한 포스터입니다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포스터는 어떻게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다른지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홍보 자료를 어떻게 만들까요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979357" y="1439933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1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5633065" y="1439933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2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871C0C59-FFE0-4731-9873-AA0633D6E57D}"/>
              </a:ext>
            </a:extLst>
          </p:cNvPr>
          <p:cNvSpPr/>
          <p:nvPr/>
        </p:nvSpPr>
        <p:spPr>
          <a:xfrm>
            <a:off x="5388271" y="53155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0485C3B-BBC2-46E9-B15B-81CD1C2842BF}"/>
              </a:ext>
            </a:extLst>
          </p:cNvPr>
          <p:cNvSpPr txBox="1"/>
          <p:nvPr/>
        </p:nvSpPr>
        <p:spPr>
          <a:xfrm>
            <a:off x="440395" y="4653136"/>
            <a:ext cx="624392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큰 수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각도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곱셈과 나눗셈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평면도형의 이동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막대그래프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규칙 찾기를 배웠습니다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590F5AE4-6F6A-4C7D-AE1F-337EF41A1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19" y="18428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569CB395-15E3-4CFF-AAA2-DDE46EE8C30F}"/>
              </a:ext>
            </a:extLst>
          </p:cNvPr>
          <p:cNvSpPr txBox="1"/>
          <p:nvPr/>
        </p:nvSpPr>
        <p:spPr>
          <a:xfrm>
            <a:off x="383245" y="170857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학기 동안 배운 내용을 떠올려 보고 우리가 활용할 수 있는 수학적 요소를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C67DA6D6-AD5C-4FE3-953D-13AF714B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701" y="44256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>
            <a:extLst>
              <a:ext uri="{FF2B5EF4-FFF2-40B4-BE49-F238E27FC236}">
                <a16:creationId xmlns="" xmlns:a16="http://schemas.microsoft.com/office/drawing/2014/main" id="{68B85F5E-05CE-4930-8186-C14D5C5A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940" y="526139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4CF60249-2B58-4686-B9DF-D429B9C2AB0F}"/>
              </a:ext>
            </a:extLst>
          </p:cNvPr>
          <p:cNvSpPr/>
          <p:nvPr/>
        </p:nvSpPr>
        <p:spPr>
          <a:xfrm>
            <a:off x="6287006" y="1439933"/>
            <a:ext cx="599114" cy="270022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3</a:t>
            </a:r>
            <a:endParaRPr lang="ko-KR" altLang="en-US" sz="1100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EDBA7E75-B7D9-4FB5-939E-6B11D75F2896}"/>
              </a:ext>
            </a:extLst>
          </p:cNvPr>
          <p:cNvGrpSpPr/>
          <p:nvPr/>
        </p:nvGrpSpPr>
        <p:grpSpPr>
          <a:xfrm flipV="1">
            <a:off x="2663788" y="5337212"/>
            <a:ext cx="1836204" cy="221592"/>
            <a:chOff x="319554" y="1245924"/>
            <a:chExt cx="3512307" cy="423864"/>
          </a:xfrm>
        </p:grpSpPr>
        <p:pic>
          <p:nvPicPr>
            <p:cNvPr id="23" name="Picture 11">
              <a:extLst>
                <a:ext uri="{FF2B5EF4-FFF2-40B4-BE49-F238E27FC236}">
                  <a16:creationId xmlns="" xmlns:a16="http://schemas.microsoft.com/office/drawing/2014/main" id="{749EEDA5-E8FF-4CC7-ABF1-8CD7AFB0F3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2">
              <a:extLst>
                <a:ext uri="{FF2B5EF4-FFF2-40B4-BE49-F238E27FC236}">
                  <a16:creationId xmlns="" xmlns:a16="http://schemas.microsoft.com/office/drawing/2014/main" id="{D1D72F7D-DF35-4113-AB5D-77908A19A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3">
              <a:extLst>
                <a:ext uri="{FF2B5EF4-FFF2-40B4-BE49-F238E27FC236}">
                  <a16:creationId xmlns="" xmlns:a16="http://schemas.microsoft.com/office/drawing/2014/main" id="{43B10644-6FF1-4A57-A9E5-4A9C59404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4">
              <a:extLst>
                <a:ext uri="{FF2B5EF4-FFF2-40B4-BE49-F238E27FC236}">
                  <a16:creationId xmlns="" xmlns:a16="http://schemas.microsoft.com/office/drawing/2014/main" id="{346FB578-3B4E-443C-A781-A39472B30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2761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>
              <a:extLst>
                <a:ext uri="{FF2B5EF4-FFF2-40B4-BE49-F238E27FC236}">
                  <a16:creationId xmlns="" xmlns:a16="http://schemas.microsoft.com/office/drawing/2014/main" id="{43B10644-6FF1-4A57-A9E5-4A9C59404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3354" y="1301264"/>
              <a:ext cx="800099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CCD8E158-B86F-4DA6-BE01-3C8B925E9B94}"/>
              </a:ext>
            </a:extLst>
          </p:cNvPr>
          <p:cNvSpPr/>
          <p:nvPr/>
        </p:nvSpPr>
        <p:spPr>
          <a:xfrm>
            <a:off x="3784355" y="5445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2" y="2348880"/>
            <a:ext cx="4071564" cy="229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257" y="4262759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41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14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ADB50E5-38DD-4E5D-9F61-7970177F4C50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쓰레기를 줄이기 위한 포스터입니다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포스터는 어떻게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다른지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홍보 자료를 어떻게 만들까요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979357" y="1439933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1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5633065" y="1439933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2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871C0C59-FFE0-4731-9873-AA0633D6E57D}"/>
              </a:ext>
            </a:extLst>
          </p:cNvPr>
          <p:cNvSpPr/>
          <p:nvPr/>
        </p:nvSpPr>
        <p:spPr>
          <a:xfrm>
            <a:off x="6872155" y="5152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0485C3B-BBC2-46E9-B15B-81CD1C2842BF}"/>
              </a:ext>
            </a:extLst>
          </p:cNvPr>
          <p:cNvSpPr txBox="1"/>
          <p:nvPr/>
        </p:nvSpPr>
        <p:spPr>
          <a:xfrm>
            <a:off x="440395" y="4725144"/>
            <a:ext cx="624392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그래프와 자료를 활용하면 좋을 것 같습니다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590F5AE4-6F6A-4C7D-AE1F-337EF41A1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19" y="18428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569CB395-15E3-4CFF-AAA2-DDE46EE8C30F}"/>
              </a:ext>
            </a:extLst>
          </p:cNvPr>
          <p:cNvSpPr txBox="1"/>
          <p:nvPr/>
        </p:nvSpPr>
        <p:spPr>
          <a:xfrm>
            <a:off x="383245" y="170857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학기 동안 배운 내용을 떠올려 보고 우리가 활용할 수 있는 수학적 요소를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C67DA6D6-AD5C-4FE3-953D-13AF714B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599" y="47053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4CF60249-2B58-4686-B9DF-D429B9C2AB0F}"/>
              </a:ext>
            </a:extLst>
          </p:cNvPr>
          <p:cNvSpPr/>
          <p:nvPr/>
        </p:nvSpPr>
        <p:spPr>
          <a:xfrm>
            <a:off x="6287006" y="1439933"/>
            <a:ext cx="599114" cy="270022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3</a:t>
            </a:r>
            <a:endParaRPr lang="ko-KR" altLang="en-US" sz="1100" b="1" dirty="0"/>
          </a:p>
        </p:txBody>
      </p:sp>
      <p:pic>
        <p:nvPicPr>
          <p:cNvPr id="54" name="Picture 6">
            <a:extLst>
              <a:ext uri="{FF2B5EF4-FFF2-40B4-BE49-F238E27FC236}">
                <a16:creationId xmlns="" xmlns:a16="http://schemas.microsoft.com/office/drawing/2014/main" id="{68B85F5E-05CE-4930-8186-C14D5C5A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940" y="526139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EDBA7E75-B7D9-4FB5-939E-6B11D75F2896}"/>
              </a:ext>
            </a:extLst>
          </p:cNvPr>
          <p:cNvGrpSpPr/>
          <p:nvPr/>
        </p:nvGrpSpPr>
        <p:grpSpPr>
          <a:xfrm flipV="1">
            <a:off x="2663788" y="5337212"/>
            <a:ext cx="1836204" cy="221592"/>
            <a:chOff x="319554" y="1245924"/>
            <a:chExt cx="3512307" cy="423864"/>
          </a:xfrm>
        </p:grpSpPr>
        <p:pic>
          <p:nvPicPr>
            <p:cNvPr id="37" name="Picture 11">
              <a:extLst>
                <a:ext uri="{FF2B5EF4-FFF2-40B4-BE49-F238E27FC236}">
                  <a16:creationId xmlns="" xmlns:a16="http://schemas.microsoft.com/office/drawing/2014/main" id="{749EEDA5-E8FF-4CC7-ABF1-8CD7AFB0F3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>
              <a:extLst>
                <a:ext uri="{FF2B5EF4-FFF2-40B4-BE49-F238E27FC236}">
                  <a16:creationId xmlns="" xmlns:a16="http://schemas.microsoft.com/office/drawing/2014/main" id="{D1D72F7D-DF35-4113-AB5D-77908A19A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929" y="1317364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="" xmlns:a16="http://schemas.microsoft.com/office/drawing/2014/main" id="{43B10644-6FF1-4A57-A9E5-4A9C59404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635" y="1312603"/>
              <a:ext cx="800099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>
              <a:extLst>
                <a:ext uri="{FF2B5EF4-FFF2-40B4-BE49-F238E27FC236}">
                  <a16:creationId xmlns="" xmlns:a16="http://schemas.microsoft.com/office/drawing/2014/main" id="{346FB578-3B4E-443C-A781-A39472B30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2761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="" xmlns:a16="http://schemas.microsoft.com/office/drawing/2014/main" id="{43B10644-6FF1-4A57-A9E5-4A9C59404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3354" y="1301264"/>
              <a:ext cx="800099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2" y="2348880"/>
            <a:ext cx="4071564" cy="229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3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257" y="4262759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31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14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ADB50E5-38DD-4E5D-9F61-7970177F4C50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쓰레기를 줄이기 위한 포스터입니다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포스터는 어떻게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다른지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홍보 자료를 어떻게 만들까요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979357" y="1439933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1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5633065" y="1439933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2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871C0C59-FFE0-4731-9873-AA0633D6E57D}"/>
              </a:ext>
            </a:extLst>
          </p:cNvPr>
          <p:cNvSpPr/>
          <p:nvPr/>
        </p:nvSpPr>
        <p:spPr>
          <a:xfrm>
            <a:off x="6872155" y="5152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0485C3B-BBC2-46E9-B15B-81CD1C2842BF}"/>
              </a:ext>
            </a:extLst>
          </p:cNvPr>
          <p:cNvSpPr txBox="1"/>
          <p:nvPr/>
        </p:nvSpPr>
        <p:spPr>
          <a:xfrm>
            <a:off x="440395" y="4725144"/>
            <a:ext cx="624392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큰 수를 이용하면 좋을 것 같습니다</a:t>
            </a:r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590F5AE4-6F6A-4C7D-AE1F-337EF41A1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19" y="18428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569CB395-15E3-4CFF-AAA2-DDE46EE8C30F}"/>
              </a:ext>
            </a:extLst>
          </p:cNvPr>
          <p:cNvSpPr txBox="1"/>
          <p:nvPr/>
        </p:nvSpPr>
        <p:spPr>
          <a:xfrm>
            <a:off x="383245" y="170857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학기 동안 배운 내용을 떠올려 보고 우리가 활용할 수 있는 수학적 요소를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C67DA6D6-AD5C-4FE3-953D-13AF714B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599" y="47053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4CF60249-2B58-4686-B9DF-D429B9C2AB0F}"/>
              </a:ext>
            </a:extLst>
          </p:cNvPr>
          <p:cNvSpPr/>
          <p:nvPr/>
        </p:nvSpPr>
        <p:spPr>
          <a:xfrm>
            <a:off x="6287006" y="1439933"/>
            <a:ext cx="599114" cy="270022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3</a:t>
            </a:r>
            <a:endParaRPr lang="ko-KR" altLang="en-US" sz="1100" b="1" dirty="0"/>
          </a:p>
        </p:txBody>
      </p:sp>
      <p:pic>
        <p:nvPicPr>
          <p:cNvPr id="54" name="Picture 6">
            <a:extLst>
              <a:ext uri="{FF2B5EF4-FFF2-40B4-BE49-F238E27FC236}">
                <a16:creationId xmlns="" xmlns:a16="http://schemas.microsoft.com/office/drawing/2014/main" id="{68B85F5E-05CE-4930-8186-C14D5C5A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940" y="526139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EDBA7E75-B7D9-4FB5-939E-6B11D75F2896}"/>
              </a:ext>
            </a:extLst>
          </p:cNvPr>
          <p:cNvGrpSpPr/>
          <p:nvPr/>
        </p:nvGrpSpPr>
        <p:grpSpPr>
          <a:xfrm flipV="1">
            <a:off x="2663788" y="5337212"/>
            <a:ext cx="1836204" cy="221592"/>
            <a:chOff x="319554" y="1245924"/>
            <a:chExt cx="3512307" cy="423864"/>
          </a:xfrm>
        </p:grpSpPr>
        <p:pic>
          <p:nvPicPr>
            <p:cNvPr id="37" name="Picture 11">
              <a:extLst>
                <a:ext uri="{FF2B5EF4-FFF2-40B4-BE49-F238E27FC236}">
                  <a16:creationId xmlns="" xmlns:a16="http://schemas.microsoft.com/office/drawing/2014/main" id="{749EEDA5-E8FF-4CC7-ABF1-8CD7AFB0F3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>
              <a:extLst>
                <a:ext uri="{FF2B5EF4-FFF2-40B4-BE49-F238E27FC236}">
                  <a16:creationId xmlns="" xmlns:a16="http://schemas.microsoft.com/office/drawing/2014/main" id="{D1D72F7D-DF35-4113-AB5D-77908A19A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730" y="1317364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="" xmlns:a16="http://schemas.microsoft.com/office/drawing/2014/main" id="{43B10644-6FF1-4A57-A9E5-4A9C59404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635" y="1312603"/>
              <a:ext cx="800099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>
              <a:extLst>
                <a:ext uri="{FF2B5EF4-FFF2-40B4-BE49-F238E27FC236}">
                  <a16:creationId xmlns="" xmlns:a16="http://schemas.microsoft.com/office/drawing/2014/main" id="{346FB578-3B4E-443C-A781-A39472B30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2761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="" xmlns:a16="http://schemas.microsoft.com/office/drawing/2014/main" id="{43B10644-6FF1-4A57-A9E5-4A9C59404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387" y="1301264"/>
              <a:ext cx="800099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2" y="2348880"/>
            <a:ext cx="4071564" cy="229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3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257" y="4262759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84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14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ADB50E5-38DD-4E5D-9F61-7970177F4C50}"/>
              </a:ext>
            </a:extLst>
          </p:cNvPr>
          <p:cNvSpPr txBox="1"/>
          <p:nvPr/>
        </p:nvSpPr>
        <p:spPr>
          <a:xfrm>
            <a:off x="389042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우리 모둠도 환경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튼튼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모둠처럼 수와 그래프를 활용하여 홍보를 위한 실천 계획을 세워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홍보 자료를 어떻게 만들까요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590F5AE4-6F6A-4C7D-AE1F-337EF41A1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19" y="18428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569CB395-15E3-4CFF-AAA2-DDE46EE8C30F}"/>
              </a:ext>
            </a:extLst>
          </p:cNvPr>
          <p:cNvSpPr txBox="1"/>
          <p:nvPr/>
        </p:nvSpPr>
        <p:spPr>
          <a:xfrm>
            <a:off x="383245" y="170857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환경 튼튼 모둠은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음식물 쓰레기 줄이기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를 위하여 큰 수와 막대그래프를 활용한 포스터를 만들기로 하였습니다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8">
            <a:extLst>
              <a:ext uri="{FF2B5EF4-FFF2-40B4-BE49-F238E27FC236}">
                <a16:creationId xmlns="" xmlns:a16="http://schemas.microsoft.com/office/drawing/2014/main" id="{46AE13B6-4EF0-4D59-8844-20217AFB5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960" y="1281276"/>
            <a:ext cx="1080497" cy="37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AFA4980E-7363-4A03-A31F-2587ACFE679A}"/>
              </a:ext>
            </a:extLst>
          </p:cNvPr>
          <p:cNvSpPr txBox="1"/>
          <p:nvPr/>
        </p:nvSpPr>
        <p:spPr>
          <a:xfrm>
            <a:off x="3011378" y="1350139"/>
            <a:ext cx="1112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 dirty="0">
                <a:latin typeface="맑은 고딕" pitchFamily="50" charset="-127"/>
                <a:ea typeface="맑은 고딕" pitchFamily="50" charset="-127"/>
              </a:rPr>
              <a:t>16</a:t>
            </a:r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47932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[2020.08.10]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 박만구팀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_NKS_31862 copy_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작업완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패스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098" name="Picture 2" descr="D:\[초등] 교과학습\2022년 1학기\수학 4-1_이미지원본\교과서\144157초수학교과서4-1-7(오리꼬미)\Links\[2020.08.10] 초등수학 박만구팀_NKS_31862 copy_작업완(패스)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1" b="11841"/>
          <a:stretch/>
        </p:blipFill>
        <p:spPr bwMode="auto">
          <a:xfrm>
            <a:off x="1357194" y="3074281"/>
            <a:ext cx="4294926" cy="208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사각형 설명선 21"/>
          <p:cNvSpPr/>
          <p:nvPr/>
        </p:nvSpPr>
        <p:spPr>
          <a:xfrm>
            <a:off x="233318" y="3086210"/>
            <a:ext cx="1493881" cy="1350902"/>
          </a:xfrm>
          <a:prstGeom prst="wedgeRoundRectCallout">
            <a:avLst>
              <a:gd name="adj1" fmla="val 60776"/>
              <a:gd name="adj2" fmla="val -7824"/>
              <a:gd name="adj3" fmla="val 16667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쓰레기와 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관련된 자료를 찾았더니 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큰 수가 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많이 나와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446933" y="2371828"/>
            <a:ext cx="2720911" cy="602100"/>
          </a:xfrm>
          <a:prstGeom prst="wedgeRoundRectCallout">
            <a:avLst>
              <a:gd name="adj1" fmla="val 41276"/>
              <a:gd name="adj2" fmla="val 81460"/>
              <a:gd name="adj3" fmla="val 16667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음식물 쓰레기의 양을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조사해서 표로 나타내 볼까</a:t>
            </a:r>
            <a:r>
              <a:rPr lang="en-US" altLang="ko-KR" sz="1600" smtClean="0"/>
              <a:t>?</a:t>
            </a:r>
            <a:endParaRPr lang="ko-KR" altLang="en-US" sz="1600" dirty="0"/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3356910" y="2357140"/>
            <a:ext cx="2629093" cy="602100"/>
          </a:xfrm>
          <a:prstGeom prst="wedgeRoundRectCallout">
            <a:avLst>
              <a:gd name="adj1" fmla="val -23214"/>
              <a:gd name="adj2" fmla="val 89820"/>
              <a:gd name="adj3" fmla="val 16667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그래</a:t>
            </a:r>
            <a:r>
              <a:rPr lang="en-US" altLang="ko-KR" sz="1600" smtClean="0"/>
              <a:t>, </a:t>
            </a:r>
            <a:r>
              <a:rPr lang="ko-KR" altLang="en-US" sz="1600" smtClean="0"/>
              <a:t>나는 그 표를 보고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그래프로 나타내 볼게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5256076" y="3068960"/>
            <a:ext cx="1616144" cy="1044116"/>
          </a:xfrm>
          <a:prstGeom prst="wedgeRoundRectCallout">
            <a:avLst>
              <a:gd name="adj1" fmla="val -62026"/>
              <a:gd name="adj2" fmla="val 11252"/>
              <a:gd name="adj3" fmla="val 16667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smtClean="0"/>
              <a:t>나는 큰 수를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그래프에 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나타내는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방법을 알아볼게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718860" y="5265204"/>
            <a:ext cx="1637116" cy="263186"/>
            <a:chOff x="319554" y="1245924"/>
            <a:chExt cx="2636592" cy="423864"/>
          </a:xfrm>
        </p:grpSpPr>
        <p:pic>
          <p:nvPicPr>
            <p:cNvPr id="27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871C0C59-FFE0-4731-9873-AA0633D6E57D}"/>
              </a:ext>
            </a:extLst>
          </p:cNvPr>
          <p:cNvSpPr/>
          <p:nvPr/>
        </p:nvSpPr>
        <p:spPr>
          <a:xfrm>
            <a:off x="4351170" y="52433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210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14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ADB50E5-38DD-4E5D-9F61-7970177F4C50}"/>
              </a:ext>
            </a:extLst>
          </p:cNvPr>
          <p:cNvSpPr txBox="1"/>
          <p:nvPr/>
        </p:nvSpPr>
        <p:spPr>
          <a:xfrm>
            <a:off x="389042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우리 모둠도 환경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튼튼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모둠처럼 수와 그래프를 활용하여 홍보를 위한 실천 계획을 세워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홍보 자료를 어떻게 만들까요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확대 버튼 추가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(4-1-7)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활동자료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.pdf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590F5AE4-6F6A-4C7D-AE1F-337EF41A1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19" y="18428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569CB395-15E3-4CFF-AAA2-DDE46EE8C30F}"/>
              </a:ext>
            </a:extLst>
          </p:cNvPr>
          <p:cNvSpPr txBox="1"/>
          <p:nvPr/>
        </p:nvSpPr>
        <p:spPr>
          <a:xfrm>
            <a:off x="383245" y="170857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환경 튼튼 모둠은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음식물 쓰레기 줄이기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를 위하여 큰 수와 막대그래프를 활용한 포스터를 만들기로 하였습니다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8">
            <a:extLst>
              <a:ext uri="{FF2B5EF4-FFF2-40B4-BE49-F238E27FC236}">
                <a16:creationId xmlns="" xmlns:a16="http://schemas.microsoft.com/office/drawing/2014/main" id="{46AE13B6-4EF0-4D59-8844-20217AFB5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960" y="1281276"/>
            <a:ext cx="1080497" cy="37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AFA4980E-7363-4A03-A31F-2587ACFE679A}"/>
              </a:ext>
            </a:extLst>
          </p:cNvPr>
          <p:cNvSpPr txBox="1"/>
          <p:nvPr/>
        </p:nvSpPr>
        <p:spPr>
          <a:xfrm>
            <a:off x="3011378" y="1350139"/>
            <a:ext cx="1112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 dirty="0">
                <a:latin typeface="맑은 고딕" pitchFamily="50" charset="-127"/>
                <a:ea typeface="맑은 고딕" pitchFamily="50" charset="-127"/>
              </a:rPr>
              <a:t>16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92" y="2415107"/>
            <a:ext cx="4190205" cy="270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2718860" y="5265204"/>
            <a:ext cx="1637116" cy="263186"/>
            <a:chOff x="319554" y="1245924"/>
            <a:chExt cx="2636592" cy="423864"/>
          </a:xfrm>
        </p:grpSpPr>
        <p:pic>
          <p:nvPicPr>
            <p:cNvPr id="37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232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396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5" name="Picture 3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441" y="4641273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871C0C59-FFE0-4731-9873-AA0633D6E57D}"/>
              </a:ext>
            </a:extLst>
          </p:cNvPr>
          <p:cNvSpPr/>
          <p:nvPr/>
        </p:nvSpPr>
        <p:spPr>
          <a:xfrm>
            <a:off x="5785869" y="47276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670960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SA41711.psd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5191962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2CDA87C3-279B-4E21-8BE2-4DF9FC04ED1F}"/>
              </a:ext>
            </a:extLst>
          </p:cNvPr>
          <p:cNvSpPr/>
          <p:nvPr/>
        </p:nvSpPr>
        <p:spPr>
          <a:xfrm>
            <a:off x="445754" y="48998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65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홍보 자료를 어떻게 만들까요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0" y="1124744"/>
            <a:ext cx="6748368" cy="435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272255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SA41711.psd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97" y="68932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79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40549" y="3044279"/>
            <a:ext cx="55090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계획 수행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쓰레기 </a:t>
            </a:r>
            <a:r>
              <a:rPr lang="ko-KR" altLang="en-US" sz="1900" b="1">
                <a:latin typeface="맑은 고딕" pitchFamily="50" charset="-127"/>
                <a:ea typeface="맑은 고딕" pitchFamily="50" charset="-127"/>
              </a:rPr>
              <a:t>줄이기 홍보 자료를 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만들어요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202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홍보 자료를 어떻게 만들까요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="" xmlns:a16="http://schemas.microsoft.com/office/drawing/2014/main" id="{BE0E3D33-E85D-4FDE-8C3D-D20045574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505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83F5FB7-0D0E-4EE6-984D-623C8606622C}"/>
              </a:ext>
            </a:extLst>
          </p:cNvPr>
          <p:cNvSpPr/>
          <p:nvPr/>
        </p:nvSpPr>
        <p:spPr>
          <a:xfrm>
            <a:off x="3346003" y="38450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154~155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BD81856-8E11-435E-B092-AD6C23A778D9}"/>
              </a:ext>
            </a:extLst>
          </p:cNvPr>
          <p:cNvSpPr txBox="1"/>
          <p:nvPr/>
        </p:nvSpPr>
        <p:spPr>
          <a:xfrm>
            <a:off x="7018371" y="10396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1">
            <a:extLst>
              <a:ext uri="{FF2B5EF4-FFF2-40B4-BE49-F238E27FC236}">
                <a16:creationId xmlns="" xmlns:a16="http://schemas.microsoft.com/office/drawing/2014/main" id="{8240F317-F100-4EE4-9AFD-17B12CD87114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B08AE8D-5B13-475A-836D-FB12311C742F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홍보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자료별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필요 도구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채색 도구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스마트폰 등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21" name="Picture 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16" y="4437112"/>
            <a:ext cx="1032310" cy="109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/>
          <p:cNvSpPr/>
          <p:nvPr/>
        </p:nvSpPr>
        <p:spPr>
          <a:xfrm>
            <a:off x="5256076" y="4437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78780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홍보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자료가 필요한 까닭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쓰레기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문제를 해결하기 위해 수학을 어떻게 활용할 수 있는지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0254255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모둠에서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세울 홍보를 위한 실천 계획 이야기하기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9924047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모둠별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쓰레기 줄이기 실천 계획 세우기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2637024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suh_p_0401_07_0003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04964"/>
            <a:ext cx="59357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쓰레기 문제를 해결하기 위해 홍보하는 방법을 알고 홍보 실천 계획을 세울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2275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홍보 자료를 어떻게 만들까요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1312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홍보 자료를 어떻게 만들까요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E09B732-81FF-4DA4-83C9-CF0120C3C6E4}"/>
              </a:ext>
            </a:extLst>
          </p:cNvPr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쓰레기를 줄이기 위해 홍보 자료를 만들려고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홍보 자료에는 어떠한 것이 있는지 이야기해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홍보 자료에 어떤 내용이 들어가면 좋을지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D04BD6CC-5FD4-4959-822A-6926DB8B6B07}"/>
              </a:ext>
            </a:extLst>
          </p:cNvPr>
          <p:cNvSpPr/>
          <p:nvPr/>
        </p:nvSpPr>
        <p:spPr>
          <a:xfrm>
            <a:off x="4968044" y="1744828"/>
            <a:ext cx="599114" cy="270022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</a:t>
            </a:r>
            <a:r>
              <a:rPr lang="en-US" altLang="ko-KR" sz="1100" b="1"/>
              <a:t> 1</a:t>
            </a:r>
            <a:endParaRPr lang="ko-KR" altLang="en-US" sz="11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C108035-FB07-4252-9141-597D2829990F}"/>
              </a:ext>
            </a:extLst>
          </p:cNvPr>
          <p:cNvSpPr/>
          <p:nvPr/>
        </p:nvSpPr>
        <p:spPr>
          <a:xfrm>
            <a:off x="5616116" y="1744828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>
                <a:solidFill>
                  <a:srgbClr val="984807"/>
                </a:solidFill>
              </a:rPr>
              <a:t> </a:t>
            </a:r>
            <a:r>
              <a:rPr lang="en-US" altLang="ko-KR" sz="1100" b="1" smtClean="0">
                <a:solidFill>
                  <a:srgbClr val="984807"/>
                </a:solidFill>
              </a:rPr>
              <a:t>2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89B3FEB6-960F-4215-9CC1-D107ECA50C40}"/>
              </a:ext>
            </a:extLst>
          </p:cNvPr>
          <p:cNvSpPr/>
          <p:nvPr/>
        </p:nvSpPr>
        <p:spPr>
          <a:xfrm>
            <a:off x="6264188" y="1744828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>
                <a:solidFill>
                  <a:srgbClr val="984807"/>
                </a:solidFill>
              </a:rPr>
              <a:t> </a:t>
            </a:r>
            <a:r>
              <a:rPr lang="en-US" altLang="ko-KR" sz="1100" b="1" smtClean="0">
                <a:solidFill>
                  <a:srgbClr val="984807"/>
                </a:solidFill>
              </a:rPr>
              <a:t>3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05324CA-70CD-426A-9FD6-E056CC4E875B}"/>
              </a:ext>
            </a:extLst>
          </p:cNvPr>
          <p:cNvSpPr txBox="1"/>
          <p:nvPr/>
        </p:nvSpPr>
        <p:spPr>
          <a:xfrm>
            <a:off x="1043608" y="4149080"/>
            <a:ext cx="108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▲동영상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6ADAC16-88CE-41F2-8E2E-9AE59E1790B4}"/>
              </a:ext>
            </a:extLst>
          </p:cNvPr>
          <p:cNvSpPr txBox="1"/>
          <p:nvPr/>
        </p:nvSpPr>
        <p:spPr>
          <a:xfrm>
            <a:off x="3159708" y="4149080"/>
            <a:ext cx="108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▲포스터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1ED0948-DE5A-4A86-BF4C-BFC3B7015D3E}"/>
              </a:ext>
            </a:extLst>
          </p:cNvPr>
          <p:cNvSpPr txBox="1"/>
          <p:nvPr/>
        </p:nvSpPr>
        <p:spPr>
          <a:xfrm>
            <a:off x="5059000" y="4149080"/>
            <a:ext cx="128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▲안내 책자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84" y="2492896"/>
            <a:ext cx="5471296" cy="170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="" xmlns:a16="http://schemas.microsoft.com/office/drawing/2014/main" id="{D2C8D85C-DBFE-4816-8C67-E388C6347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42" y="22664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3DD4A14-C251-4F7B-9AEB-FB9532565431}"/>
              </a:ext>
            </a:extLst>
          </p:cNvPr>
          <p:cNvSpPr txBox="1"/>
          <p:nvPr/>
        </p:nvSpPr>
        <p:spPr>
          <a:xfrm>
            <a:off x="316570" y="2146217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홍보 자료의 종류에는 어떤 것이 있을까요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7F328FD6-DFA9-4950-B93B-86CD4C21EE58}"/>
              </a:ext>
            </a:extLst>
          </p:cNvPr>
          <p:cNvSpPr/>
          <p:nvPr/>
        </p:nvSpPr>
        <p:spPr>
          <a:xfrm>
            <a:off x="5977539" y="49767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093F5E12-2009-4CEC-A6B7-32D6220D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5BC2B77D-10B0-4100-B54F-E1F6AC2056FC}"/>
              </a:ext>
            </a:extLst>
          </p:cNvPr>
          <p:cNvSpPr txBox="1"/>
          <p:nvPr/>
        </p:nvSpPr>
        <p:spPr>
          <a:xfrm>
            <a:off x="1715352" y="4569078"/>
            <a:ext cx="3592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영상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포스터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책자 등이 있습니다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0A2B4554-0FAF-4C95-BAD3-C85CADD15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562" y="45059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77900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SA41703.psd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BC2B77D-10B0-4100-B54F-E1F6AC2056FC}"/>
              </a:ext>
            </a:extLst>
          </p:cNvPr>
          <p:cNvSpPr txBox="1"/>
          <p:nvPr/>
        </p:nvSpPr>
        <p:spPr>
          <a:xfrm>
            <a:off x="481497" y="4509120"/>
            <a:ext cx="624504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홍보 자료를 보는 사람들에게 홍보하고 싶은 내용을 잘 전달해야 합니다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11312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홍보 자료를 어떻게 만들까요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E09B732-81FF-4DA4-83C9-CF0120C3C6E4}"/>
              </a:ext>
            </a:extLst>
          </p:cNvPr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쓰레기를 줄이기 위해 홍보 자료를 만들려고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홍보 자료에는 어떠한 것이 있는지 이야기해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홍보 자료에 어떤 내용이 들어가면 좋을지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D04BD6CC-5FD4-4959-822A-6926DB8B6B07}"/>
              </a:ext>
            </a:extLst>
          </p:cNvPr>
          <p:cNvSpPr/>
          <p:nvPr/>
        </p:nvSpPr>
        <p:spPr>
          <a:xfrm>
            <a:off x="4968044" y="1744828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>
                <a:solidFill>
                  <a:srgbClr val="984807"/>
                </a:solidFill>
              </a:rPr>
              <a:t> 1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C108035-FB07-4252-9141-597D2829990F}"/>
              </a:ext>
            </a:extLst>
          </p:cNvPr>
          <p:cNvSpPr/>
          <p:nvPr/>
        </p:nvSpPr>
        <p:spPr>
          <a:xfrm>
            <a:off x="5616116" y="1744828"/>
            <a:ext cx="599114" cy="270022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</a:t>
            </a:r>
            <a:r>
              <a:rPr lang="en-US" altLang="ko-KR" sz="1100" b="1"/>
              <a:t> 2</a:t>
            </a:r>
            <a:endParaRPr lang="ko-KR" altLang="en-US" sz="11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89B3FEB6-960F-4215-9CC1-D107ECA50C40}"/>
              </a:ext>
            </a:extLst>
          </p:cNvPr>
          <p:cNvSpPr/>
          <p:nvPr/>
        </p:nvSpPr>
        <p:spPr>
          <a:xfrm>
            <a:off x="6264188" y="1744828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>
                <a:solidFill>
                  <a:srgbClr val="984807"/>
                </a:solidFill>
              </a:rPr>
              <a:t> </a:t>
            </a:r>
            <a:r>
              <a:rPr lang="en-US" altLang="ko-KR" sz="1100" b="1" smtClean="0">
                <a:solidFill>
                  <a:srgbClr val="984807"/>
                </a:solidFill>
              </a:rPr>
              <a:t>3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05324CA-70CD-426A-9FD6-E056CC4E875B}"/>
              </a:ext>
            </a:extLst>
          </p:cNvPr>
          <p:cNvSpPr txBox="1"/>
          <p:nvPr/>
        </p:nvSpPr>
        <p:spPr>
          <a:xfrm>
            <a:off x="1043608" y="4149080"/>
            <a:ext cx="108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▲동영상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6ADAC16-88CE-41F2-8E2E-9AE59E1790B4}"/>
              </a:ext>
            </a:extLst>
          </p:cNvPr>
          <p:cNvSpPr txBox="1"/>
          <p:nvPr/>
        </p:nvSpPr>
        <p:spPr>
          <a:xfrm>
            <a:off x="3159708" y="4149080"/>
            <a:ext cx="108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▲포스터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1ED0948-DE5A-4A86-BF4C-BFC3B7015D3E}"/>
              </a:ext>
            </a:extLst>
          </p:cNvPr>
          <p:cNvSpPr txBox="1"/>
          <p:nvPr/>
        </p:nvSpPr>
        <p:spPr>
          <a:xfrm>
            <a:off x="5059000" y="4149080"/>
            <a:ext cx="128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▲안내 책자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85" y="2492896"/>
            <a:ext cx="5471295" cy="170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="" xmlns:a16="http://schemas.microsoft.com/office/drawing/2014/main" id="{D2C8D85C-DBFE-4816-8C67-E388C6347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42" y="22664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7F328FD6-DFA9-4950-B93B-86CD4C21EE58}"/>
              </a:ext>
            </a:extLst>
          </p:cNvPr>
          <p:cNvSpPr/>
          <p:nvPr/>
        </p:nvSpPr>
        <p:spPr>
          <a:xfrm>
            <a:off x="5548565" y="5268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093F5E12-2009-4CEC-A6B7-32D6220D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0A2B4554-0FAF-4C95-BAD3-C85CADD15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05" y="50775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3DD4A14-C251-4F7B-9AEB-FB9532565431}"/>
              </a:ext>
            </a:extLst>
          </p:cNvPr>
          <p:cNvSpPr txBox="1"/>
          <p:nvPr/>
        </p:nvSpPr>
        <p:spPr>
          <a:xfrm>
            <a:off x="316570" y="2146217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홍보 자료에는 어떠한 요소가 들어가야 할까요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62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BC2B77D-10B0-4100-B54F-E1F6AC2056FC}"/>
              </a:ext>
            </a:extLst>
          </p:cNvPr>
          <p:cNvSpPr txBox="1"/>
          <p:nvPr/>
        </p:nvSpPr>
        <p:spPr>
          <a:xfrm>
            <a:off x="481496" y="4509120"/>
            <a:ext cx="63818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홍보 자료는 보는 사람들에게 홍보하고 싶은 내용이 잘 전달됩니다</a:t>
            </a:r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4C59038-CB0A-463E-B9DD-588B8C39573F}"/>
              </a:ext>
            </a:extLst>
          </p:cNvPr>
          <p:cNvSpPr txBox="1"/>
          <p:nvPr/>
        </p:nvSpPr>
        <p:spPr>
          <a:xfrm>
            <a:off x="503548" y="4941168"/>
            <a:ext cx="635975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다른 사람들에게 설득력이 있어야 합니다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11312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홍보 자료를 어떻게 만들까요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E09B732-81FF-4DA4-83C9-CF0120C3C6E4}"/>
              </a:ext>
            </a:extLst>
          </p:cNvPr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쓰레기를 줄이기 위해 홍보 자료를 만들려고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홍보 자료에는 어떠한 것이 있는지 이야기해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홍보 자료에 어떤 내용이 들어가면 좋을지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D04BD6CC-5FD4-4959-822A-6926DB8B6B07}"/>
              </a:ext>
            </a:extLst>
          </p:cNvPr>
          <p:cNvSpPr/>
          <p:nvPr/>
        </p:nvSpPr>
        <p:spPr>
          <a:xfrm>
            <a:off x="4968044" y="1744828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>
                <a:solidFill>
                  <a:srgbClr val="984807"/>
                </a:solidFill>
              </a:rPr>
              <a:t> 1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C108035-FB07-4252-9141-597D2829990F}"/>
              </a:ext>
            </a:extLst>
          </p:cNvPr>
          <p:cNvSpPr/>
          <p:nvPr/>
        </p:nvSpPr>
        <p:spPr>
          <a:xfrm>
            <a:off x="5616116" y="1744828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984807"/>
                </a:solidFill>
              </a:rPr>
              <a:t>물음</a:t>
            </a:r>
            <a:r>
              <a:rPr lang="en-US" altLang="ko-KR" sz="1100" b="1">
                <a:solidFill>
                  <a:srgbClr val="984807"/>
                </a:solidFill>
              </a:rPr>
              <a:t> 2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89B3FEB6-960F-4215-9CC1-D107ECA50C40}"/>
              </a:ext>
            </a:extLst>
          </p:cNvPr>
          <p:cNvSpPr/>
          <p:nvPr/>
        </p:nvSpPr>
        <p:spPr>
          <a:xfrm>
            <a:off x="6264188" y="1744828"/>
            <a:ext cx="599114" cy="270022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</a:t>
            </a:r>
            <a:r>
              <a:rPr lang="en-US" altLang="ko-KR" sz="1100" b="1"/>
              <a:t> 3</a:t>
            </a:r>
            <a:endParaRPr lang="ko-KR" altLang="en-US" sz="1100" b="1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05324CA-70CD-426A-9FD6-E056CC4E875B}"/>
              </a:ext>
            </a:extLst>
          </p:cNvPr>
          <p:cNvSpPr txBox="1"/>
          <p:nvPr/>
        </p:nvSpPr>
        <p:spPr>
          <a:xfrm>
            <a:off x="1043608" y="4149080"/>
            <a:ext cx="108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▲동영상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6ADAC16-88CE-41F2-8E2E-9AE59E1790B4}"/>
              </a:ext>
            </a:extLst>
          </p:cNvPr>
          <p:cNvSpPr txBox="1"/>
          <p:nvPr/>
        </p:nvSpPr>
        <p:spPr>
          <a:xfrm>
            <a:off x="3159708" y="4149080"/>
            <a:ext cx="108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▲포스터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1ED0948-DE5A-4A86-BF4C-BFC3B7015D3E}"/>
              </a:ext>
            </a:extLst>
          </p:cNvPr>
          <p:cNvSpPr txBox="1"/>
          <p:nvPr/>
        </p:nvSpPr>
        <p:spPr>
          <a:xfrm>
            <a:off x="5059000" y="4149080"/>
            <a:ext cx="128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▲안내 책자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85" y="2492896"/>
            <a:ext cx="5471295" cy="170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="" xmlns:a16="http://schemas.microsoft.com/office/drawing/2014/main" id="{D2C8D85C-DBFE-4816-8C67-E388C6347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42" y="22664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7F328FD6-DFA9-4950-B93B-86CD4C21EE58}"/>
              </a:ext>
            </a:extLst>
          </p:cNvPr>
          <p:cNvSpPr/>
          <p:nvPr/>
        </p:nvSpPr>
        <p:spPr>
          <a:xfrm>
            <a:off x="5548565" y="5268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093F5E12-2009-4CEC-A6B7-32D6220D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0A2B4554-0FAF-4C95-BAD3-C85CADD15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299" y="43587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3DD4A14-C251-4F7B-9AEB-FB9532565431}"/>
              </a:ext>
            </a:extLst>
          </p:cNvPr>
          <p:cNvSpPr txBox="1"/>
          <p:nvPr/>
        </p:nvSpPr>
        <p:spPr>
          <a:xfrm>
            <a:off x="316570" y="2146217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홍보 자료는 어떠한 특징이 있을까요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4">
            <a:extLst>
              <a:ext uri="{FF2B5EF4-FFF2-40B4-BE49-F238E27FC236}">
                <a16:creationId xmlns="" xmlns:a16="http://schemas.microsoft.com/office/drawing/2014/main" id="{2B36C732-F38B-4C94-B94E-B8BEE8211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39" y="49969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5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14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홍보 자료를 어떻게 만들까요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확대 버튼 추가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2E98A058-AA90-4756-AE75-AD2565BB5D5D}"/>
              </a:ext>
            </a:extLst>
          </p:cNvPr>
          <p:cNvSpPr/>
          <p:nvPr/>
        </p:nvSpPr>
        <p:spPr>
          <a:xfrm>
            <a:off x="5736918" y="4159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979357" y="1439933"/>
            <a:ext cx="599114" cy="270022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물음</a:t>
            </a:r>
            <a:r>
              <a:rPr lang="en-US" altLang="ko-KR" sz="1100" b="1" dirty="0"/>
              <a:t> 1</a:t>
            </a:r>
            <a:endParaRPr lang="ko-KR" altLang="en-US" sz="11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5633065" y="1439933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2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871C0C59-FFE0-4731-9873-AA0633D6E57D}"/>
              </a:ext>
            </a:extLst>
          </p:cNvPr>
          <p:cNvSpPr/>
          <p:nvPr/>
        </p:nvSpPr>
        <p:spPr>
          <a:xfrm>
            <a:off x="4627992" y="15299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ADB50E5-38DD-4E5D-9F61-7970177F4C50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쓰레기를 줄이기 위한 포스터입니다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포스터는 어떻게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다른지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0485C3B-BBC2-46E9-B15B-81CD1C2842BF}"/>
              </a:ext>
            </a:extLst>
          </p:cNvPr>
          <p:cNvSpPr txBox="1"/>
          <p:nvPr/>
        </p:nvSpPr>
        <p:spPr>
          <a:xfrm>
            <a:off x="724210" y="4751856"/>
            <a:ext cx="567629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수학적 요소가 있는 오른쪽 포스터가 설득력이 더 있습니다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590F5AE4-6F6A-4C7D-AE1F-337EF41A1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19" y="18428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569CB395-15E3-4CFF-AAA2-DDE46EE8C30F}"/>
              </a:ext>
            </a:extLst>
          </p:cNvPr>
          <p:cNvSpPr txBox="1"/>
          <p:nvPr/>
        </p:nvSpPr>
        <p:spPr>
          <a:xfrm>
            <a:off x="383245" y="170857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수학적인 요소를 홍보 자료에 넣으면 좋은 점이 무엇일까요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가지 포스터를 보고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C67DA6D6-AD5C-4FE3-953D-13AF714B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983" y="46659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>
            <a:extLst>
              <a:ext uri="{FF2B5EF4-FFF2-40B4-BE49-F238E27FC236}">
                <a16:creationId xmlns="" xmlns:a16="http://schemas.microsoft.com/office/drawing/2014/main" id="{68B85F5E-05CE-4930-8186-C14D5C5A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940" y="526139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4CF60249-2B58-4686-B9DF-D429B9C2AB0F}"/>
              </a:ext>
            </a:extLst>
          </p:cNvPr>
          <p:cNvSpPr/>
          <p:nvPr/>
        </p:nvSpPr>
        <p:spPr>
          <a:xfrm>
            <a:off x="6287006" y="1439933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3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2" y="2348880"/>
            <a:ext cx="4071564" cy="229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69086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SA41703-2.psd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5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257" y="4262759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2E98A058-AA90-4756-AE75-AD2565BB5D5D}"/>
              </a:ext>
            </a:extLst>
          </p:cNvPr>
          <p:cNvSpPr/>
          <p:nvPr/>
        </p:nvSpPr>
        <p:spPr>
          <a:xfrm>
            <a:off x="5598399" y="5293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25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홍보 자료를 어떻게 만들까요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축소 기능 넣기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텍스트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2E98A058-AA90-4756-AE75-AD2565BB5D5D}"/>
              </a:ext>
            </a:extLst>
          </p:cNvPr>
          <p:cNvSpPr/>
          <p:nvPr/>
        </p:nvSpPr>
        <p:spPr>
          <a:xfrm>
            <a:off x="5736918" y="4159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388961"/>
              </p:ext>
            </p:extLst>
          </p:nvPr>
        </p:nvGraphicFramePr>
        <p:xfrm>
          <a:off x="143462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SA41703-2.psd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\144157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4-1-7(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오리꼬미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0"/>
          <a:stretch/>
        </p:blipFill>
        <p:spPr bwMode="auto">
          <a:xfrm>
            <a:off x="71500" y="1268760"/>
            <a:ext cx="683264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781220"/>
            <a:ext cx="1732883" cy="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97" y="689321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7F328FD6-DFA9-4950-B93B-86CD4C21EE58}"/>
              </a:ext>
            </a:extLst>
          </p:cNvPr>
          <p:cNvSpPr/>
          <p:nvPr/>
        </p:nvSpPr>
        <p:spPr>
          <a:xfrm>
            <a:off x="1954070" y="7650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3DD4A14-C251-4F7B-9AEB-FB9532565431}"/>
              </a:ext>
            </a:extLst>
          </p:cNvPr>
          <p:cNvSpPr txBox="1"/>
          <p:nvPr/>
        </p:nvSpPr>
        <p:spPr>
          <a:xfrm>
            <a:off x="3618668" y="1700808"/>
            <a:ext cx="3689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생활 폐기물 중 음식물 쓰레기 발생량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3DD4A14-C251-4F7B-9AEB-FB9532565431}"/>
              </a:ext>
            </a:extLst>
          </p:cNvPr>
          <p:cNvSpPr txBox="1"/>
          <p:nvPr/>
        </p:nvSpPr>
        <p:spPr>
          <a:xfrm>
            <a:off x="4383860" y="339299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음식물 쓰레기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인당 발생량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7F328FD6-DFA9-4950-B93B-86CD4C21EE58}"/>
              </a:ext>
            </a:extLst>
          </p:cNvPr>
          <p:cNvSpPr/>
          <p:nvPr/>
        </p:nvSpPr>
        <p:spPr>
          <a:xfrm>
            <a:off x="6535497" y="20066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7F328FD6-DFA9-4950-B93B-86CD4C21EE58}"/>
              </a:ext>
            </a:extLst>
          </p:cNvPr>
          <p:cNvSpPr/>
          <p:nvPr/>
        </p:nvSpPr>
        <p:spPr>
          <a:xfrm>
            <a:off x="6667366" y="31125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91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14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ADB50E5-38DD-4E5D-9F61-7970177F4C50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쓰레기를 줄이기 위한 포스터입니다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포스터는 어떻게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다른지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이야기해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suh_p_0401_07_0003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지구를 살려 주세요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홍보 자료를 어떻게 만들까요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4CA02D44-A100-4643-AF9B-A1069F44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8926A36B-B2FA-482E-AFE6-F6DE5A6D77AB}"/>
              </a:ext>
            </a:extLst>
          </p:cNvPr>
          <p:cNvSpPr/>
          <p:nvPr/>
        </p:nvSpPr>
        <p:spPr>
          <a:xfrm>
            <a:off x="4979357" y="1439933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1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57DB51F3-B3D1-4F81-8519-D6620E978714}"/>
              </a:ext>
            </a:extLst>
          </p:cNvPr>
          <p:cNvSpPr/>
          <p:nvPr/>
        </p:nvSpPr>
        <p:spPr>
          <a:xfrm>
            <a:off x="5633065" y="1439933"/>
            <a:ext cx="599114" cy="270022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2</a:t>
            </a:r>
            <a:endParaRPr lang="ko-KR" altLang="en-US" sz="1100" b="1" dirty="0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871C0C59-FFE0-4731-9873-AA0633D6E57D}"/>
              </a:ext>
            </a:extLst>
          </p:cNvPr>
          <p:cNvSpPr/>
          <p:nvPr/>
        </p:nvSpPr>
        <p:spPr>
          <a:xfrm>
            <a:off x="5388271" y="53155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0485C3B-BBC2-46E9-B15B-81CD1C2842BF}"/>
              </a:ext>
            </a:extLst>
          </p:cNvPr>
          <p:cNvSpPr txBox="1"/>
          <p:nvPr/>
        </p:nvSpPr>
        <p:spPr>
          <a:xfrm>
            <a:off x="1216781" y="4729145"/>
            <a:ext cx="46911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수학적 요소를 넣으면 한눈에 보기가 좋습니다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590F5AE4-6F6A-4C7D-AE1F-337EF41A1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19" y="18428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569CB395-15E3-4CFF-AAA2-DDE46EE8C30F}"/>
              </a:ext>
            </a:extLst>
          </p:cNvPr>
          <p:cNvSpPr txBox="1"/>
          <p:nvPr/>
        </p:nvSpPr>
        <p:spPr>
          <a:xfrm>
            <a:off x="383245" y="170857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수학적 요소 중에 자료와 그래프를 활용하면 사람들에게 설득력 있게 홍보를 할 수 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 외에 또 어떤 좋은 점이 있나요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C67DA6D6-AD5C-4FE3-953D-13AF714B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78" y="47506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>
            <a:extLst>
              <a:ext uri="{FF2B5EF4-FFF2-40B4-BE49-F238E27FC236}">
                <a16:creationId xmlns="" xmlns:a16="http://schemas.microsoft.com/office/drawing/2014/main" id="{68B85F5E-05CE-4930-8186-C14D5C5A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940" y="526139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4CF60249-2B58-4686-B9DF-D429B9C2AB0F}"/>
              </a:ext>
            </a:extLst>
          </p:cNvPr>
          <p:cNvSpPr/>
          <p:nvPr/>
        </p:nvSpPr>
        <p:spPr>
          <a:xfrm>
            <a:off x="6287006" y="1439933"/>
            <a:ext cx="599114" cy="270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984807"/>
                </a:solidFill>
              </a:rPr>
              <a:t>물음</a:t>
            </a:r>
            <a:r>
              <a:rPr lang="en-US" altLang="ko-KR" sz="1100" b="1" dirty="0">
                <a:solidFill>
                  <a:srgbClr val="984807"/>
                </a:solidFill>
              </a:rPr>
              <a:t> 3</a:t>
            </a:r>
            <a:endParaRPr lang="ko-KR" altLang="en-US" sz="1100" b="1" dirty="0">
              <a:solidFill>
                <a:srgbClr val="984807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52" y="2348880"/>
            <a:ext cx="4071564" cy="229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257" y="4262759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61541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42341</TotalTime>
  <Words>1440</Words>
  <Application>Microsoft Office PowerPoint</Application>
  <PresentationFormat>화면 슬라이드 쇼(4:3)</PresentationFormat>
  <Paragraphs>329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7444</cp:revision>
  <dcterms:created xsi:type="dcterms:W3CDTF">2008-07-15T12:19:11Z</dcterms:created>
  <dcterms:modified xsi:type="dcterms:W3CDTF">2022-03-25T01:18:39Z</dcterms:modified>
</cp:coreProperties>
</file>