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097" r:id="rId4"/>
    <p:sldId id="1423" r:id="rId5"/>
    <p:sldId id="1289" r:id="rId6"/>
    <p:sldId id="1421" r:id="rId7"/>
    <p:sldId id="1422" r:id="rId8"/>
    <p:sldId id="1420" r:id="rId9"/>
    <p:sldId id="1412" r:id="rId10"/>
    <p:sldId id="1407" r:id="rId11"/>
    <p:sldId id="1424" r:id="rId12"/>
    <p:sldId id="1425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CF2"/>
    <a:srgbClr val="A46B5B"/>
    <a:srgbClr val="F0F7F6"/>
    <a:srgbClr val="67AFAA"/>
    <a:srgbClr val="FFFFFF"/>
    <a:srgbClr val="EBDBC7"/>
    <a:srgbClr val="984807"/>
    <a:srgbClr val="FDEADA"/>
    <a:srgbClr val="B8C8E3"/>
    <a:srgbClr val="CFE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hyperlink" Target="https://cdata2.tsherpa.co.kr/tsherpa/multimedia/Flash/2022/curri/index.html?flashxmlnum=yuni4856&amp;classno=E-curri04-math-P_2022/41/suh_p_0401_02_0005/suh_p_0401_02_0005_201_1.html&amp;id=1454853&amp;classa=1" TargetMode="Externa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1958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7350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1498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발표와 되돌아보기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쓰레기 줄이기 홍보 자료를 발표해요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발표와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 줄이기 홍보 자료를 발표해요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E09B732-81FF-4DA4-83C9-CF0120C3C6E4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전시된 홍보 자료를 보고 칭찬 쪽지를 적어 붙여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쓰레기 줄이기 홍보 활동을 하면서 느낀 점을 서로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31" y="1844824"/>
            <a:ext cx="6407946" cy="341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160715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SA41708.psd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E09B732-81FF-4DA4-83C9-CF0120C3C6E4}"/>
              </a:ext>
            </a:extLst>
          </p:cNvPr>
          <p:cNvSpPr txBox="1"/>
          <p:nvPr/>
        </p:nvSpPr>
        <p:spPr>
          <a:xfrm>
            <a:off x="2165253" y="3897051"/>
            <a:ext cx="2262731" cy="1320362"/>
          </a:xfrm>
          <a:prstGeom prst="rect">
            <a:avLst/>
          </a:prstGeom>
          <a:solidFill>
            <a:srgbClr val="F9ECF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환경 튼튼 모둠은</a:t>
            </a:r>
            <a:endParaRPr lang="en-US" altLang="ko-KR" sz="18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큰 수와 막대그래프를</a:t>
            </a:r>
            <a:endParaRPr lang="en-US" altLang="ko-KR" sz="18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활용하여 포스터를</a:t>
            </a:r>
            <a:endParaRPr lang="en-US" altLang="ko-KR" sz="18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잘 만들었습니다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5191962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2CDA87C3-279B-4E21-8BE2-4DF9FC04ED1F}"/>
              </a:ext>
            </a:extLst>
          </p:cNvPr>
          <p:cNvSpPr/>
          <p:nvPr/>
        </p:nvSpPr>
        <p:spPr>
          <a:xfrm>
            <a:off x="445754" y="48998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6BCE0C7C-6296-4E04-9D97-FE433A8A6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(4-1-7)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활동자료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.pdf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01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16732"/>
            <a:ext cx="653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수학 놀이 올림픽 프로젝트에 참여한 나의 모습을 되돌아보고 스스로 평가를 해 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4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꾸러미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드래그 기능 사용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각 그림을 표 안에 끌어다가 놓을 수 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모든 스티커는 표 안의 어디든지 들어갈 수 있지만 표 안에는 한 개만 들어갈 수 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표에 넣은 그림은 음영 처리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기능 참고 개발물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cdata2.tsherpa.co.kr/tsherpa/multimedia/Flash/2022/curri/index.html?flashxmlnum=yuni4856&amp;classno=E-curri04-math-P_2022/41/suh_p_0401_02_0005/suh_p_0401_02_0005_201_1.html&amp;id=1454853&amp;classa=1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탭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학년 개발물과 함께 해당 파일 발주 나갔습니다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여기에서도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같이 사용해주세요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454235" y="1323392"/>
            <a:ext cx="826782" cy="299688"/>
            <a:chOff x="5057098" y="1033331"/>
            <a:chExt cx="1095006" cy="313457"/>
          </a:xfrm>
        </p:grpSpPr>
        <p:pic>
          <p:nvPicPr>
            <p:cNvPr id="43" name="Picture 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098" y="1033331"/>
              <a:ext cx="10229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5211811" y="1058756"/>
              <a:ext cx="940293" cy="27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100" b="1" spc="-150" dirty="0" smtClean="0">
                  <a:latin typeface="맑은 고딕" pitchFamily="50" charset="-127"/>
                  <a:ea typeface="맑은 고딕" pitchFamily="50" charset="-127"/>
                </a:rPr>
                <a:t>24</a:t>
              </a:r>
            </a:p>
          </p:txBody>
        </p:sp>
      </p:grpSp>
      <p:sp>
        <p:nvSpPr>
          <p:cNvPr id="47" name="타원 46"/>
          <p:cNvSpPr/>
          <p:nvPr/>
        </p:nvSpPr>
        <p:spPr>
          <a:xfrm>
            <a:off x="3268299" y="1317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366609"/>
              </p:ext>
            </p:extLst>
          </p:nvPr>
        </p:nvGraphicFramePr>
        <p:xfrm>
          <a:off x="440394" y="1996390"/>
          <a:ext cx="6363852" cy="1490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284"/>
                <a:gridCol w="2121284"/>
                <a:gridCol w="2121284"/>
              </a:tblGrid>
              <a:tr h="6405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수학적 요소를</a:t>
                      </a:r>
                      <a:endParaRPr lang="en-US" altLang="ko-KR" sz="18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 활용했나요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역할에 </a:t>
                      </a:r>
                      <a:endParaRPr lang="en-US" altLang="ko-KR" sz="18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충실했나요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친구들과 잘</a:t>
                      </a:r>
                      <a:endParaRPr lang="en-US" altLang="ko-KR" sz="18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협력했나요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</a:tr>
              <a:tr h="85041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20" y="4269256"/>
            <a:ext cx="510785" cy="54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18" y="4262245"/>
            <a:ext cx="554516" cy="55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479" y="4254901"/>
            <a:ext cx="664686" cy="57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399" y="4267754"/>
            <a:ext cx="602258" cy="54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466" y="4253065"/>
            <a:ext cx="602258" cy="5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527" y="4264082"/>
            <a:ext cx="620619" cy="55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38375"/>
            <a:ext cx="642652" cy="60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056" y="4243883"/>
            <a:ext cx="583895" cy="59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4" y="4247556"/>
            <a:ext cx="616946" cy="58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03548" y="4005064"/>
            <a:ext cx="2031499" cy="114229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648513" y="4005064"/>
            <a:ext cx="2031499" cy="114229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736745" y="4005064"/>
            <a:ext cx="2031499" cy="114229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63600" y="3753036"/>
            <a:ext cx="1332136" cy="3960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뿌듯했어</a:t>
            </a:r>
            <a:r>
              <a:rPr lang="en-US" altLang="ko-KR" sz="1800" smtClean="0">
                <a:solidFill>
                  <a:schemeClr val="tx1"/>
                </a:solidFill>
              </a:rPr>
              <a:t>!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70225" y="3768198"/>
            <a:ext cx="1332136" cy="3960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만족했어</a:t>
            </a:r>
            <a:r>
              <a:rPr lang="en-US" altLang="ko-KR" sz="1800" smtClean="0">
                <a:solidFill>
                  <a:schemeClr val="tx1"/>
                </a:solidFill>
              </a:rPr>
              <a:t>!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076055" y="3783360"/>
            <a:ext cx="1332136" cy="3960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성장했어</a:t>
            </a:r>
            <a:r>
              <a:rPr lang="en-US" altLang="ko-KR" sz="1800" smtClean="0">
                <a:solidFill>
                  <a:schemeClr val="tx1"/>
                </a:solidFill>
              </a:rPr>
              <a:t>!</a:t>
            </a:r>
            <a:endParaRPr lang="ko-KR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49148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0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2058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첨부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suh_p_0301_07_0506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_204_1_1.png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  <a:r>
                        <a:rPr kumimoji="0"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suh_p_0301_07_0506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_204_1_9.png</a:t>
                      </a:r>
                      <a:endParaRPr lang="ko-KR" altLang="en-US" sz="10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9" name="타원 58"/>
          <p:cNvSpPr/>
          <p:nvPr/>
        </p:nvSpPr>
        <p:spPr>
          <a:xfrm>
            <a:off x="389042" y="3975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suh_p_0401_07_0006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발표와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 줄이기 홍보 자료를 발표해요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818756" y="60212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7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16732"/>
            <a:ext cx="653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수학 놀이 올림픽 프로젝트에 참여한 나의 모습을 되돌아보고 스스로 평가를 해 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표 안에 임의로 한 개씩 들어간 화면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454235" y="1323392"/>
            <a:ext cx="826782" cy="299688"/>
            <a:chOff x="5057098" y="1033331"/>
            <a:chExt cx="1095006" cy="313457"/>
          </a:xfrm>
        </p:grpSpPr>
        <p:pic>
          <p:nvPicPr>
            <p:cNvPr id="43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098" y="1033331"/>
              <a:ext cx="10229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5211811" y="1058756"/>
              <a:ext cx="940293" cy="27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100" b="1" spc="-150" dirty="0" smtClean="0">
                  <a:latin typeface="맑은 고딕" pitchFamily="50" charset="-127"/>
                  <a:ea typeface="맑은 고딕" pitchFamily="50" charset="-127"/>
                </a:rPr>
                <a:t>24</a:t>
              </a: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281068"/>
              </p:ext>
            </p:extLst>
          </p:nvPr>
        </p:nvGraphicFramePr>
        <p:xfrm>
          <a:off x="440394" y="1996390"/>
          <a:ext cx="6363852" cy="1490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284"/>
                <a:gridCol w="2121284"/>
                <a:gridCol w="2121284"/>
              </a:tblGrid>
              <a:tr h="6405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수학적 요소를</a:t>
                      </a:r>
                      <a:endParaRPr lang="en-US" altLang="ko-KR" sz="18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 활용했나요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역할에 </a:t>
                      </a:r>
                      <a:endParaRPr lang="en-US" altLang="ko-KR" sz="18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충실했나요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친구들과 잘</a:t>
                      </a:r>
                      <a:endParaRPr lang="en-US" altLang="ko-KR" sz="18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협력했나요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</a:tr>
              <a:tr h="85041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20" y="4269256"/>
            <a:ext cx="510785" cy="54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18" y="4262245"/>
            <a:ext cx="554516" cy="55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479" y="4254901"/>
            <a:ext cx="664686" cy="57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399" y="4267754"/>
            <a:ext cx="602258" cy="54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466" y="4253065"/>
            <a:ext cx="602258" cy="5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527" y="4264082"/>
            <a:ext cx="620619" cy="55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38375"/>
            <a:ext cx="642652" cy="60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056" y="4243883"/>
            <a:ext cx="583895" cy="59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4" y="4247556"/>
            <a:ext cx="616946" cy="58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03548" y="4005064"/>
            <a:ext cx="2031499" cy="114229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648513" y="4005064"/>
            <a:ext cx="2031499" cy="114229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736745" y="4005064"/>
            <a:ext cx="2031499" cy="114229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63600" y="3753036"/>
            <a:ext cx="1332136" cy="3960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뿌듯했어</a:t>
            </a:r>
            <a:r>
              <a:rPr lang="en-US" altLang="ko-KR" sz="1800" smtClean="0">
                <a:solidFill>
                  <a:schemeClr val="tx1"/>
                </a:solidFill>
              </a:rPr>
              <a:t>!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70225" y="3768198"/>
            <a:ext cx="1332136" cy="3960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만족했어</a:t>
            </a:r>
            <a:r>
              <a:rPr lang="en-US" altLang="ko-KR" sz="1800" smtClean="0">
                <a:solidFill>
                  <a:schemeClr val="tx1"/>
                </a:solidFill>
              </a:rPr>
              <a:t>!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076055" y="3783360"/>
            <a:ext cx="1332136" cy="3960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성장했어</a:t>
            </a:r>
            <a:r>
              <a:rPr lang="en-US" altLang="ko-KR" sz="1800" smtClean="0">
                <a:solidFill>
                  <a:schemeClr val="tx1"/>
                </a:solidFill>
              </a:rPr>
              <a:t>!</a:t>
            </a:r>
            <a:endParaRPr lang="ko-KR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6226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0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2058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첨부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suh_p_0301_07_0506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_204_1_1.png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  <a:r>
                        <a:rPr kumimoji="0"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suh_p_0301_07_0506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_204_1_9.png</a:t>
                      </a:r>
                      <a:endParaRPr lang="ko-KR" altLang="en-US" sz="10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83" y="2780928"/>
            <a:ext cx="510785" cy="54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164" y="2748546"/>
            <a:ext cx="602258" cy="5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342" y="2759563"/>
            <a:ext cx="620619" cy="55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suh_p_0401_07_0006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발표와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 줄이기 홍보 자료를 발표해요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5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419471"/>
              </p:ext>
            </p:extLst>
          </p:nvPr>
        </p:nvGraphicFramePr>
        <p:xfrm>
          <a:off x="179388" y="654012"/>
          <a:ext cx="8774172" cy="237734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환경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튼튼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모둠의 발표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쓰레기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줄이기 실천 경험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0254255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나의 활동 되돌아보기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157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suh_p_0401_07_0006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787896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쓰레기 줄이기 실천 후 경험을 나누고 프로젝트를 되돌아보며 평가할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1051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발표와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 줄이기 홍보 자료를 발표해요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77D2A6E-C5C9-4CD4-8C90-6FB51D07EB7F}"/>
              </a:ext>
            </a:extLst>
          </p:cNvPr>
          <p:cNvSpPr txBox="1"/>
          <p:nvPr/>
        </p:nvSpPr>
        <p:spPr>
          <a:xfrm>
            <a:off x="7018371" y="10396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1">
            <a:extLst>
              <a:ext uri="{FF2B5EF4-FFF2-40B4-BE49-F238E27FC236}">
                <a16:creationId xmlns="" xmlns:a16="http://schemas.microsoft.com/office/drawing/2014/main" id="{B2CAC0CA-FE1A-4C5F-B125-F601AC2FB161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>
            <a:extLst>
              <a:ext uri="{FF2B5EF4-FFF2-40B4-BE49-F238E27FC236}">
                <a16:creationId xmlns="" xmlns:a16="http://schemas.microsoft.com/office/drawing/2014/main" id="{27217F50-BB5B-4F68-A6C9-627D4A561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1C3D1834-F0DB-4F49-B1A2-A30C7285907D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모둠별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완성한 홍보 자료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칭찬 쪽지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접착식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메모지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39AB5A30-0162-4D1D-AB00-45ED88C8E05E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발표와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 줄이기 홍보 자료를 발표해요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E09B732-81FF-4DA4-83C9-CF0120C3C6E4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홍보 자료가 다른 모둠과 어떻게 다른지 비교해 보세요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1A5D7553-F594-45B0-ADDF-BB1F9A7EAE4C}"/>
              </a:ext>
            </a:extLst>
          </p:cNvPr>
          <p:cNvSpPr/>
          <p:nvPr/>
        </p:nvSpPr>
        <p:spPr>
          <a:xfrm>
            <a:off x="4850763" y="1383749"/>
            <a:ext cx="599114" cy="270022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그림</a:t>
            </a:r>
            <a:endParaRPr lang="ko-KR" altLang="en-US" sz="11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CD38785-6A52-4E89-966C-269CF3E5AD93}"/>
              </a:ext>
            </a:extLst>
          </p:cNvPr>
          <p:cNvSpPr/>
          <p:nvPr/>
        </p:nvSpPr>
        <p:spPr>
          <a:xfrm>
            <a:off x="5504471" y="1383749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46B5B"/>
                </a:solidFill>
              </a:rPr>
              <a:t>물음</a:t>
            </a:r>
            <a:r>
              <a:rPr lang="en-US" altLang="ko-KR" sz="1100" b="1">
                <a:solidFill>
                  <a:srgbClr val="A46B5B"/>
                </a:solidFill>
              </a:rPr>
              <a:t> </a:t>
            </a:r>
            <a:r>
              <a:rPr lang="en-US" altLang="ko-KR" sz="1100" b="1" smtClean="0">
                <a:solidFill>
                  <a:srgbClr val="A46B5B"/>
                </a:solidFill>
              </a:rPr>
              <a:t>1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EF4CD16-3F9D-4783-8BFF-86204B22F5A7}"/>
              </a:ext>
            </a:extLst>
          </p:cNvPr>
          <p:cNvSpPr/>
          <p:nvPr/>
        </p:nvSpPr>
        <p:spPr>
          <a:xfrm>
            <a:off x="6139121" y="1383749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46B5B"/>
                </a:solidFill>
              </a:rPr>
              <a:t>물음</a:t>
            </a:r>
            <a:r>
              <a:rPr lang="en-US" altLang="ko-KR" sz="1100" b="1">
                <a:solidFill>
                  <a:srgbClr val="A46B5B"/>
                </a:solidFill>
              </a:rPr>
              <a:t> </a:t>
            </a:r>
            <a:r>
              <a:rPr lang="en-US" altLang="ko-KR" sz="1100" b="1" smtClean="0">
                <a:solidFill>
                  <a:srgbClr val="A46B5B"/>
                </a:solidFill>
              </a:rPr>
              <a:t>2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066" y="1700808"/>
            <a:ext cx="4059046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67744" y="1844824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215" y="185408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345255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307B79C-3146-4ED4-92A2-483C9F7E0AAF}"/>
              </a:ext>
            </a:extLst>
          </p:cNvPr>
          <p:cNvSpPr/>
          <p:nvPr/>
        </p:nvSpPr>
        <p:spPr>
          <a:xfrm>
            <a:off x="4327769" y="34809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684" y="5164591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852936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바로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보이고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, 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 클릭하면 닫힙니다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열렸을 때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2" y="2183498"/>
            <a:ext cx="6951909" cy="232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3343" y="3140968"/>
            <a:ext cx="66328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음식물 쓰레기를 줄이기 위해 만든 홍보 자료를 발표하고 느낀 점을 친구들과 이야기해 봅시다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3343" y="2202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06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발표와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 줄이기 홍보 자료를 발표해요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말줄임 버튼을 각각 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슬라이드의 위치에 말풍선과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함께 음성이 나옴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여기에서는 말줄임 버튼에만 클릭 영역을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확대 버튼 추가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대발문 좌측 팝업창이 처음에 바로 보이고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X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클릭하면 닫힙니다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1A5D7553-F594-45B0-ADDF-BB1F9A7EAE4C}"/>
              </a:ext>
            </a:extLst>
          </p:cNvPr>
          <p:cNvSpPr/>
          <p:nvPr/>
        </p:nvSpPr>
        <p:spPr>
          <a:xfrm>
            <a:off x="4850763" y="1383749"/>
            <a:ext cx="599114" cy="270022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그림</a:t>
            </a:r>
            <a:endParaRPr lang="ko-KR" altLang="en-US" sz="11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CD38785-6A52-4E89-966C-269CF3E5AD93}"/>
              </a:ext>
            </a:extLst>
          </p:cNvPr>
          <p:cNvSpPr/>
          <p:nvPr/>
        </p:nvSpPr>
        <p:spPr>
          <a:xfrm>
            <a:off x="5504471" y="1383749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46B5B"/>
                </a:solidFill>
              </a:rPr>
              <a:t>물음</a:t>
            </a:r>
            <a:r>
              <a:rPr lang="en-US" altLang="ko-KR" sz="1100" b="1">
                <a:solidFill>
                  <a:srgbClr val="A46B5B"/>
                </a:solidFill>
              </a:rPr>
              <a:t> </a:t>
            </a:r>
            <a:r>
              <a:rPr lang="en-US" altLang="ko-KR" sz="1100" b="1" smtClean="0">
                <a:solidFill>
                  <a:srgbClr val="A46B5B"/>
                </a:solidFill>
              </a:rPr>
              <a:t>1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EF4CD16-3F9D-4783-8BFF-86204B22F5A7}"/>
              </a:ext>
            </a:extLst>
          </p:cNvPr>
          <p:cNvSpPr/>
          <p:nvPr/>
        </p:nvSpPr>
        <p:spPr>
          <a:xfrm>
            <a:off x="6139121" y="1383749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46B5B"/>
                </a:solidFill>
              </a:rPr>
              <a:t>물음</a:t>
            </a:r>
            <a:r>
              <a:rPr lang="en-US" altLang="ko-KR" sz="1100" b="1">
                <a:solidFill>
                  <a:srgbClr val="A46B5B"/>
                </a:solidFill>
              </a:rPr>
              <a:t> </a:t>
            </a:r>
            <a:r>
              <a:rPr lang="en-US" altLang="ko-KR" sz="1100" b="1" smtClean="0">
                <a:solidFill>
                  <a:srgbClr val="A46B5B"/>
                </a:solidFill>
              </a:rPr>
              <a:t>2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3307B79C-3146-4ED4-92A2-483C9F7E0AAF}"/>
              </a:ext>
            </a:extLst>
          </p:cNvPr>
          <p:cNvSpPr/>
          <p:nvPr/>
        </p:nvSpPr>
        <p:spPr>
          <a:xfrm>
            <a:off x="4482217" y="13080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066" y="1700808"/>
            <a:ext cx="4059046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67744" y="1844824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215" y="185408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345255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3307B79C-3146-4ED4-92A2-483C9F7E0AAF}"/>
              </a:ext>
            </a:extLst>
          </p:cNvPr>
          <p:cNvSpPr/>
          <p:nvPr/>
        </p:nvSpPr>
        <p:spPr>
          <a:xfrm>
            <a:off x="1956354" y="18540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3307B79C-3146-4ED4-92A2-483C9F7E0AAF}"/>
              </a:ext>
            </a:extLst>
          </p:cNvPr>
          <p:cNvSpPr/>
          <p:nvPr/>
        </p:nvSpPr>
        <p:spPr>
          <a:xfrm>
            <a:off x="4778755" y="18732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307B79C-3146-4ED4-92A2-483C9F7E0AAF}"/>
              </a:ext>
            </a:extLst>
          </p:cNvPr>
          <p:cNvSpPr/>
          <p:nvPr/>
        </p:nvSpPr>
        <p:spPr>
          <a:xfrm>
            <a:off x="4327769" y="34809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684" y="5164591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3307B79C-3146-4ED4-92A2-483C9F7E0AAF}"/>
              </a:ext>
            </a:extLst>
          </p:cNvPr>
          <p:cNvSpPr/>
          <p:nvPr/>
        </p:nvSpPr>
        <p:spPr>
          <a:xfrm>
            <a:off x="5604759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746691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SA41707.psd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65312" y="26034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852936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E09B732-81FF-4DA4-83C9-CF0120C3C6E4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홍보 자료가 다른 모둠과 어떻게 다른지 비교해 보세요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발표와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 줄이기 홍보 자료를 발표해요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말줄임 버튼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천재교과서 캐릭터는 아니지만 각각의 캐릭터에 해당하는 음성으로 녹음해주세요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1A5D7553-F594-45B0-ADDF-BB1F9A7EAE4C}"/>
              </a:ext>
            </a:extLst>
          </p:cNvPr>
          <p:cNvSpPr/>
          <p:nvPr/>
        </p:nvSpPr>
        <p:spPr>
          <a:xfrm>
            <a:off x="4850763" y="1383749"/>
            <a:ext cx="599114" cy="270022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그림</a:t>
            </a:r>
            <a:endParaRPr lang="ko-KR" altLang="en-US" sz="11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CD38785-6A52-4E89-966C-269CF3E5AD93}"/>
              </a:ext>
            </a:extLst>
          </p:cNvPr>
          <p:cNvSpPr/>
          <p:nvPr/>
        </p:nvSpPr>
        <p:spPr>
          <a:xfrm>
            <a:off x="5504471" y="1383749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46B5B"/>
                </a:solidFill>
              </a:rPr>
              <a:t>물음</a:t>
            </a:r>
            <a:r>
              <a:rPr lang="en-US" altLang="ko-KR" sz="1100" b="1">
                <a:solidFill>
                  <a:srgbClr val="A46B5B"/>
                </a:solidFill>
              </a:rPr>
              <a:t> </a:t>
            </a:r>
            <a:r>
              <a:rPr lang="en-US" altLang="ko-KR" sz="1100" b="1" smtClean="0">
                <a:solidFill>
                  <a:srgbClr val="A46B5B"/>
                </a:solidFill>
              </a:rPr>
              <a:t>1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EF4CD16-3F9D-4783-8BFF-86204B22F5A7}"/>
              </a:ext>
            </a:extLst>
          </p:cNvPr>
          <p:cNvSpPr/>
          <p:nvPr/>
        </p:nvSpPr>
        <p:spPr>
          <a:xfrm>
            <a:off x="6139121" y="1383749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46B5B"/>
                </a:solidFill>
              </a:rPr>
              <a:t>물음</a:t>
            </a:r>
            <a:r>
              <a:rPr lang="en-US" altLang="ko-KR" sz="1100" b="1">
                <a:solidFill>
                  <a:srgbClr val="A46B5B"/>
                </a:solidFill>
              </a:rPr>
              <a:t> </a:t>
            </a:r>
            <a:r>
              <a:rPr lang="en-US" altLang="ko-KR" sz="1100" b="1" smtClean="0">
                <a:solidFill>
                  <a:srgbClr val="A46B5B"/>
                </a:solidFill>
              </a:rPr>
              <a:t>2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3307B79C-3146-4ED4-92A2-483C9F7E0AAF}"/>
              </a:ext>
            </a:extLst>
          </p:cNvPr>
          <p:cNvSpPr/>
          <p:nvPr/>
        </p:nvSpPr>
        <p:spPr>
          <a:xfrm>
            <a:off x="4482217" y="13080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066" y="1700808"/>
            <a:ext cx="4059046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모서리가 둥근 사각형 설명선 23"/>
          <p:cNvSpPr/>
          <p:nvPr/>
        </p:nvSpPr>
        <p:spPr>
          <a:xfrm>
            <a:off x="485664" y="2996952"/>
            <a:ext cx="2628571" cy="1332148"/>
          </a:xfrm>
          <a:prstGeom prst="wedgeRoundRectCallout">
            <a:avLst>
              <a:gd name="adj1" fmla="val 28829"/>
              <a:gd name="adj2" fmla="val -65664"/>
              <a:gd name="adj3" fmla="val 16667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음식물 쓰레기를 줄이기 위하여 그래프를 활용한 포스터를 만들었고 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급식실에 게시하여 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홍보 활동을 하였습니다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4077030" y="2831940"/>
            <a:ext cx="2745693" cy="1425151"/>
          </a:xfrm>
          <a:prstGeom prst="wedgeRoundRectCallout">
            <a:avLst>
              <a:gd name="adj1" fmla="val -37166"/>
              <a:gd name="adj2" fmla="val -58341"/>
              <a:gd name="adj3" fmla="val 16667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음식물 쓰레기의 문제점과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심각성을 막대 그래프로 보여 주고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음식물 쓰레기가 나오지 않는 식습관을 제안하였습니다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2244585" y="4509120"/>
            <a:ext cx="2898093" cy="936103"/>
          </a:xfrm>
          <a:prstGeom prst="wedgeRoundRectCallout">
            <a:avLst>
              <a:gd name="adj1" fmla="val 8859"/>
              <a:gd name="adj2" fmla="val -68199"/>
              <a:gd name="adj3" fmla="val 16667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급식실에 전시만 하지 말고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전교 어린이회 안건으로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제안하면 좋겠어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7095334" y="3573016"/>
            <a:ext cx="1971702" cy="11695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론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suh_p_0401_07_0006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_201_1_2</a:t>
            </a: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/>
              <a:t>음식물 쓰레기의 </a:t>
            </a:r>
            <a:r>
              <a:rPr lang="ko-KR" altLang="en-US" sz="1000" smtClean="0"/>
              <a:t>문제점과 심각성을 </a:t>
            </a:r>
            <a:r>
              <a:rPr lang="ko-KR" altLang="en-US" sz="1000"/>
              <a:t>막대 그래프로 보여 주고</a:t>
            </a:r>
            <a:r>
              <a:rPr lang="en-US" altLang="ko-KR" sz="1000" smtClean="0"/>
              <a:t>, </a:t>
            </a:r>
            <a:r>
              <a:rPr lang="ko-KR" altLang="en-US" sz="1000" smtClean="0"/>
              <a:t>음식물 </a:t>
            </a:r>
            <a:r>
              <a:rPr lang="ko-KR" altLang="en-US" sz="1000"/>
              <a:t>쓰레기가 나오지 않는 식습관을 제안하였습니다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7096529" y="2204864"/>
            <a:ext cx="1971702" cy="11695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suh_p_0401_07_0006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_201_1_1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/>
              <a:t>음식물 쓰레기를 줄이기 위하여 그래프를 활용한 포스터를 만들었고 </a:t>
            </a:r>
            <a:r>
              <a:rPr lang="ko-KR" altLang="en-US" sz="1000" smtClean="0"/>
              <a:t>급식실에 </a:t>
            </a:r>
            <a:r>
              <a:rPr lang="ko-KR" altLang="en-US" sz="1000"/>
              <a:t>게시하여 </a:t>
            </a:r>
            <a:r>
              <a:rPr lang="ko-KR" altLang="en-US" sz="1000" smtClean="0"/>
              <a:t>홍보 </a:t>
            </a:r>
            <a:r>
              <a:rPr lang="ko-KR" altLang="en-US" sz="1000"/>
              <a:t>활동을 하였습니다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7078283" y="4860447"/>
            <a:ext cx="1971702" cy="10156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suh_p_0401_07_0006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_201_1_3</a:t>
            </a: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/>
              <a:t>급식실에 전시만 하지 </a:t>
            </a:r>
            <a:r>
              <a:rPr lang="ko-KR" altLang="en-US" sz="1000" smtClean="0"/>
              <a:t>말고 전교 </a:t>
            </a:r>
            <a:r>
              <a:rPr lang="ko-KR" altLang="en-US" sz="1000"/>
              <a:t>어린이회 </a:t>
            </a:r>
            <a:r>
              <a:rPr lang="ko-KR" altLang="en-US" sz="1000" smtClean="0"/>
              <a:t>안건으로 제안하면 </a:t>
            </a:r>
            <a:r>
              <a:rPr lang="ko-KR" altLang="en-US" sz="1000"/>
              <a:t>좋겠어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  <p:sp>
        <p:nvSpPr>
          <p:cNvPr id="34" name="타원 33"/>
          <p:cNvSpPr/>
          <p:nvPr/>
        </p:nvSpPr>
        <p:spPr>
          <a:xfrm>
            <a:off x="65312" y="26034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852936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E09B732-81FF-4DA4-83C9-CF0120C3C6E4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홍보 자료가 다른 모둠과 어떻게 다른지 비교해 보세요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44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발표와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 줄이기 홍보 자료를 발표해요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그래프 나온 부분만 확대해서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손은 삭제하고 아래 내용이 모두 보이게 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3307B79C-3146-4ED4-92A2-483C9F7E0AAF}"/>
              </a:ext>
            </a:extLst>
          </p:cNvPr>
          <p:cNvSpPr/>
          <p:nvPr/>
        </p:nvSpPr>
        <p:spPr>
          <a:xfrm>
            <a:off x="4482217" y="13080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077" y="802001"/>
            <a:ext cx="4864432" cy="495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928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SA41707.psd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3307B79C-3146-4ED4-92A2-483C9F7E0AAF}"/>
              </a:ext>
            </a:extLst>
          </p:cNvPr>
          <p:cNvSpPr/>
          <p:nvPr/>
        </p:nvSpPr>
        <p:spPr>
          <a:xfrm>
            <a:off x="1055808" y="1283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3307B79C-3146-4ED4-92A2-483C9F7E0AAF}"/>
              </a:ext>
            </a:extLst>
          </p:cNvPr>
          <p:cNvSpPr/>
          <p:nvPr/>
        </p:nvSpPr>
        <p:spPr>
          <a:xfrm>
            <a:off x="1295400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260" y="2329335"/>
            <a:ext cx="2139725" cy="190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54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발표와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 줄이기 홍보 자료를 발표해요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1A5D7553-F594-45B0-ADDF-BB1F9A7EAE4C}"/>
              </a:ext>
            </a:extLst>
          </p:cNvPr>
          <p:cNvSpPr/>
          <p:nvPr/>
        </p:nvSpPr>
        <p:spPr>
          <a:xfrm>
            <a:off x="4850763" y="1383749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46B5B"/>
                </a:solidFill>
              </a:rPr>
              <a:t>그림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CD38785-6A52-4E89-966C-269CF3E5AD93}"/>
              </a:ext>
            </a:extLst>
          </p:cNvPr>
          <p:cNvSpPr/>
          <p:nvPr/>
        </p:nvSpPr>
        <p:spPr>
          <a:xfrm>
            <a:off x="5504471" y="1383749"/>
            <a:ext cx="599114" cy="270022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</a:t>
            </a:r>
            <a:r>
              <a:rPr lang="en-US" altLang="ko-KR" sz="1100" b="1"/>
              <a:t> 1</a:t>
            </a:r>
            <a:endParaRPr lang="ko-KR" altLang="en-US" sz="11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EF4CD16-3F9D-4783-8BFF-86204B22F5A7}"/>
              </a:ext>
            </a:extLst>
          </p:cNvPr>
          <p:cNvSpPr/>
          <p:nvPr/>
        </p:nvSpPr>
        <p:spPr>
          <a:xfrm>
            <a:off x="6139121" y="1383749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46B5B"/>
                </a:solidFill>
              </a:rPr>
              <a:t>물음</a:t>
            </a:r>
            <a:r>
              <a:rPr lang="en-US" altLang="ko-KR" sz="1100" b="1">
                <a:solidFill>
                  <a:srgbClr val="A46B5B"/>
                </a:solidFill>
              </a:rPr>
              <a:t> </a:t>
            </a:r>
            <a:r>
              <a:rPr lang="en-US" altLang="ko-KR" sz="1100" b="1" smtClean="0">
                <a:solidFill>
                  <a:srgbClr val="A46B5B"/>
                </a:solidFill>
              </a:rPr>
              <a:t>2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60313064-F056-441E-A0E8-E759C53CC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42" y="19320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CB571770-6C51-4BF3-ACFB-DFE266F94411}"/>
              </a:ext>
            </a:extLst>
          </p:cNvPr>
          <p:cNvSpPr txBox="1"/>
          <p:nvPr/>
        </p:nvSpPr>
        <p:spPr>
          <a:xfrm>
            <a:off x="316570" y="18118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환경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튼튼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모둠의 발표 내용에는 어떤 것들을 포함하였나요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B1972B7-4728-4418-8747-021FEA611C0B}"/>
              </a:ext>
            </a:extLst>
          </p:cNvPr>
          <p:cNvSpPr txBox="1"/>
          <p:nvPr/>
        </p:nvSpPr>
        <p:spPr>
          <a:xfrm>
            <a:off x="386483" y="2312393"/>
            <a:ext cx="635175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주제와 홍보 자료의 종류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어떻게 홍보 활동을 하였는지 발표하였습니다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4">
            <a:extLst>
              <a:ext uri="{FF2B5EF4-FFF2-40B4-BE49-F238E27FC236}">
                <a16:creationId xmlns="" xmlns:a16="http://schemas.microsoft.com/office/drawing/2014/main" id="{B651E80C-4F68-4C55-8224-4DC14108F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02" y="22492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>
            <a:extLst>
              <a:ext uri="{FF2B5EF4-FFF2-40B4-BE49-F238E27FC236}">
                <a16:creationId xmlns="" xmlns:a16="http://schemas.microsoft.com/office/drawing/2014/main" id="{C63AC79D-7D13-46C3-8210-6A0DFFD37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3307B79C-3146-4ED4-92A2-483C9F7E0AAF}"/>
              </a:ext>
            </a:extLst>
          </p:cNvPr>
          <p:cNvSpPr/>
          <p:nvPr/>
        </p:nvSpPr>
        <p:spPr>
          <a:xfrm>
            <a:off x="6328432" y="48349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920A39AF-6D7D-473C-B3E9-D82E421F2633}"/>
              </a:ext>
            </a:extLst>
          </p:cNvPr>
          <p:cNvSpPr txBox="1"/>
          <p:nvPr/>
        </p:nvSpPr>
        <p:spPr>
          <a:xfrm>
            <a:off x="386483" y="3019012"/>
            <a:ext cx="63517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수학적 요소와 실천 방법도 발표하였습니다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4">
            <a:extLst>
              <a:ext uri="{FF2B5EF4-FFF2-40B4-BE49-F238E27FC236}">
                <a16:creationId xmlns="" xmlns:a16="http://schemas.microsoft.com/office/drawing/2014/main" id="{07345AB9-430C-416D-AB2F-DB8AB33A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02" y="29558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E09B732-81FF-4DA4-83C9-CF0120C3C6E4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홍보 자료가 다른 모둠과 어떻게 다른지 비교해 보세요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852936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74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발표와 되돌아보기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 줄이기 홍보 자료를 발표해요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60313064-F056-441E-A0E8-E759C53CC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42" y="19320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CB571770-6C51-4BF3-ACFB-DFE266F94411}"/>
              </a:ext>
            </a:extLst>
          </p:cNvPr>
          <p:cNvSpPr txBox="1"/>
          <p:nvPr/>
        </p:nvSpPr>
        <p:spPr>
          <a:xfrm>
            <a:off x="316570" y="18118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발표를 들은 학생들은 어떻게 말을 하였나요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B1972B7-4728-4418-8747-021FEA611C0B}"/>
              </a:ext>
            </a:extLst>
          </p:cNvPr>
          <p:cNvSpPr txBox="1"/>
          <p:nvPr/>
        </p:nvSpPr>
        <p:spPr>
          <a:xfrm>
            <a:off x="2042667" y="2312393"/>
            <a:ext cx="29253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잘한 점을 발표하였습니다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4">
            <a:extLst>
              <a:ext uri="{FF2B5EF4-FFF2-40B4-BE49-F238E27FC236}">
                <a16:creationId xmlns="" xmlns:a16="http://schemas.microsoft.com/office/drawing/2014/main" id="{B651E80C-4F68-4C55-8224-4DC14108F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763" y="23949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3A4770C7-8EAA-4728-9C28-CD50497FD6E9}"/>
              </a:ext>
            </a:extLst>
          </p:cNvPr>
          <p:cNvSpPr/>
          <p:nvPr/>
        </p:nvSpPr>
        <p:spPr>
          <a:xfrm>
            <a:off x="5977539" y="49767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6">
            <a:extLst>
              <a:ext uri="{FF2B5EF4-FFF2-40B4-BE49-F238E27FC236}">
                <a16:creationId xmlns="" xmlns:a16="http://schemas.microsoft.com/office/drawing/2014/main" id="{C63AC79D-7D13-46C3-8210-6A0DFFD37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14E0C6D-EB8D-4FA5-B0D0-6F60C3B1849C}"/>
              </a:ext>
            </a:extLst>
          </p:cNvPr>
          <p:cNvSpPr txBox="1"/>
          <p:nvPr/>
        </p:nvSpPr>
        <p:spPr>
          <a:xfrm>
            <a:off x="2042667" y="2778275"/>
            <a:ext cx="29253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아쉬운 점을 발표하였습니다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4">
            <a:extLst>
              <a:ext uri="{FF2B5EF4-FFF2-40B4-BE49-F238E27FC236}">
                <a16:creationId xmlns="" xmlns:a16="http://schemas.microsoft.com/office/drawing/2014/main" id="{FB8D0E8F-16E4-42FA-9A10-393BE7E3E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763" y="28608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A5D7553-F594-45B0-ADDF-BB1F9A7EAE4C}"/>
              </a:ext>
            </a:extLst>
          </p:cNvPr>
          <p:cNvSpPr/>
          <p:nvPr/>
        </p:nvSpPr>
        <p:spPr>
          <a:xfrm>
            <a:off x="4850763" y="1383749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46B5B"/>
                </a:solidFill>
              </a:rPr>
              <a:t>그림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CD38785-6A52-4E89-966C-269CF3E5AD93}"/>
              </a:ext>
            </a:extLst>
          </p:cNvPr>
          <p:cNvSpPr/>
          <p:nvPr/>
        </p:nvSpPr>
        <p:spPr>
          <a:xfrm>
            <a:off x="5504471" y="1383749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46B5B"/>
                </a:solidFill>
              </a:rPr>
              <a:t>물음</a:t>
            </a:r>
            <a:r>
              <a:rPr lang="en-US" altLang="ko-KR" sz="1100" b="1">
                <a:solidFill>
                  <a:srgbClr val="A46B5B"/>
                </a:solidFill>
              </a:rPr>
              <a:t> 1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EF4CD16-3F9D-4783-8BFF-86204B22F5A7}"/>
              </a:ext>
            </a:extLst>
          </p:cNvPr>
          <p:cNvSpPr/>
          <p:nvPr/>
        </p:nvSpPr>
        <p:spPr>
          <a:xfrm>
            <a:off x="6139121" y="1383749"/>
            <a:ext cx="599114" cy="270022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</a:t>
            </a:r>
            <a:r>
              <a:rPr lang="en-US" altLang="ko-KR" sz="1100" b="1"/>
              <a:t> 2</a:t>
            </a:r>
            <a:endParaRPr lang="ko-KR" altLang="en-US" sz="1100" b="1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E09B732-81FF-4DA4-83C9-CF0120C3C6E4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홍보 자료가 다른 모둠과 어떻게 다른지 비교해 보세요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852936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4226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42420</TotalTime>
  <Words>1099</Words>
  <Application>Microsoft Office PowerPoint</Application>
  <PresentationFormat>화면 슬라이드 쇼(4:3)</PresentationFormat>
  <Paragraphs>297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7527</cp:revision>
  <dcterms:created xsi:type="dcterms:W3CDTF">2008-07-15T12:19:11Z</dcterms:created>
  <dcterms:modified xsi:type="dcterms:W3CDTF">2022-03-25T01:28:00Z</dcterms:modified>
</cp:coreProperties>
</file>