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782" r:id="rId2"/>
    <p:sldId id="783" r:id="rId3"/>
    <p:sldId id="1211" r:id="rId4"/>
    <p:sldId id="1180" r:id="rId5"/>
    <p:sldId id="1255" r:id="rId6"/>
    <p:sldId id="1266" r:id="rId7"/>
    <p:sldId id="1267" r:id="rId8"/>
    <p:sldId id="1258" r:id="rId9"/>
    <p:sldId id="1268" r:id="rId10"/>
    <p:sldId id="1261" r:id="rId11"/>
    <p:sldId id="1262" r:id="rId12"/>
    <p:sldId id="1269" r:id="rId13"/>
    <p:sldId id="1270" r:id="rId14"/>
    <p:sldId id="1271" r:id="rId15"/>
    <p:sldId id="1149" r:id="rId16"/>
    <p:sldId id="1169" r:id="rId17"/>
    <p:sldId id="1272" r:id="rId18"/>
    <p:sldId id="1170" r:id="rId19"/>
    <p:sldId id="1273" r:id="rId20"/>
    <p:sldId id="1274" r:id="rId21"/>
    <p:sldId id="1275" r:id="rId22"/>
    <p:sldId id="1276" r:id="rId23"/>
    <p:sldId id="1277" r:id="rId24"/>
    <p:sldId id="1278" r:id="rId25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  <p:cmAuthor id="1" name="USER" initials="U" lastIdx="1" clrIdx="1">
    <p:extLst>
      <p:ext uri="{19B8F6BF-5375-455C-9EA6-DF929625EA0E}">
        <p15:presenceInfo xmlns:p15="http://schemas.microsoft.com/office/powerpoint/2012/main" xmlns="" userId="16becbd326fa3f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9DD5"/>
    <a:srgbClr val="FCD5B5"/>
    <a:srgbClr val="A46B5B"/>
    <a:srgbClr val="FFFBF5"/>
    <a:srgbClr val="C7A08C"/>
    <a:srgbClr val="04A1FF"/>
    <a:srgbClr val="FBCE8B"/>
    <a:srgbClr val="E98E37"/>
    <a:srgbClr val="FF99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6686" autoAdjust="0"/>
  </p:normalViewPr>
  <p:slideViewPr>
    <p:cSldViewPr>
      <p:cViewPr>
        <p:scale>
          <a:sx n="100" d="100"/>
          <a:sy n="100" d="100"/>
        </p:scale>
        <p:origin x="-138" y="-15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cdata2.tsherpa.co.kr/tsherpa/MultiMedia/Flash/2020/curri/index_jr.html?flashxmlnum=yuni4856&amp;classa=A8-C1-31-MM-MM-04-05-03-0-0-0-0&amp;classno=MM_31_04/suh_0301_04_0003/suh_0301_04_0003_501_1.html" TargetMode="External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0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43.png"/><Relationship Id="rId10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45.png"/><Relationship Id="rId10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7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973312"/>
              </p:ext>
            </p:extLst>
          </p:nvPr>
        </p:nvGraphicFramePr>
        <p:xfrm>
          <a:off x="34925" y="2446339"/>
          <a:ext cx="8929688" cy="3158819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228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99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1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1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2284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8734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다각형의 넓이 구하는 방법을 비교해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5C711DB-B873-4ECA-BC0E-D51F942F6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1" y="1033068"/>
            <a:ext cx="6877221" cy="4272213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xmlns="" id="{BA219430-1DF2-4152-BEAD-B868D827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>
            <a:extLst>
              <a:ext uri="{FF2B5EF4-FFF2-40B4-BE49-F238E27FC236}">
                <a16:creationId xmlns:a16="http://schemas.microsoft.com/office/drawing/2014/main" xmlns="" id="{2948AEE5-FBE2-4011-A667-72034C2E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13578"/>
              </p:ext>
            </p:extLst>
          </p:nvPr>
        </p:nvGraphicFramePr>
        <p:xfrm>
          <a:off x="6984268" y="692696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약물 추가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탭 디자인 수정 및 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 바꾸기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문제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계획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반성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15B8982-D249-426F-BE1C-94D923374477}"/>
              </a:ext>
            </a:extLst>
          </p:cNvPr>
          <p:cNvSpPr/>
          <p:nvPr/>
        </p:nvSpPr>
        <p:spPr>
          <a:xfrm>
            <a:off x="169967" y="2168351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FB981E14-0EE5-482D-B168-32FC7152B957}"/>
              </a:ext>
            </a:extLst>
          </p:cNvPr>
          <p:cNvSpPr/>
          <p:nvPr/>
        </p:nvSpPr>
        <p:spPr>
          <a:xfrm>
            <a:off x="23915" y="22048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xmlns="" id="{B80C4A43-E015-4384-BBD6-1EB1C1B06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702" y="216835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5804B406-FC0C-4694-8173-85C91B8FCD7E}"/>
              </a:ext>
            </a:extLst>
          </p:cNvPr>
          <p:cNvSpPr/>
          <p:nvPr/>
        </p:nvSpPr>
        <p:spPr>
          <a:xfrm>
            <a:off x="5451051" y="50177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4AF91E5-2EC8-4D9F-9182-3A77BB61DD80}"/>
              </a:ext>
            </a:extLst>
          </p:cNvPr>
          <p:cNvSpPr/>
          <p:nvPr/>
        </p:nvSpPr>
        <p:spPr>
          <a:xfrm>
            <a:off x="-141195" y="112372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1518F069-5D49-4AA9-AA86-92698484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22651" y="116361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DFBFF39-0B87-41E9-835D-B3754A012349}"/>
              </a:ext>
            </a:extLst>
          </p:cNvPr>
          <p:cNvSpPr/>
          <p:nvPr/>
        </p:nvSpPr>
        <p:spPr>
          <a:xfrm>
            <a:off x="5670010" y="5082130"/>
            <a:ext cx="1041181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DA6C392-DAF8-4793-94A3-5D228400542D}"/>
              </a:ext>
            </a:extLst>
          </p:cNvPr>
          <p:cNvSpPr/>
          <p:nvPr/>
        </p:nvSpPr>
        <p:spPr>
          <a:xfrm>
            <a:off x="6711191" y="2029882"/>
            <a:ext cx="247174" cy="2419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86191483-B2A2-4077-ABEA-BA4D2BC8AF7C}"/>
              </a:ext>
            </a:extLst>
          </p:cNvPr>
          <p:cNvSpPr/>
          <p:nvPr/>
        </p:nvSpPr>
        <p:spPr>
          <a:xfrm>
            <a:off x="6488787" y="3253003"/>
            <a:ext cx="222404" cy="19119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8A0634F7-BDFE-4CF1-8933-BCE3D6A03601}"/>
              </a:ext>
            </a:extLst>
          </p:cNvPr>
          <p:cNvSpPr/>
          <p:nvPr/>
        </p:nvSpPr>
        <p:spPr>
          <a:xfrm>
            <a:off x="53106" y="12822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다각형의 넓이 구하는 방법을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8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약물로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xmlns="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xmlns="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xmlns="" id="{2C697D6C-51F9-4A6D-B65B-DCFA62360152}"/>
              </a:ext>
            </a:extLst>
          </p:cNvPr>
          <p:cNvSpPr txBox="1"/>
          <p:nvPr/>
        </p:nvSpPr>
        <p:spPr>
          <a:xfrm>
            <a:off x="446839" y="1269246"/>
            <a:ext cx="61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구한 방법을 친구들에게 설명하고 나와 다르게 구한 방법을 써 보세요</a:t>
            </a: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xmlns="" id="{32FCA319-9D01-4087-8262-D284CFA8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25832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직사각형 61"/>
          <p:cNvSpPr/>
          <p:nvPr/>
        </p:nvSpPr>
        <p:spPr>
          <a:xfrm>
            <a:off x="59308" y="692697"/>
            <a:ext cx="6918956" cy="4680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23">
            <a:extLst>
              <a:ext uri="{FF2B5EF4-FFF2-40B4-BE49-F238E27FC236}">
                <a16:creationId xmlns:a16="http://schemas.microsoft.com/office/drawing/2014/main" xmlns="" id="{CC6F06B0-CE6E-4092-B2B6-D31008F0B566}"/>
              </a:ext>
            </a:extLst>
          </p:cNvPr>
          <p:cNvSpPr txBox="1"/>
          <p:nvPr/>
        </p:nvSpPr>
        <p:spPr>
          <a:xfrm>
            <a:off x="315179" y="707493"/>
            <a:ext cx="669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다각형의 넓이를 구하는 방법을 친구와 비교해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EB5240C0-4375-480B-BA48-6EE6C416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B329A02E-4D39-4945-9571-9FE028FF3AF8}"/>
              </a:ext>
            </a:extLst>
          </p:cNvPr>
          <p:cNvGrpSpPr/>
          <p:nvPr/>
        </p:nvGrpSpPr>
        <p:grpSpPr>
          <a:xfrm>
            <a:off x="6607641" y="1793831"/>
            <a:ext cx="175773" cy="1800200"/>
            <a:chOff x="6607641" y="836712"/>
            <a:chExt cx="245921" cy="1656184"/>
          </a:xfrm>
        </p:grpSpPr>
        <p:sp>
          <p:nvSpPr>
            <p:cNvPr id="77" name="모서리가 둥근 직사각형 91">
              <a:extLst>
                <a:ext uri="{FF2B5EF4-FFF2-40B4-BE49-F238E27FC236}">
                  <a16:creationId xmlns:a16="http://schemas.microsoft.com/office/drawing/2014/main" xmlns="" id="{065C2266-33FA-47BB-B893-EB4D8220BAAA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78" name="모서리가 둥근 직사각형 92">
              <a:extLst>
                <a:ext uri="{FF2B5EF4-FFF2-40B4-BE49-F238E27FC236}">
                  <a16:creationId xmlns:a16="http://schemas.microsoft.com/office/drawing/2014/main" xmlns="" id="{869455E6-68FF-46F7-9E3D-577EE41F532B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79" name="모서리가 둥근 직사각형 93">
              <a:extLst>
                <a:ext uri="{FF2B5EF4-FFF2-40B4-BE49-F238E27FC236}">
                  <a16:creationId xmlns:a16="http://schemas.microsoft.com/office/drawing/2014/main" xmlns="" id="{3E947C50-E743-4954-B1DA-B093BE992144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80" name="모서리가 둥근 직사각형 94">
              <a:extLst>
                <a:ext uri="{FF2B5EF4-FFF2-40B4-BE49-F238E27FC236}">
                  <a16:creationId xmlns:a16="http://schemas.microsoft.com/office/drawing/2014/main" xmlns="" id="{EEE7404F-CA5A-4656-9D04-90B9257BC488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26" name="Picture 21">
            <a:extLst>
              <a:ext uri="{FF2B5EF4-FFF2-40B4-BE49-F238E27FC236}">
                <a16:creationId xmlns:a16="http://schemas.microsoft.com/office/drawing/2014/main" xmlns="" id="{A775489C-31BB-423D-A0C9-E83295ECC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69" y="1888444"/>
            <a:ext cx="484044" cy="32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44805D9C-5EEF-4EFD-A238-BC8A98D36EA4}"/>
              </a:ext>
            </a:extLst>
          </p:cNvPr>
          <p:cNvGrpSpPr/>
          <p:nvPr/>
        </p:nvGrpSpPr>
        <p:grpSpPr>
          <a:xfrm>
            <a:off x="3045980" y="1883960"/>
            <a:ext cx="1518507" cy="335369"/>
            <a:chOff x="-2540473" y="2995259"/>
            <a:chExt cx="1401351" cy="574782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xmlns="" id="{39551A9D-EA00-4571-9488-8F66D840E9A0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B09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84A24284-BBCF-4FE5-9EB7-682339704B27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구한 방법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65BC5F6-8A3B-4026-B6BB-56573BE30D47}"/>
              </a:ext>
            </a:extLst>
          </p:cNvPr>
          <p:cNvSpPr txBox="1"/>
          <p:nvPr/>
        </p:nvSpPr>
        <p:spPr>
          <a:xfrm>
            <a:off x="782779" y="2279153"/>
            <a:ext cx="692878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xmlns="" id="{4BCF2589-BF95-4BE1-A2AC-FC1EFB8B729E}"/>
              </a:ext>
            </a:extLst>
          </p:cNvPr>
          <p:cNvSpPr txBox="1"/>
          <p:nvPr/>
        </p:nvSpPr>
        <p:spPr>
          <a:xfrm>
            <a:off x="782780" y="2284347"/>
            <a:ext cx="692876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xmlns="" id="{CBCE86F6-B7BE-49FC-B8C0-93F89E327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252" y="2585278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A9770FA-2886-440A-9F64-4F6E8C7F85F1}"/>
              </a:ext>
            </a:extLst>
          </p:cNvPr>
          <p:cNvSpPr txBox="1"/>
          <p:nvPr/>
        </p:nvSpPr>
        <p:spPr>
          <a:xfrm>
            <a:off x="1638820" y="2279153"/>
            <a:ext cx="4517356" cy="1074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6EF64186-FEF9-4B7E-BE75-4EA8547523D2}"/>
              </a:ext>
            </a:extLst>
          </p:cNvPr>
          <p:cNvSpPr txBox="1"/>
          <p:nvPr/>
        </p:nvSpPr>
        <p:spPr>
          <a:xfrm>
            <a:off x="1625303" y="2319581"/>
            <a:ext cx="2933920" cy="1068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오각형을 직사각형으로 바꾸어 넓이를 구합니다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60×30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1800(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4A0D57AD-4C59-4C29-9748-58C21FCDB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075" y="3150403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BE289F8E-5E2E-4608-A734-0E1E0BF6D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09" y="230968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BAF30C4A-7913-4C50-AD64-E46B0D937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09" y="3391706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EF53FAC-AEB9-4D2D-9E89-ED89A8C13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9494" y="2427884"/>
            <a:ext cx="1161193" cy="80523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F38BC0D-FB3F-4DA8-B5AB-AF06B257E448}"/>
              </a:ext>
            </a:extLst>
          </p:cNvPr>
          <p:cNvSpPr txBox="1"/>
          <p:nvPr/>
        </p:nvSpPr>
        <p:spPr>
          <a:xfrm>
            <a:off x="782779" y="3418900"/>
            <a:ext cx="692878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03FF2748-A4FF-44E7-B7FD-EF422E3E417E}"/>
              </a:ext>
            </a:extLst>
          </p:cNvPr>
          <p:cNvSpPr txBox="1"/>
          <p:nvPr/>
        </p:nvSpPr>
        <p:spPr>
          <a:xfrm>
            <a:off x="782780" y="3424094"/>
            <a:ext cx="692876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549C9A86-95F7-4D9A-8C0E-F18065DF8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252" y="3725025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2403DFC-47CF-412A-8E10-4A07E08D838D}"/>
              </a:ext>
            </a:extLst>
          </p:cNvPr>
          <p:cNvSpPr txBox="1"/>
          <p:nvPr/>
        </p:nvSpPr>
        <p:spPr>
          <a:xfrm>
            <a:off x="1638820" y="3418900"/>
            <a:ext cx="4517356" cy="1943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EE153FF1-7332-402A-A837-27BA88CADF80}"/>
              </a:ext>
            </a:extLst>
          </p:cNvPr>
          <p:cNvSpPr txBox="1"/>
          <p:nvPr/>
        </p:nvSpPr>
        <p:spPr>
          <a:xfrm>
            <a:off x="1625302" y="3459328"/>
            <a:ext cx="3233961" cy="19033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오각형을 둘러싼 직사각형을 그려 넓이를 구한 후 삼각형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넓이를 뺍니다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(60×40)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40×20×2</a:t>
            </a:r>
            <a:r>
              <a:rPr lang="ko-KR" altLang="en-US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20×20×2)</a:t>
            </a:r>
            <a:r>
              <a:rPr lang="ko-KR" altLang="en-US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1800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4C6BC226-DB16-41EF-8FB3-5DB01773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26" y="510467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3440162-6ADF-4721-BE8F-6F48B968F2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7125" y="3535817"/>
            <a:ext cx="1277352" cy="823416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E093A1C5-D60B-415B-B204-88522160277B}"/>
              </a:ext>
            </a:extLst>
          </p:cNvPr>
          <p:cNvSpPr/>
          <p:nvPr/>
        </p:nvSpPr>
        <p:spPr>
          <a:xfrm>
            <a:off x="282539" y="21156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95D6BBAC-AC99-4C55-A72A-A6F883E1E0A0}"/>
              </a:ext>
            </a:extLst>
          </p:cNvPr>
          <p:cNvSpPr/>
          <p:nvPr/>
        </p:nvSpPr>
        <p:spPr>
          <a:xfrm>
            <a:off x="282539" y="3178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6">
            <a:extLst>
              <a:ext uri="{FF2B5EF4-FFF2-40B4-BE49-F238E27FC236}">
                <a16:creationId xmlns:a16="http://schemas.microsoft.com/office/drawing/2014/main" xmlns="" id="{E3CA586A-E155-40BE-90C8-1E39F65F0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8D240D91-F584-44A1-B52C-D73741C3BD55}"/>
              </a:ext>
            </a:extLst>
          </p:cNvPr>
          <p:cNvSpPr/>
          <p:nvPr/>
        </p:nvSpPr>
        <p:spPr>
          <a:xfrm>
            <a:off x="5685102" y="544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782779" y="1793831"/>
            <a:ext cx="3861229" cy="46961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8D240D91-F584-44A1-B52C-D73741C3BD55}"/>
              </a:ext>
            </a:extLst>
          </p:cNvPr>
          <p:cNvSpPr/>
          <p:nvPr/>
        </p:nvSpPr>
        <p:spPr>
          <a:xfrm>
            <a:off x="4595060" y="17345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2" y="243800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다각형의 넓이 구하는 방법을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14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xmlns="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xmlns="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xmlns="" id="{2C697D6C-51F9-4A6D-B65B-DCFA62360152}"/>
              </a:ext>
            </a:extLst>
          </p:cNvPr>
          <p:cNvSpPr txBox="1"/>
          <p:nvPr/>
        </p:nvSpPr>
        <p:spPr>
          <a:xfrm>
            <a:off x="446839" y="1269246"/>
            <a:ext cx="643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구한 방법과 친구들이 구한 방법을 비교하여 이야기해 보세요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xmlns="" id="{32FCA319-9D01-4087-8262-D284CFA8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25832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직사각형 61"/>
          <p:cNvSpPr/>
          <p:nvPr/>
        </p:nvSpPr>
        <p:spPr>
          <a:xfrm>
            <a:off x="59308" y="692697"/>
            <a:ext cx="6918956" cy="4680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23">
            <a:extLst>
              <a:ext uri="{FF2B5EF4-FFF2-40B4-BE49-F238E27FC236}">
                <a16:creationId xmlns:a16="http://schemas.microsoft.com/office/drawing/2014/main" xmlns="" id="{CC6F06B0-CE6E-4092-B2B6-D31008F0B566}"/>
              </a:ext>
            </a:extLst>
          </p:cNvPr>
          <p:cNvSpPr txBox="1"/>
          <p:nvPr/>
        </p:nvSpPr>
        <p:spPr>
          <a:xfrm>
            <a:off x="315179" y="707493"/>
            <a:ext cx="669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다각형의 넓이를 구하는 방법을 친구와 비교해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EB5240C0-4375-480B-BA48-6EE6C416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A9770FA-2886-440A-9F64-4F6E8C7F85F1}"/>
              </a:ext>
            </a:extLst>
          </p:cNvPr>
          <p:cNvSpPr txBox="1"/>
          <p:nvPr/>
        </p:nvSpPr>
        <p:spPr>
          <a:xfrm>
            <a:off x="539569" y="1768618"/>
            <a:ext cx="5759148" cy="690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6EF64186-FEF9-4B7E-BE75-4EA8547523D2}"/>
              </a:ext>
            </a:extLst>
          </p:cNvPr>
          <p:cNvSpPr txBox="1"/>
          <p:nvPr/>
        </p:nvSpPr>
        <p:spPr>
          <a:xfrm>
            <a:off x="790047" y="1766843"/>
            <a:ext cx="5601154" cy="690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땅의 넓이를 구한 방법이 달랐지만 넓이는 모두 같았습니다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4A0D57AD-4C59-4C29-9748-58C21FCDB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644" y="2298019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>
            <a:extLst>
              <a:ext uri="{FF2B5EF4-FFF2-40B4-BE49-F238E27FC236}">
                <a16:creationId xmlns:a16="http://schemas.microsoft.com/office/drawing/2014/main" xmlns="" id="{E3CA586A-E155-40BE-90C8-1E39F65F0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8D240D91-F584-44A1-B52C-D73741C3BD55}"/>
              </a:ext>
            </a:extLst>
          </p:cNvPr>
          <p:cNvSpPr/>
          <p:nvPr/>
        </p:nvSpPr>
        <p:spPr>
          <a:xfrm>
            <a:off x="5685102" y="544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E8E8CFA6-A532-47EC-9583-F81A32EED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5" y="1831882"/>
            <a:ext cx="322574" cy="25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43400914-BBA1-49A5-8931-00C8411117A5}"/>
              </a:ext>
            </a:extLst>
          </p:cNvPr>
          <p:cNvGrpSpPr/>
          <p:nvPr/>
        </p:nvGrpSpPr>
        <p:grpSpPr>
          <a:xfrm>
            <a:off x="6607641" y="1793831"/>
            <a:ext cx="175773" cy="1800200"/>
            <a:chOff x="6607641" y="836712"/>
            <a:chExt cx="245921" cy="1656184"/>
          </a:xfrm>
        </p:grpSpPr>
        <p:sp>
          <p:nvSpPr>
            <p:cNvPr id="56" name="모서리가 둥근 직사각형 91">
              <a:extLst>
                <a:ext uri="{FF2B5EF4-FFF2-40B4-BE49-F238E27FC236}">
                  <a16:creationId xmlns:a16="http://schemas.microsoft.com/office/drawing/2014/main" xmlns="" id="{C564B373-719B-4C19-8CA4-8651B7BF790E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7" name="모서리가 둥근 직사각형 92">
              <a:extLst>
                <a:ext uri="{FF2B5EF4-FFF2-40B4-BE49-F238E27FC236}">
                  <a16:creationId xmlns:a16="http://schemas.microsoft.com/office/drawing/2014/main" xmlns="" id="{0B1E9F73-58E9-482F-B8C8-0E84AF62CF9F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8" name="모서리가 둥근 직사각형 93">
              <a:extLst>
                <a:ext uri="{FF2B5EF4-FFF2-40B4-BE49-F238E27FC236}">
                  <a16:creationId xmlns:a16="http://schemas.microsoft.com/office/drawing/2014/main" xmlns="" id="{8DE24303-2075-43F5-9125-FBD43395DF1C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59" name="모서리가 둥근 직사각형 94">
              <a:extLst>
                <a:ext uri="{FF2B5EF4-FFF2-40B4-BE49-F238E27FC236}">
                  <a16:creationId xmlns:a16="http://schemas.microsoft.com/office/drawing/2014/main" xmlns="" id="{BAC1D076-B6C1-4B9C-A060-FD007EF6CBC2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60" name="TextBox 23">
            <a:extLst>
              <a:ext uri="{FF2B5EF4-FFF2-40B4-BE49-F238E27FC236}">
                <a16:creationId xmlns:a16="http://schemas.microsoft.com/office/drawing/2014/main" xmlns="" id="{3E60F9AB-4800-41D5-AF62-7C37FC15A196}"/>
              </a:ext>
            </a:extLst>
          </p:cNvPr>
          <p:cNvSpPr txBox="1"/>
          <p:nvPr/>
        </p:nvSpPr>
        <p:spPr>
          <a:xfrm>
            <a:off x="446839" y="2661619"/>
            <a:ext cx="643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넓이를 구하기 가장 편리한 방법은 무엇인가요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3">
            <a:extLst>
              <a:ext uri="{FF2B5EF4-FFF2-40B4-BE49-F238E27FC236}">
                <a16:creationId xmlns:a16="http://schemas.microsoft.com/office/drawing/2014/main" xmlns="" id="{E8CBBC42-A28A-4673-8CD3-D003708C0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265069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EA605999-822E-4ABD-8245-A4967A020380}"/>
              </a:ext>
            </a:extLst>
          </p:cNvPr>
          <p:cNvSpPr txBox="1"/>
          <p:nvPr/>
        </p:nvSpPr>
        <p:spPr>
          <a:xfrm>
            <a:off x="539569" y="3160992"/>
            <a:ext cx="5759148" cy="403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80611799-D244-40B3-B65B-55FA8F2221E6}"/>
              </a:ext>
            </a:extLst>
          </p:cNvPr>
          <p:cNvSpPr txBox="1"/>
          <p:nvPr/>
        </p:nvSpPr>
        <p:spPr>
          <a:xfrm>
            <a:off x="790047" y="3159216"/>
            <a:ext cx="4394021" cy="690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오각형을 잘라서 구하는 방법입니다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E54455D6-ED8A-4288-A4CD-C333FB7E8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59" y="3444124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335CF0F1-686F-45A6-8DC3-F2379A5B3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5" y="3224255"/>
            <a:ext cx="322574" cy="25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23">
            <a:extLst>
              <a:ext uri="{FF2B5EF4-FFF2-40B4-BE49-F238E27FC236}">
                <a16:creationId xmlns:a16="http://schemas.microsoft.com/office/drawing/2014/main" xmlns="" id="{5E0D5315-9E14-40A6-806D-3BE486178269}"/>
              </a:ext>
            </a:extLst>
          </p:cNvPr>
          <p:cNvSpPr txBox="1"/>
          <p:nvPr/>
        </p:nvSpPr>
        <p:spPr>
          <a:xfrm>
            <a:off x="446839" y="3815702"/>
            <a:ext cx="643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새로운 방법은 무엇인가요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3">
            <a:extLst>
              <a:ext uri="{FF2B5EF4-FFF2-40B4-BE49-F238E27FC236}">
                <a16:creationId xmlns:a16="http://schemas.microsoft.com/office/drawing/2014/main" xmlns="" id="{8E909B3A-036C-44AB-B4A5-D284A4CD7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380478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270089A7-54F4-4F3E-AB09-E5651649C642}"/>
              </a:ext>
            </a:extLst>
          </p:cNvPr>
          <p:cNvSpPr txBox="1"/>
          <p:nvPr/>
        </p:nvSpPr>
        <p:spPr>
          <a:xfrm>
            <a:off x="539569" y="4314744"/>
            <a:ext cx="5759148" cy="690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xmlns="" id="{ECAA5B23-43A7-417D-A06F-6C8B9B9B6BAD}"/>
              </a:ext>
            </a:extLst>
          </p:cNvPr>
          <p:cNvSpPr txBox="1"/>
          <p:nvPr/>
        </p:nvSpPr>
        <p:spPr>
          <a:xfrm>
            <a:off x="790047" y="4312969"/>
            <a:ext cx="5601154" cy="690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오각형보다 크게 만들어 넓이를 구한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불필요한 부분의 넓이를 빼는 방법입니다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4" name="Picture 4">
            <a:extLst>
              <a:ext uri="{FF2B5EF4-FFF2-40B4-BE49-F238E27FC236}">
                <a16:creationId xmlns:a16="http://schemas.microsoft.com/office/drawing/2014/main" xmlns="" id="{17DE5C5C-AE61-432C-BCE1-43E8FCB6B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866" y="4844145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xmlns="" id="{031E6568-CC1A-4B03-8B8B-713810B55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5" y="4378008"/>
            <a:ext cx="322574" cy="25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다각형의 넓이 구하는 방법을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539569" y="1766843"/>
            <a:ext cx="468035" cy="349836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8D240D91-F584-44A1-B52C-D73741C3BD55}"/>
              </a:ext>
            </a:extLst>
          </p:cNvPr>
          <p:cNvSpPr/>
          <p:nvPr/>
        </p:nvSpPr>
        <p:spPr>
          <a:xfrm>
            <a:off x="863600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07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xmlns="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xmlns="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3229AEC5-6760-475D-AD37-0E1DFC38A50D}"/>
              </a:ext>
            </a:extLst>
          </p:cNvPr>
          <p:cNvGrpSpPr/>
          <p:nvPr/>
        </p:nvGrpSpPr>
        <p:grpSpPr>
          <a:xfrm>
            <a:off x="6607641" y="1642211"/>
            <a:ext cx="175773" cy="1800200"/>
            <a:chOff x="6607641" y="836712"/>
            <a:chExt cx="245921" cy="1656184"/>
          </a:xfrm>
        </p:grpSpPr>
        <p:sp>
          <p:nvSpPr>
            <p:cNvPr id="26" name="모서리가 둥근 직사각형 91">
              <a:extLst>
                <a:ext uri="{FF2B5EF4-FFF2-40B4-BE49-F238E27FC236}">
                  <a16:creationId xmlns:a16="http://schemas.microsoft.com/office/drawing/2014/main" xmlns="" id="{803E5AB9-A499-4FDE-A507-9E877B57111F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7" name="모서리가 둥근 직사각형 92">
              <a:extLst>
                <a:ext uri="{FF2B5EF4-FFF2-40B4-BE49-F238E27FC236}">
                  <a16:creationId xmlns:a16="http://schemas.microsoft.com/office/drawing/2014/main" xmlns="" id="{B17503FB-BBFE-4686-8C1E-C2CEE0638277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28" name="모서리가 둥근 직사각형 93">
              <a:extLst>
                <a:ext uri="{FF2B5EF4-FFF2-40B4-BE49-F238E27FC236}">
                  <a16:creationId xmlns:a16="http://schemas.microsoft.com/office/drawing/2014/main" xmlns="" id="{F32154A8-379E-46CF-AB86-BBC8EB730D5E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FCD5B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30" name="모서리가 둥근 직사각형 94">
              <a:extLst>
                <a:ext uri="{FF2B5EF4-FFF2-40B4-BE49-F238E27FC236}">
                  <a16:creationId xmlns:a16="http://schemas.microsoft.com/office/drawing/2014/main" xmlns="" id="{EC488C3E-D85F-41CA-8656-94A3A0FF3F90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34" name="TextBox 23">
            <a:extLst>
              <a:ext uri="{FF2B5EF4-FFF2-40B4-BE49-F238E27FC236}">
                <a16:creationId xmlns:a16="http://schemas.microsoft.com/office/drawing/2014/main" xmlns="" id="{194BF9D4-55BB-464C-9546-5557F4547BC5}"/>
              </a:ext>
            </a:extLst>
          </p:cNvPr>
          <p:cNvSpPr txBox="1"/>
          <p:nvPr/>
        </p:nvSpPr>
        <p:spPr>
          <a:xfrm>
            <a:off x="446839" y="1203777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느낀 점은 무엇인가요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xmlns="" id="{274546E1-66C0-40A2-AADD-C53CBBE59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19285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0E8D6035-EA74-4CAE-A2CE-80272CECBE9E}"/>
              </a:ext>
            </a:extLst>
          </p:cNvPr>
          <p:cNvSpPr/>
          <p:nvPr/>
        </p:nvSpPr>
        <p:spPr>
          <a:xfrm>
            <a:off x="59308" y="692697"/>
            <a:ext cx="6918956" cy="4680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xmlns="" id="{B46CE862-5C5C-4D4A-A2E3-D5C50F708566}"/>
              </a:ext>
            </a:extLst>
          </p:cNvPr>
          <p:cNvSpPr txBox="1"/>
          <p:nvPr/>
        </p:nvSpPr>
        <p:spPr>
          <a:xfrm>
            <a:off x="315179" y="707493"/>
            <a:ext cx="669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다각형의 넓이를 구하는 방법을 친구와 비교해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61C92810-5E64-4CAB-B99D-6B61B6571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다각형의 넓이 구하는 방법을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11">
            <a:extLst>
              <a:ext uri="{FF2B5EF4-FFF2-40B4-BE49-F238E27FC236}">
                <a16:creationId xmlns:a16="http://schemas.microsoft.com/office/drawing/2014/main" xmlns="" id="{D2E3605B-BA01-43F2-A3E2-EC73E9C2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3071220"/>
            <a:ext cx="1149868" cy="11498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9">
            <a:extLst>
              <a:ext uri="{FF2B5EF4-FFF2-40B4-BE49-F238E27FC236}">
                <a16:creationId xmlns:a16="http://schemas.microsoft.com/office/drawing/2014/main" xmlns="" id="{8A414AE3-8C42-4D02-8F71-36CCB5874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61" y="288459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FB981E14-0EE5-482D-B168-32FC7152B957}"/>
              </a:ext>
            </a:extLst>
          </p:cNvPr>
          <p:cNvSpPr/>
          <p:nvPr/>
        </p:nvSpPr>
        <p:spPr>
          <a:xfrm>
            <a:off x="3918478" y="29074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19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xmlns="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xmlns="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3229AEC5-6760-475D-AD37-0E1DFC38A50D}"/>
              </a:ext>
            </a:extLst>
          </p:cNvPr>
          <p:cNvGrpSpPr/>
          <p:nvPr/>
        </p:nvGrpSpPr>
        <p:grpSpPr>
          <a:xfrm>
            <a:off x="6607641" y="1642211"/>
            <a:ext cx="175773" cy="1800200"/>
            <a:chOff x="6607641" y="836712"/>
            <a:chExt cx="245921" cy="1656184"/>
          </a:xfrm>
        </p:grpSpPr>
        <p:sp>
          <p:nvSpPr>
            <p:cNvPr id="26" name="모서리가 둥근 직사각형 91">
              <a:extLst>
                <a:ext uri="{FF2B5EF4-FFF2-40B4-BE49-F238E27FC236}">
                  <a16:creationId xmlns:a16="http://schemas.microsoft.com/office/drawing/2014/main" xmlns="" id="{803E5AB9-A499-4FDE-A507-9E877B57111F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7" name="모서리가 둥근 직사각형 92">
              <a:extLst>
                <a:ext uri="{FF2B5EF4-FFF2-40B4-BE49-F238E27FC236}">
                  <a16:creationId xmlns:a16="http://schemas.microsoft.com/office/drawing/2014/main" xmlns="" id="{B17503FB-BBFE-4686-8C1E-C2CEE0638277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28" name="모서리가 둥근 직사각형 93">
              <a:extLst>
                <a:ext uri="{FF2B5EF4-FFF2-40B4-BE49-F238E27FC236}">
                  <a16:creationId xmlns:a16="http://schemas.microsoft.com/office/drawing/2014/main" xmlns="" id="{F32154A8-379E-46CF-AB86-BBC8EB730D5E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FCD5B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30" name="모서리가 둥근 직사각형 94">
              <a:extLst>
                <a:ext uri="{FF2B5EF4-FFF2-40B4-BE49-F238E27FC236}">
                  <a16:creationId xmlns:a16="http://schemas.microsoft.com/office/drawing/2014/main" xmlns="" id="{EC488C3E-D85F-41CA-8656-94A3A0FF3F90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34" name="TextBox 23">
            <a:extLst>
              <a:ext uri="{FF2B5EF4-FFF2-40B4-BE49-F238E27FC236}">
                <a16:creationId xmlns:a16="http://schemas.microsoft.com/office/drawing/2014/main" xmlns="" id="{194BF9D4-55BB-464C-9546-5557F4547BC5}"/>
              </a:ext>
            </a:extLst>
          </p:cNvPr>
          <p:cNvSpPr txBox="1"/>
          <p:nvPr/>
        </p:nvSpPr>
        <p:spPr>
          <a:xfrm>
            <a:off x="446839" y="1203777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느낀 점은 무엇인가요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xmlns="" id="{274546E1-66C0-40A2-AADD-C53CBBE59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19285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0E8D6035-EA74-4CAE-A2CE-80272CECBE9E}"/>
              </a:ext>
            </a:extLst>
          </p:cNvPr>
          <p:cNvSpPr/>
          <p:nvPr/>
        </p:nvSpPr>
        <p:spPr>
          <a:xfrm>
            <a:off x="59308" y="692697"/>
            <a:ext cx="6918956" cy="4680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xmlns="" id="{B46CE862-5C5C-4D4A-A2E3-D5C50F708566}"/>
              </a:ext>
            </a:extLst>
          </p:cNvPr>
          <p:cNvSpPr txBox="1"/>
          <p:nvPr/>
        </p:nvSpPr>
        <p:spPr>
          <a:xfrm>
            <a:off x="315179" y="707493"/>
            <a:ext cx="669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다각형의 넓이를 구하는 방법을 친구와 비교해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61C92810-5E64-4CAB-B99D-6B61B6571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9FC33752-2457-4002-8378-244C71614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것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F1F0CBAB-3AC1-482C-9DB1-E42005E58E17}"/>
              </a:ext>
            </a:extLst>
          </p:cNvPr>
          <p:cNvSpPr/>
          <p:nvPr/>
        </p:nvSpPr>
        <p:spPr>
          <a:xfrm>
            <a:off x="2894262" y="2492949"/>
            <a:ext cx="2554133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1400" dirty="0">
              <a:latin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9E45D4D-67D0-4744-AF02-4E2130C1F73F}"/>
              </a:ext>
            </a:extLst>
          </p:cNvPr>
          <p:cNvGrpSpPr/>
          <p:nvPr/>
        </p:nvGrpSpPr>
        <p:grpSpPr>
          <a:xfrm>
            <a:off x="2691202" y="2974208"/>
            <a:ext cx="2960918" cy="1426900"/>
            <a:chOff x="3131839" y="2780926"/>
            <a:chExt cx="2582144" cy="1426900"/>
          </a:xfrm>
        </p:grpSpPr>
        <p:sp>
          <p:nvSpPr>
            <p:cNvPr id="48" name="말풍선: 모서리가 둥근 사각형 48">
              <a:extLst>
                <a:ext uri="{FF2B5EF4-FFF2-40B4-BE49-F238E27FC236}">
                  <a16:creationId xmlns:a16="http://schemas.microsoft.com/office/drawing/2014/main" xmlns="" id="{C3452340-B900-41C2-AC0F-9BC96A6436C1}"/>
                </a:ext>
              </a:extLst>
            </p:cNvPr>
            <p:cNvSpPr/>
            <p:nvPr/>
          </p:nvSpPr>
          <p:spPr bwMode="auto">
            <a:xfrm flipH="1">
              <a:off x="3131839" y="2780926"/>
              <a:ext cx="2554133" cy="1426900"/>
            </a:xfrm>
            <a:prstGeom prst="wedgeRoundRectCallout">
              <a:avLst>
                <a:gd name="adj1" fmla="val 55696"/>
                <a:gd name="adj2" fmla="val -19486"/>
                <a:gd name="adj3" fmla="val 16667"/>
              </a:avLst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5953DAAA-6EAB-4E9F-8CF6-EDCEF9E5A965}"/>
                </a:ext>
              </a:extLst>
            </p:cNvPr>
            <p:cNvSpPr/>
            <p:nvPr/>
          </p:nvSpPr>
          <p:spPr>
            <a:xfrm>
              <a:off x="3153782" y="2854884"/>
              <a:ext cx="2560201" cy="1261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똑같은 도형의 넓이를 </a:t>
              </a:r>
              <a:endPara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구하는 데 여러 가지 </a:t>
              </a:r>
              <a:endPara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해결 방법이 있다는 </a:t>
              </a:r>
              <a:endPara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사실을 </a:t>
              </a:r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깨달았습니다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다각형의 넓이 구하는 방법을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xmlns="" id="{D2E3605B-BA01-43F2-A3E2-EC73E9C2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071220"/>
            <a:ext cx="1149868" cy="11498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32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0EA73A1-58BA-47A0-8E0D-0F17192D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18" y="967486"/>
            <a:ext cx="6710625" cy="410325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210890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138~139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1108F22F-439D-4BB1-B770-99E06591B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xmlns="" id="{3405A16D-E01B-48E1-B9CF-E50462FE5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20889AB7-EBEE-4D79-A446-D6A34F77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suh_0501_06_0014_3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다각형의 넓이 구하는 방법을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519772" y="3320988"/>
            <a:ext cx="2124236" cy="50405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408570" y="32883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8" y="1263910"/>
            <a:ext cx="6536363" cy="403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학년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차시창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https://cdata2.tsherpa.co.kr/tsherpa/MultiMedia/Flash/2020/curri/index.html?flashxmlnum=yrhj07&amp;classa=A8-C1-41-MM-MM-04-02-08-0-0-0-0&amp;classno=MM_41_04/suh_0401_01_0014/suh_0401_01_0014_302_1.html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68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086434"/>
            <a:ext cx="3967519" cy="233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타원 18"/>
          <p:cNvSpPr/>
          <p:nvPr/>
        </p:nvSpPr>
        <p:spPr>
          <a:xfrm>
            <a:off x="1350255" y="5949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09171" y="5949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815916" y="4577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xmlns="" id="{8A658885-CD8A-4B82-AFE9-69E392354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6D2A2776-9CC7-4BBB-8413-184A197B6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xmlns="" id="{C2827152-D230-4B98-96C1-4D8E4DB0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다각형의 넓이 구하는 방법을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3AA2774-534D-4C24-907A-4C999B3D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4" y="1007731"/>
            <a:ext cx="6607459" cy="4316384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56176" y="927638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007044" y="9965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694DF21F-845A-4083-9045-8DFAC6F16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E6BF8E00-D86B-4140-970E-ED1FC3AB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CDF39D7C-1849-4AC6-A6D5-48CC5417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suh_0501_06_0014_5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다각형의 넓이 구하는 방법을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6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9B1FB1B-7B13-4E59-9CB5-998DD557B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2" y="1050690"/>
            <a:ext cx="6607459" cy="4156455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18569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문제해결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–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 참고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활동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탭 삽입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탭 이벤트</a:t>
                      </a:r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4211959" y="4941168"/>
            <a:ext cx="2718451" cy="265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8181" y="1464240"/>
            <a:ext cx="1595408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100756" y="49880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95214" y="14691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983" y="1059443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-1984" y="10643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https://cdata2.tsherpa.co.kr/tsherpa/MultiMedia/Flash/2020/curri/index_jr.html?flashxmlnum=yuni4856&amp;classa=A8-C1-31-MM-MM-04-05-03-0-0-0-0&amp;classno=MM_31_04/suh_0301_04_0003/suh_0301_04_0003_501_1.html</a:t>
            </a:r>
            <a:endParaRPr lang="ko-KR" altLang="en-US" sz="1000" dirty="0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0B5AC7B2-31EA-4FC9-9B28-D75E04BF0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EDAA3B0F-7145-418B-896F-F0C9EB0C2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ABA72212-0A53-4E5C-B6E2-B6AB76BB5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suh_0501_06_0014_5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11">
            <a:extLst>
              <a:ext uri="{FF2B5EF4-FFF2-40B4-BE49-F238E27FC236}">
                <a16:creationId xmlns:a16="http://schemas.microsoft.com/office/drawing/2014/main" xmlns="" id="{22BF7758-1D7F-4454-8D0D-EE89FDDDE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4" y="1104416"/>
            <a:ext cx="709809" cy="29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다각형의 넓이 구하는 방법을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491646" y="1532019"/>
            <a:ext cx="2294995" cy="258038"/>
            <a:chOff x="2447763" y="1532019"/>
            <a:chExt cx="2294995" cy="258038"/>
          </a:xfrm>
        </p:grpSpPr>
        <p:sp>
          <p:nvSpPr>
            <p:cNvPr id="35" name="직사각형 34"/>
            <p:cNvSpPr/>
            <p:nvPr/>
          </p:nvSpPr>
          <p:spPr>
            <a:xfrm>
              <a:off x="2447763" y="1534466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81506" y="1534466"/>
              <a:ext cx="1220927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단계별 문제 해결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221484" y="1532019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정답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4491645" y="1532019"/>
            <a:ext cx="2304521" cy="265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309116" y="15344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284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41953ED-595C-4BD9-AACA-5FB361474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2" y="1050690"/>
            <a:ext cx="6607459" cy="4185192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97696"/>
              </p:ext>
            </p:extLst>
          </p:nvPr>
        </p:nvGraphicFramePr>
        <p:xfrm>
          <a:off x="7020272" y="689281"/>
          <a:ext cx="2086863" cy="30856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문제해결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–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 참고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하단으로 이동 후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탭 삽입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73494591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4211959" y="4941168"/>
            <a:ext cx="2718451" cy="265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8181" y="1464240"/>
            <a:ext cx="1595408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100756" y="49880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95214" y="14691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983" y="1059443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https://cdata2.tsherpa.co.kr/tsherpa/MultiMedia/Flash/2020/curri/index_jr.html?flashxmlnum=yuni4856&amp;classa=A8-C1-31-MM-MM-04-05-03-0-0-0-0&amp;classno=MM_31_04/suh_0301_04_0003/suh_0301_04_0003_501_1.html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0B5AC7B2-31EA-4FC9-9B28-D75E04BF0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EDAA3B0F-7145-418B-896F-F0C9EB0C2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ABA72212-0A53-4E5C-B6E2-B6AB76BB5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suh_0501_06_0014_5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BE2275D-DDB0-498F-B5C1-778CAB6E82B2}"/>
              </a:ext>
            </a:extLst>
          </p:cNvPr>
          <p:cNvSpPr/>
          <p:nvPr/>
        </p:nvSpPr>
        <p:spPr>
          <a:xfrm>
            <a:off x="618181" y="2092617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40538860-0BD2-4B80-929E-6E991A6BF061}"/>
              </a:ext>
            </a:extLst>
          </p:cNvPr>
          <p:cNvSpPr/>
          <p:nvPr/>
        </p:nvSpPr>
        <p:spPr>
          <a:xfrm>
            <a:off x="495214" y="20975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6">
            <a:extLst>
              <a:ext uri="{FF2B5EF4-FFF2-40B4-BE49-F238E27FC236}">
                <a16:creationId xmlns:a16="http://schemas.microsoft.com/office/drawing/2014/main" xmlns="" id="{A1C8CBCD-D4F4-4394-AD3F-4DAF5804C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8" y="2147861"/>
            <a:ext cx="396045" cy="3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6BB0E09-DF7C-401F-B35D-3A57579FB746}"/>
              </a:ext>
            </a:extLst>
          </p:cNvPr>
          <p:cNvSpPr/>
          <p:nvPr/>
        </p:nvSpPr>
        <p:spPr>
          <a:xfrm>
            <a:off x="986567" y="2876426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6570FE55-3859-461C-8D4B-092FADE9CDA6}"/>
              </a:ext>
            </a:extLst>
          </p:cNvPr>
          <p:cNvSpPr/>
          <p:nvPr/>
        </p:nvSpPr>
        <p:spPr>
          <a:xfrm>
            <a:off x="863600" y="28813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A831250-A615-4B6A-90D2-1CBD2D7EF9B6}"/>
              </a:ext>
            </a:extLst>
          </p:cNvPr>
          <p:cNvSpPr/>
          <p:nvPr/>
        </p:nvSpPr>
        <p:spPr>
          <a:xfrm>
            <a:off x="5775087" y="1802369"/>
            <a:ext cx="1029161" cy="290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7C435EF4-1FC5-4097-AEA5-026A6599BB35}"/>
              </a:ext>
            </a:extLst>
          </p:cNvPr>
          <p:cNvSpPr/>
          <p:nvPr/>
        </p:nvSpPr>
        <p:spPr>
          <a:xfrm>
            <a:off x="5652120" y="18072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F899E0BD-2008-4546-A8C9-FF89F98EFB97}"/>
              </a:ext>
            </a:extLst>
          </p:cNvPr>
          <p:cNvCxnSpPr>
            <a:cxnSpLocks/>
          </p:cNvCxnSpPr>
          <p:nvPr/>
        </p:nvCxnSpPr>
        <p:spPr bwMode="auto">
          <a:xfrm flipH="1">
            <a:off x="3743908" y="2147861"/>
            <a:ext cx="2424385" cy="238648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C91A11B1-BACD-4E2D-BA79-18ACD2008008}"/>
              </a:ext>
            </a:extLst>
          </p:cNvPr>
          <p:cNvGrpSpPr/>
          <p:nvPr/>
        </p:nvGrpSpPr>
        <p:grpSpPr>
          <a:xfrm>
            <a:off x="2538831" y="4604742"/>
            <a:ext cx="2237213" cy="186156"/>
            <a:chOff x="6826564" y="6271468"/>
            <a:chExt cx="2237213" cy="186156"/>
          </a:xfrm>
        </p:grpSpPr>
        <p:pic>
          <p:nvPicPr>
            <p:cNvPr id="27" name="Picture 15">
              <a:extLst>
                <a:ext uri="{FF2B5EF4-FFF2-40B4-BE49-F238E27FC236}">
                  <a16:creationId xmlns:a16="http://schemas.microsoft.com/office/drawing/2014/main" xmlns="" id="{D26315DD-0818-4671-B046-BE42394429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564" y="6271468"/>
              <a:ext cx="190293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6">
              <a:extLst>
                <a:ext uri="{FF2B5EF4-FFF2-40B4-BE49-F238E27FC236}">
                  <a16:creationId xmlns:a16="http://schemas.microsoft.com/office/drawing/2014/main" xmlns="" id="{58CE7425-D56A-4CF1-9385-AF1C7DD87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7621" y="6271468"/>
              <a:ext cx="186156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3">
              <a:extLst>
                <a:ext uri="{FF2B5EF4-FFF2-40B4-BE49-F238E27FC236}">
                  <a16:creationId xmlns:a16="http://schemas.microsoft.com/office/drawing/2014/main" xmlns="" id="{4677CF53-4548-4B5C-AFA8-BA1F55BDF4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158" y="6300426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>
              <a:extLst>
                <a:ext uri="{FF2B5EF4-FFF2-40B4-BE49-F238E27FC236}">
                  <a16:creationId xmlns:a16="http://schemas.microsoft.com/office/drawing/2014/main" xmlns="" id="{081CF00C-68CF-4313-97B1-CB35140EA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900" y="6300426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2">
              <a:extLst>
                <a:ext uri="{FF2B5EF4-FFF2-40B4-BE49-F238E27FC236}">
                  <a16:creationId xmlns:a16="http://schemas.microsoft.com/office/drawing/2014/main" xmlns="" id="{68E54099-25E6-496A-9ED4-2E1E7E54D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033" y="6300426"/>
              <a:ext cx="347491" cy="1313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3">
              <a:extLst>
                <a:ext uri="{FF2B5EF4-FFF2-40B4-BE49-F238E27FC236}">
                  <a16:creationId xmlns:a16="http://schemas.microsoft.com/office/drawing/2014/main" xmlns="" id="{E8F2EBA2-B1BC-4C8D-B9D4-9309C644D4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804" y="6303322"/>
              <a:ext cx="339218" cy="12922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>
              <a:extLst>
                <a:ext uri="{FF2B5EF4-FFF2-40B4-BE49-F238E27FC236}">
                  <a16:creationId xmlns:a16="http://schemas.microsoft.com/office/drawing/2014/main" xmlns="" id="{19A1A63D-822C-4469-BB5A-3CD554EAA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675" y="6300426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8E976C6-3874-4675-8E16-A40896A43114}"/>
              </a:ext>
            </a:extLst>
          </p:cNvPr>
          <p:cNvSpPr/>
          <p:nvPr/>
        </p:nvSpPr>
        <p:spPr>
          <a:xfrm>
            <a:off x="6507182" y="3030080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78D793C-C24A-4884-A86E-8717F1E623C7}"/>
              </a:ext>
            </a:extLst>
          </p:cNvPr>
          <p:cNvSpPr/>
          <p:nvPr/>
        </p:nvSpPr>
        <p:spPr>
          <a:xfrm>
            <a:off x="6384215" y="30350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1">
            <a:extLst>
              <a:ext uri="{FF2B5EF4-FFF2-40B4-BE49-F238E27FC236}">
                <a16:creationId xmlns:a16="http://schemas.microsoft.com/office/drawing/2014/main" xmlns="" id="{E4005DB3-6CAB-4CAC-8180-B623D1A5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4" y="1104416"/>
            <a:ext cx="709809" cy="29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304F4CF2-B80F-4477-8D4B-284AEB05CF8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010227" y="2938166"/>
            <a:ext cx="459535" cy="396044"/>
          </a:xfrm>
          <a:prstGeom prst="rect">
            <a:avLst/>
          </a:prstGeom>
        </p:spPr>
      </p:pic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다각형의 넓이 구하는 방법을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491646" y="1532019"/>
            <a:ext cx="2294995" cy="258038"/>
            <a:chOff x="2447763" y="1532019"/>
            <a:chExt cx="2294995" cy="258038"/>
          </a:xfrm>
        </p:grpSpPr>
        <p:sp>
          <p:nvSpPr>
            <p:cNvPr id="41" name="직사각형 40"/>
            <p:cNvSpPr/>
            <p:nvPr/>
          </p:nvSpPr>
          <p:spPr>
            <a:xfrm>
              <a:off x="2447763" y="1534466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981506" y="1534466"/>
              <a:ext cx="1220927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단계별 문제 해결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21484" y="1532019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정답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379687" y="1395811"/>
            <a:ext cx="2510060" cy="464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205942" y="14756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58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856134"/>
              </p:ext>
            </p:extLst>
          </p:nvPr>
        </p:nvGraphicFramePr>
        <p:xfrm>
          <a:off x="153927" y="224644"/>
          <a:ext cx="8836146" cy="334347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다각형의 넓이 구하는 방법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suh_0501_06_0014_201_1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다양한 모양의 입체도형의 부피 구하기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suh_0501_06_0014_201_2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‌ 다각형의 넓이 구하는 방법을 친구와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suh_0501_06_0014_202_1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suh_0501_06_0014_3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514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suh_0501_06_0014_</a:t>
                      </a: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514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suh_0501_06_0014_5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0033163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F4EA3A2-B036-430D-8636-6CDC4BF34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2" y="1050690"/>
            <a:ext cx="6607459" cy="4144764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41892"/>
              </p:ext>
            </p:extLst>
          </p:nvPr>
        </p:nvGraphicFramePr>
        <p:xfrm>
          <a:off x="7020272" y="689281"/>
          <a:ext cx="2086863" cy="30856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문제해결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–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 참고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하단으로 이동 후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탭 삽입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73494591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4211959" y="4941168"/>
            <a:ext cx="2718451" cy="265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8181" y="1464240"/>
            <a:ext cx="1595408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100756" y="49880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95214" y="14691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983" y="1059443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https://cdata2.tsherpa.co.kr/tsherpa/MultiMedia/Flash/2020/curri/index_jr.html?flashxmlnum=yuni4856&amp;classa=A8-C1-31-MM-MM-04-05-03-0-0-0-0&amp;classno=MM_31_04/suh_0301_04_0003/suh_0301_04_0003_501_1.html</a:t>
            </a:r>
            <a:endParaRPr lang="ko-KR" altLang="en-US" sz="1000" dirty="0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0B5AC7B2-31EA-4FC9-9B28-D75E04BF0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EDAA3B0F-7145-418B-896F-F0C9EB0C2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ABA72212-0A53-4E5C-B6E2-B6AB76BB5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suh_0501_06_0014_5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BE2275D-DDB0-498F-B5C1-778CAB6E82B2}"/>
              </a:ext>
            </a:extLst>
          </p:cNvPr>
          <p:cNvSpPr/>
          <p:nvPr/>
        </p:nvSpPr>
        <p:spPr>
          <a:xfrm>
            <a:off x="618181" y="2092617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40538860-0BD2-4B80-929E-6E991A6BF061}"/>
              </a:ext>
            </a:extLst>
          </p:cNvPr>
          <p:cNvSpPr/>
          <p:nvPr/>
        </p:nvSpPr>
        <p:spPr>
          <a:xfrm>
            <a:off x="495214" y="20975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6BB0E09-DF7C-401F-B35D-3A57579FB746}"/>
              </a:ext>
            </a:extLst>
          </p:cNvPr>
          <p:cNvSpPr/>
          <p:nvPr/>
        </p:nvSpPr>
        <p:spPr>
          <a:xfrm>
            <a:off x="495214" y="3046079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6570FE55-3859-461C-8D4B-092FADE9CDA6}"/>
              </a:ext>
            </a:extLst>
          </p:cNvPr>
          <p:cNvSpPr/>
          <p:nvPr/>
        </p:nvSpPr>
        <p:spPr>
          <a:xfrm>
            <a:off x="372247" y="305100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A831250-A615-4B6A-90D2-1CBD2D7EF9B6}"/>
              </a:ext>
            </a:extLst>
          </p:cNvPr>
          <p:cNvSpPr/>
          <p:nvPr/>
        </p:nvSpPr>
        <p:spPr>
          <a:xfrm>
            <a:off x="5775087" y="1802369"/>
            <a:ext cx="1029161" cy="290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7C435EF4-1FC5-4097-AEA5-026A6599BB35}"/>
              </a:ext>
            </a:extLst>
          </p:cNvPr>
          <p:cNvSpPr/>
          <p:nvPr/>
        </p:nvSpPr>
        <p:spPr>
          <a:xfrm>
            <a:off x="5652120" y="18072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F899E0BD-2008-4546-A8C9-FF89F98EFB97}"/>
              </a:ext>
            </a:extLst>
          </p:cNvPr>
          <p:cNvCxnSpPr>
            <a:cxnSpLocks/>
          </p:cNvCxnSpPr>
          <p:nvPr/>
        </p:nvCxnSpPr>
        <p:spPr bwMode="auto">
          <a:xfrm flipH="1">
            <a:off x="3743908" y="2147861"/>
            <a:ext cx="2424385" cy="238648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8E976C6-3874-4675-8E16-A40896A43114}"/>
              </a:ext>
            </a:extLst>
          </p:cNvPr>
          <p:cNvSpPr/>
          <p:nvPr/>
        </p:nvSpPr>
        <p:spPr>
          <a:xfrm>
            <a:off x="6507182" y="3030080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78D793C-C24A-4884-A86E-8717F1E623C7}"/>
              </a:ext>
            </a:extLst>
          </p:cNvPr>
          <p:cNvSpPr/>
          <p:nvPr/>
        </p:nvSpPr>
        <p:spPr>
          <a:xfrm>
            <a:off x="6384215" y="30350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1">
            <a:extLst>
              <a:ext uri="{FF2B5EF4-FFF2-40B4-BE49-F238E27FC236}">
                <a16:creationId xmlns:a16="http://schemas.microsoft.com/office/drawing/2014/main" xmlns="" id="{E4005DB3-6CAB-4CAC-8180-B623D1A5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4" y="1104416"/>
            <a:ext cx="709809" cy="29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7">
            <a:extLst>
              <a:ext uri="{FF2B5EF4-FFF2-40B4-BE49-F238E27FC236}">
                <a16:creationId xmlns:a16="http://schemas.microsoft.com/office/drawing/2014/main" xmlns="" id="{B54FB016-C053-46E2-88CB-979CDCF83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8" y="2147861"/>
            <a:ext cx="396045" cy="41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79DC88E6-2EB3-48DA-945E-458E680B88F4}"/>
              </a:ext>
            </a:extLst>
          </p:cNvPr>
          <p:cNvGrpSpPr/>
          <p:nvPr/>
        </p:nvGrpSpPr>
        <p:grpSpPr>
          <a:xfrm>
            <a:off x="2538831" y="4604742"/>
            <a:ext cx="2237213" cy="186156"/>
            <a:chOff x="6826564" y="6465367"/>
            <a:chExt cx="2237213" cy="186156"/>
          </a:xfrm>
        </p:grpSpPr>
        <p:pic>
          <p:nvPicPr>
            <p:cNvPr id="41" name="Picture 15">
              <a:extLst>
                <a:ext uri="{FF2B5EF4-FFF2-40B4-BE49-F238E27FC236}">
                  <a16:creationId xmlns:a16="http://schemas.microsoft.com/office/drawing/2014/main" xmlns="" id="{C21DC50D-DBF2-43E6-B5E5-5050B946A5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564" y="6465367"/>
              <a:ext cx="190293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6">
              <a:extLst>
                <a:ext uri="{FF2B5EF4-FFF2-40B4-BE49-F238E27FC236}">
                  <a16:creationId xmlns:a16="http://schemas.microsoft.com/office/drawing/2014/main" xmlns="" id="{08254D53-AA31-47E7-A32A-6DAA575B24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7621" y="6465367"/>
              <a:ext cx="186156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:a16="http://schemas.microsoft.com/office/drawing/2014/main" xmlns="" id="{77547C59-FB1A-4333-A9B5-8091530825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158" y="6494325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>
              <a:extLst>
                <a:ext uri="{FF2B5EF4-FFF2-40B4-BE49-F238E27FC236}">
                  <a16:creationId xmlns:a16="http://schemas.microsoft.com/office/drawing/2014/main" xmlns="" id="{4F13FA98-E2B8-4AA1-AD49-4B1524E80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900" y="6494325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:a16="http://schemas.microsoft.com/office/drawing/2014/main" xmlns="" id="{20129DAE-13B7-4C97-9440-CE6BB7860C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675" y="6494325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>
              <a:extLst>
                <a:ext uri="{FF2B5EF4-FFF2-40B4-BE49-F238E27FC236}">
                  <a16:creationId xmlns:a16="http://schemas.microsoft.com/office/drawing/2014/main" xmlns="" id="{3BCCA805-1981-4207-9400-7263EF613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804" y="6497221"/>
              <a:ext cx="339218" cy="12824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>
              <a:extLst>
                <a:ext uri="{FF2B5EF4-FFF2-40B4-BE49-F238E27FC236}">
                  <a16:creationId xmlns:a16="http://schemas.microsoft.com/office/drawing/2014/main" xmlns="" id="{E0471A69-40C4-49CD-9730-0B303B8BE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033" y="6494325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다각형의 넓이 구하는 방법을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491646" y="1532019"/>
            <a:ext cx="2294995" cy="258038"/>
            <a:chOff x="2447763" y="1532019"/>
            <a:chExt cx="2294995" cy="258038"/>
          </a:xfrm>
        </p:grpSpPr>
        <p:sp>
          <p:nvSpPr>
            <p:cNvPr id="53" name="직사각형 52"/>
            <p:cNvSpPr/>
            <p:nvPr/>
          </p:nvSpPr>
          <p:spPr>
            <a:xfrm>
              <a:off x="2447763" y="1534466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981506" y="1534466"/>
              <a:ext cx="1220927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단계별 문제 해결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21484" y="1532019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정답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491646" y="1532019"/>
            <a:ext cx="2294995" cy="258038"/>
            <a:chOff x="2447763" y="1532019"/>
            <a:chExt cx="2294995" cy="258038"/>
          </a:xfrm>
        </p:grpSpPr>
        <p:sp>
          <p:nvSpPr>
            <p:cNvPr id="57" name="직사각형 56"/>
            <p:cNvSpPr/>
            <p:nvPr/>
          </p:nvSpPr>
          <p:spPr>
            <a:xfrm>
              <a:off x="2447763" y="1534466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981506" y="1534466"/>
              <a:ext cx="1220927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단계별 문제 해결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221484" y="1532019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정답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4379687" y="1395811"/>
            <a:ext cx="2510060" cy="464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4205942" y="14756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114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A2289C3-7ECC-4189-9662-8C8C9A1A9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2" y="1050690"/>
            <a:ext cx="6607459" cy="4122127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85378"/>
              </p:ext>
            </p:extLst>
          </p:nvPr>
        </p:nvGraphicFramePr>
        <p:xfrm>
          <a:off x="7020272" y="689281"/>
          <a:ext cx="2086863" cy="30856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문제해결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–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 참고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하단으로 이동 후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탭 삽입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73494591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4211959" y="4941168"/>
            <a:ext cx="2718451" cy="265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8181" y="1464240"/>
            <a:ext cx="1595408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100756" y="49880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95214" y="14691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983" y="1059443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https://cdata2.tsherpa.co.kr/tsherpa/MultiMedia/Flash/2020/curri/index_jr.html?flashxmlnum=yuni4856&amp;classa=A8-C1-31-MM-MM-04-05-03-0-0-0-0&amp;classno=MM_31_04/suh_0301_04_0003/suh_0301_04_0003_501_1.html</a:t>
            </a:r>
            <a:endParaRPr lang="ko-KR" altLang="en-US" sz="1000" dirty="0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0B5AC7B2-31EA-4FC9-9B28-D75E04BF0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EDAA3B0F-7145-418B-896F-F0C9EB0C2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ABA72212-0A53-4E5C-B6E2-B6AB76BB5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suh_0501_06_0014_5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BE2275D-DDB0-498F-B5C1-778CAB6E82B2}"/>
              </a:ext>
            </a:extLst>
          </p:cNvPr>
          <p:cNvSpPr/>
          <p:nvPr/>
        </p:nvSpPr>
        <p:spPr>
          <a:xfrm>
            <a:off x="618181" y="2092617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40538860-0BD2-4B80-929E-6E991A6BF061}"/>
              </a:ext>
            </a:extLst>
          </p:cNvPr>
          <p:cNvSpPr/>
          <p:nvPr/>
        </p:nvSpPr>
        <p:spPr>
          <a:xfrm>
            <a:off x="495214" y="20975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6BB0E09-DF7C-401F-B35D-3A57579FB746}"/>
              </a:ext>
            </a:extLst>
          </p:cNvPr>
          <p:cNvSpPr/>
          <p:nvPr/>
        </p:nvSpPr>
        <p:spPr>
          <a:xfrm>
            <a:off x="2725226" y="3270081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6570FE55-3859-461C-8D4B-092FADE9CDA6}"/>
              </a:ext>
            </a:extLst>
          </p:cNvPr>
          <p:cNvSpPr/>
          <p:nvPr/>
        </p:nvSpPr>
        <p:spPr>
          <a:xfrm>
            <a:off x="2602259" y="32750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A831250-A615-4B6A-90D2-1CBD2D7EF9B6}"/>
              </a:ext>
            </a:extLst>
          </p:cNvPr>
          <p:cNvSpPr/>
          <p:nvPr/>
        </p:nvSpPr>
        <p:spPr>
          <a:xfrm>
            <a:off x="5775087" y="1802369"/>
            <a:ext cx="1029161" cy="290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7C435EF4-1FC5-4097-AEA5-026A6599BB35}"/>
              </a:ext>
            </a:extLst>
          </p:cNvPr>
          <p:cNvSpPr/>
          <p:nvPr/>
        </p:nvSpPr>
        <p:spPr>
          <a:xfrm>
            <a:off x="5652120" y="18072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F899E0BD-2008-4546-A8C9-FF89F98EFB97}"/>
              </a:ext>
            </a:extLst>
          </p:cNvPr>
          <p:cNvCxnSpPr>
            <a:cxnSpLocks/>
          </p:cNvCxnSpPr>
          <p:nvPr/>
        </p:nvCxnSpPr>
        <p:spPr bwMode="auto">
          <a:xfrm flipH="1">
            <a:off x="3743908" y="2147861"/>
            <a:ext cx="2424385" cy="238648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8E976C6-3874-4675-8E16-A40896A43114}"/>
              </a:ext>
            </a:extLst>
          </p:cNvPr>
          <p:cNvSpPr/>
          <p:nvPr/>
        </p:nvSpPr>
        <p:spPr>
          <a:xfrm>
            <a:off x="6507182" y="3030080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78D793C-C24A-4884-A86E-8717F1E623C7}"/>
              </a:ext>
            </a:extLst>
          </p:cNvPr>
          <p:cNvSpPr/>
          <p:nvPr/>
        </p:nvSpPr>
        <p:spPr>
          <a:xfrm>
            <a:off x="6384215" y="30350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1">
            <a:extLst>
              <a:ext uri="{FF2B5EF4-FFF2-40B4-BE49-F238E27FC236}">
                <a16:creationId xmlns:a16="http://schemas.microsoft.com/office/drawing/2014/main" xmlns="" id="{E4005DB3-6CAB-4CAC-8180-B623D1A5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4" y="1104416"/>
            <a:ext cx="709809" cy="29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304F4CF2-B80F-4477-8D4B-284AEB05CF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748886" y="3331821"/>
            <a:ext cx="459535" cy="396044"/>
          </a:xfrm>
          <a:prstGeom prst="rect">
            <a:avLst/>
          </a:prstGeom>
        </p:spPr>
      </p:pic>
      <p:pic>
        <p:nvPicPr>
          <p:cNvPr id="39" name="Picture 28">
            <a:extLst>
              <a:ext uri="{FF2B5EF4-FFF2-40B4-BE49-F238E27FC236}">
                <a16:creationId xmlns:a16="http://schemas.microsoft.com/office/drawing/2014/main" xmlns="" id="{7F0F7FFB-784D-4931-8F4F-6E22B4A09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8" y="2147861"/>
            <a:ext cx="396045" cy="3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CE88177-4924-473C-A4F3-CDB1A57DB9C6}"/>
              </a:ext>
            </a:extLst>
          </p:cNvPr>
          <p:cNvSpPr/>
          <p:nvPr/>
        </p:nvSpPr>
        <p:spPr>
          <a:xfrm>
            <a:off x="447732" y="3030080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46B0DBD7-9969-44C7-A0A6-82DEF124F43E}"/>
              </a:ext>
            </a:extLst>
          </p:cNvPr>
          <p:cNvSpPr/>
          <p:nvPr/>
        </p:nvSpPr>
        <p:spPr>
          <a:xfrm>
            <a:off x="324765" y="30350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CD177B16-6E53-4EA3-929C-EBE4F4B8253A}"/>
              </a:ext>
            </a:extLst>
          </p:cNvPr>
          <p:cNvGrpSpPr/>
          <p:nvPr/>
        </p:nvGrpSpPr>
        <p:grpSpPr>
          <a:xfrm>
            <a:off x="2538831" y="4604742"/>
            <a:ext cx="2237213" cy="186156"/>
            <a:chOff x="6826564" y="6696664"/>
            <a:chExt cx="2237213" cy="186156"/>
          </a:xfrm>
        </p:grpSpPr>
        <p:pic>
          <p:nvPicPr>
            <p:cNvPr id="47" name="Picture 15">
              <a:extLst>
                <a:ext uri="{FF2B5EF4-FFF2-40B4-BE49-F238E27FC236}">
                  <a16:creationId xmlns:a16="http://schemas.microsoft.com/office/drawing/2014/main" xmlns="" id="{82B29296-6D47-4D48-82C9-44F22567D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564" y="6696664"/>
              <a:ext cx="190293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6">
              <a:extLst>
                <a:ext uri="{FF2B5EF4-FFF2-40B4-BE49-F238E27FC236}">
                  <a16:creationId xmlns:a16="http://schemas.microsoft.com/office/drawing/2014/main" xmlns="" id="{574ECE08-D42A-4645-9980-8B7BB9B5BD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7621" y="6696664"/>
              <a:ext cx="186156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:a16="http://schemas.microsoft.com/office/drawing/2014/main" xmlns="" id="{39349ACB-BA0A-47AF-A806-5DFCAC3BC4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900" y="6725622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:a16="http://schemas.microsoft.com/office/drawing/2014/main" xmlns="" id="{51C82403-8E72-4814-A698-E4E7EFC048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804" y="6728518"/>
              <a:ext cx="339218" cy="12922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>
              <a:extLst>
                <a:ext uri="{FF2B5EF4-FFF2-40B4-BE49-F238E27FC236}">
                  <a16:creationId xmlns:a16="http://schemas.microsoft.com/office/drawing/2014/main" xmlns="" id="{52A3C906-EADF-4F1C-B577-03C3FC323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675" y="6725622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>
              <a:extLst>
                <a:ext uri="{FF2B5EF4-FFF2-40B4-BE49-F238E27FC236}">
                  <a16:creationId xmlns:a16="http://schemas.microsoft.com/office/drawing/2014/main" xmlns="" id="{E31A7E77-EE6F-4768-9C21-85255F79F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033" y="6725622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>
              <a:extLst>
                <a:ext uri="{FF2B5EF4-FFF2-40B4-BE49-F238E27FC236}">
                  <a16:creationId xmlns:a16="http://schemas.microsoft.com/office/drawing/2014/main" xmlns="" id="{61B86159-C82D-4CFC-AED5-49A45957D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158" y="6725622"/>
              <a:ext cx="347491" cy="1313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다각형의 넓이 구하는 방법을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491646" y="1532019"/>
            <a:ext cx="2294995" cy="258038"/>
            <a:chOff x="2447763" y="1532019"/>
            <a:chExt cx="2294995" cy="258038"/>
          </a:xfrm>
        </p:grpSpPr>
        <p:sp>
          <p:nvSpPr>
            <p:cNvPr id="56" name="직사각형 55"/>
            <p:cNvSpPr/>
            <p:nvPr/>
          </p:nvSpPr>
          <p:spPr>
            <a:xfrm>
              <a:off x="2447763" y="1534466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981506" y="1534466"/>
              <a:ext cx="1220927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단계별 문제 해결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21484" y="1532019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정답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491646" y="1532019"/>
            <a:ext cx="2294995" cy="258038"/>
            <a:chOff x="2447763" y="1532019"/>
            <a:chExt cx="2294995" cy="258038"/>
          </a:xfrm>
        </p:grpSpPr>
        <p:sp>
          <p:nvSpPr>
            <p:cNvPr id="60" name="직사각형 59"/>
            <p:cNvSpPr/>
            <p:nvPr/>
          </p:nvSpPr>
          <p:spPr>
            <a:xfrm>
              <a:off x="2447763" y="1534466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981506" y="1534466"/>
              <a:ext cx="1220927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단계별 문제 해결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21484" y="1532019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정답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491646" y="1532019"/>
            <a:ext cx="2294995" cy="258038"/>
            <a:chOff x="2447763" y="1532019"/>
            <a:chExt cx="2294995" cy="258038"/>
          </a:xfrm>
        </p:grpSpPr>
        <p:sp>
          <p:nvSpPr>
            <p:cNvPr id="64" name="직사각형 63"/>
            <p:cNvSpPr/>
            <p:nvPr/>
          </p:nvSpPr>
          <p:spPr>
            <a:xfrm>
              <a:off x="2447763" y="1534466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81506" y="1534466"/>
              <a:ext cx="1220927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단계별 문제 해결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221484" y="1532019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정답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4379687" y="1395811"/>
            <a:ext cx="2510060" cy="464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205942" y="14756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319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DD646A2-2618-498E-9CB0-709119CF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2" y="1050690"/>
            <a:ext cx="6607459" cy="4138942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4211959" y="4941168"/>
            <a:ext cx="2718451" cy="265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8181" y="1464240"/>
            <a:ext cx="1595408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100756" y="49880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95214" y="14691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983" y="1059443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https://cdata2.tsherpa.co.kr/tsherpa/MultiMedia/Flash/2020/curri/index_jr.html?flashxmlnum=yuni4856&amp;classa=A8-C1-31-MM-MM-04-05-03-0-0-0-0&amp;classno=MM_31_04/suh_0301_04_0003/suh_0301_04_0003_501_1.html</a:t>
            </a:r>
            <a:endParaRPr lang="ko-KR" altLang="en-US" sz="1000" dirty="0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0B5AC7B2-31EA-4FC9-9B28-D75E04BF0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EDAA3B0F-7145-418B-896F-F0C9EB0C2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ABA72212-0A53-4E5C-B6E2-B6AB76BB5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suh_0501_06_0014_5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BE2275D-DDB0-498F-B5C1-778CAB6E82B2}"/>
              </a:ext>
            </a:extLst>
          </p:cNvPr>
          <p:cNvSpPr/>
          <p:nvPr/>
        </p:nvSpPr>
        <p:spPr>
          <a:xfrm>
            <a:off x="618181" y="2092617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40538860-0BD2-4B80-929E-6E991A6BF061}"/>
              </a:ext>
            </a:extLst>
          </p:cNvPr>
          <p:cNvSpPr/>
          <p:nvPr/>
        </p:nvSpPr>
        <p:spPr>
          <a:xfrm>
            <a:off x="495214" y="20975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6BB0E09-DF7C-401F-B35D-3A57579FB746}"/>
              </a:ext>
            </a:extLst>
          </p:cNvPr>
          <p:cNvSpPr/>
          <p:nvPr/>
        </p:nvSpPr>
        <p:spPr>
          <a:xfrm>
            <a:off x="3318184" y="3583713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6570FE55-3859-461C-8D4B-092FADE9CDA6}"/>
              </a:ext>
            </a:extLst>
          </p:cNvPr>
          <p:cNvSpPr/>
          <p:nvPr/>
        </p:nvSpPr>
        <p:spPr>
          <a:xfrm>
            <a:off x="3195217" y="35886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A831250-A615-4B6A-90D2-1CBD2D7EF9B6}"/>
              </a:ext>
            </a:extLst>
          </p:cNvPr>
          <p:cNvSpPr/>
          <p:nvPr/>
        </p:nvSpPr>
        <p:spPr>
          <a:xfrm>
            <a:off x="5775087" y="1802369"/>
            <a:ext cx="1029161" cy="290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7C435EF4-1FC5-4097-AEA5-026A6599BB35}"/>
              </a:ext>
            </a:extLst>
          </p:cNvPr>
          <p:cNvSpPr/>
          <p:nvPr/>
        </p:nvSpPr>
        <p:spPr>
          <a:xfrm>
            <a:off x="5652120" y="18072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F899E0BD-2008-4546-A8C9-FF89F98EFB97}"/>
              </a:ext>
            </a:extLst>
          </p:cNvPr>
          <p:cNvCxnSpPr>
            <a:cxnSpLocks/>
          </p:cNvCxnSpPr>
          <p:nvPr/>
        </p:nvCxnSpPr>
        <p:spPr bwMode="auto">
          <a:xfrm flipH="1">
            <a:off x="3743908" y="2147861"/>
            <a:ext cx="2424385" cy="238648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8E976C6-3874-4675-8E16-A40896A43114}"/>
              </a:ext>
            </a:extLst>
          </p:cNvPr>
          <p:cNvSpPr/>
          <p:nvPr/>
        </p:nvSpPr>
        <p:spPr>
          <a:xfrm>
            <a:off x="6507182" y="3030080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78D793C-C24A-4884-A86E-8717F1E623C7}"/>
              </a:ext>
            </a:extLst>
          </p:cNvPr>
          <p:cNvSpPr/>
          <p:nvPr/>
        </p:nvSpPr>
        <p:spPr>
          <a:xfrm>
            <a:off x="6384215" y="30350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1">
            <a:extLst>
              <a:ext uri="{FF2B5EF4-FFF2-40B4-BE49-F238E27FC236}">
                <a16:creationId xmlns:a16="http://schemas.microsoft.com/office/drawing/2014/main" xmlns="" id="{E4005DB3-6CAB-4CAC-8180-B623D1A5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4" y="1104416"/>
            <a:ext cx="709809" cy="29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304F4CF2-B80F-4477-8D4B-284AEB05CF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341844" y="3645453"/>
            <a:ext cx="459535" cy="39604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CE88177-4924-473C-A4F3-CDB1A57DB9C6}"/>
              </a:ext>
            </a:extLst>
          </p:cNvPr>
          <p:cNvSpPr/>
          <p:nvPr/>
        </p:nvSpPr>
        <p:spPr>
          <a:xfrm>
            <a:off x="447732" y="3030080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46B0DBD7-9969-44C7-A0A6-82DEF124F43E}"/>
              </a:ext>
            </a:extLst>
          </p:cNvPr>
          <p:cNvSpPr/>
          <p:nvPr/>
        </p:nvSpPr>
        <p:spPr>
          <a:xfrm>
            <a:off x="324765" y="30350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9">
            <a:extLst>
              <a:ext uri="{FF2B5EF4-FFF2-40B4-BE49-F238E27FC236}">
                <a16:creationId xmlns:a16="http://schemas.microsoft.com/office/drawing/2014/main" xmlns="" id="{2691E016-8683-4990-AA8A-3968BAB83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8" y="2147861"/>
            <a:ext cx="396045" cy="388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7F8B288E-FC37-40FA-8D10-3B897D41A493}"/>
              </a:ext>
            </a:extLst>
          </p:cNvPr>
          <p:cNvGrpSpPr/>
          <p:nvPr/>
        </p:nvGrpSpPr>
        <p:grpSpPr>
          <a:xfrm>
            <a:off x="2586009" y="4617132"/>
            <a:ext cx="2237213" cy="186156"/>
            <a:chOff x="6826564" y="6948271"/>
            <a:chExt cx="2237213" cy="186156"/>
          </a:xfrm>
        </p:grpSpPr>
        <p:pic>
          <p:nvPicPr>
            <p:cNvPr id="56" name="Picture 15">
              <a:extLst>
                <a:ext uri="{FF2B5EF4-FFF2-40B4-BE49-F238E27FC236}">
                  <a16:creationId xmlns:a16="http://schemas.microsoft.com/office/drawing/2014/main" xmlns="" id="{2E4CABFC-9130-48DB-B251-E4A8F62350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564" y="6948271"/>
              <a:ext cx="190293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6">
              <a:extLst>
                <a:ext uri="{FF2B5EF4-FFF2-40B4-BE49-F238E27FC236}">
                  <a16:creationId xmlns:a16="http://schemas.microsoft.com/office/drawing/2014/main" xmlns="" id="{DD2FF4CB-260B-4F90-A188-176711946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7621" y="6948271"/>
              <a:ext cx="186156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:a16="http://schemas.microsoft.com/office/drawing/2014/main" xmlns="" id="{8F195FE3-A0AC-44C2-B1EC-533E76E0B6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158" y="6977229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:a16="http://schemas.microsoft.com/office/drawing/2014/main" xmlns="" id="{885B7224-73CF-4D5E-ADF4-A0B919F02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804" y="6980125"/>
              <a:ext cx="339218" cy="12922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xmlns="" id="{24847BEA-C404-4CD2-A2CB-2E390C00D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675" y="6977229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:a16="http://schemas.microsoft.com/office/drawing/2014/main" xmlns="" id="{67304DBE-81E0-4E1B-8CBD-FD7A9B4F73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033" y="6977229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>
              <a:extLst>
                <a:ext uri="{FF2B5EF4-FFF2-40B4-BE49-F238E27FC236}">
                  <a16:creationId xmlns:a16="http://schemas.microsoft.com/office/drawing/2014/main" xmlns="" id="{BCF3C850-9B5B-4ADF-BD87-76EB2B6E82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900" y="6977229"/>
              <a:ext cx="347491" cy="1313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다각형의 넓이 구하는 방법을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491646" y="1532019"/>
            <a:ext cx="2294995" cy="258038"/>
            <a:chOff x="2447763" y="1532019"/>
            <a:chExt cx="2294995" cy="258038"/>
          </a:xfrm>
        </p:grpSpPr>
        <p:sp>
          <p:nvSpPr>
            <p:cNvPr id="47" name="직사각형 46"/>
            <p:cNvSpPr/>
            <p:nvPr/>
          </p:nvSpPr>
          <p:spPr>
            <a:xfrm>
              <a:off x="2447763" y="1534466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981506" y="1534466"/>
              <a:ext cx="1220927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단계별 문제 해결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221484" y="1532019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정답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379687" y="1395811"/>
            <a:ext cx="2510060" cy="464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205942" y="14756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010366"/>
              </p:ext>
            </p:extLst>
          </p:nvPr>
        </p:nvGraphicFramePr>
        <p:xfrm>
          <a:off x="7020272" y="689281"/>
          <a:ext cx="2086863" cy="30856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문제해결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–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 참고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하단으로 이동 후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탭 삽입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73494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38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0089F43-6E56-4D3A-BE6C-CE3CFA2DE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2" y="1050690"/>
            <a:ext cx="6607459" cy="4136037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819608"/>
              </p:ext>
            </p:extLst>
          </p:nvPr>
        </p:nvGraphicFramePr>
        <p:xfrm>
          <a:off x="7020272" y="689281"/>
          <a:ext cx="2086863" cy="30856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문제해결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–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 참고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하단으로 이동 후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탭 삽입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73494591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4211959" y="4941168"/>
            <a:ext cx="2718451" cy="265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8181" y="1464240"/>
            <a:ext cx="1595408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100756" y="49880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95214" y="14691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983" y="1059443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https://cdata2.tsherpa.co.kr/tsherpa/MultiMedia/Flash/2020/curri/index_jr.html?flashxmlnum=yuni4856&amp;classa=A8-C1-31-MM-MM-04-05-03-0-0-0-0&amp;classno=MM_31_04/suh_0301_04_0003/suh_0301_04_0003_501_1.html</a:t>
            </a:r>
            <a:endParaRPr lang="ko-KR" altLang="en-US" sz="1000" dirty="0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0B5AC7B2-31EA-4FC9-9B28-D75E04BF0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EDAA3B0F-7145-418B-896F-F0C9EB0C2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ABA72212-0A53-4E5C-B6E2-B6AB76BB5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suh_0501_06_0014_5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BE2275D-DDB0-498F-B5C1-778CAB6E82B2}"/>
              </a:ext>
            </a:extLst>
          </p:cNvPr>
          <p:cNvSpPr/>
          <p:nvPr/>
        </p:nvSpPr>
        <p:spPr>
          <a:xfrm>
            <a:off x="618181" y="2092617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40538860-0BD2-4B80-929E-6E991A6BF061}"/>
              </a:ext>
            </a:extLst>
          </p:cNvPr>
          <p:cNvSpPr/>
          <p:nvPr/>
        </p:nvSpPr>
        <p:spPr>
          <a:xfrm>
            <a:off x="495214" y="20975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6BB0E09-DF7C-401F-B35D-3A57579FB746}"/>
              </a:ext>
            </a:extLst>
          </p:cNvPr>
          <p:cNvSpPr/>
          <p:nvPr/>
        </p:nvSpPr>
        <p:spPr>
          <a:xfrm>
            <a:off x="495214" y="3046079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6570FE55-3859-461C-8D4B-092FADE9CDA6}"/>
              </a:ext>
            </a:extLst>
          </p:cNvPr>
          <p:cNvSpPr/>
          <p:nvPr/>
        </p:nvSpPr>
        <p:spPr>
          <a:xfrm>
            <a:off x="372247" y="305100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A831250-A615-4B6A-90D2-1CBD2D7EF9B6}"/>
              </a:ext>
            </a:extLst>
          </p:cNvPr>
          <p:cNvSpPr/>
          <p:nvPr/>
        </p:nvSpPr>
        <p:spPr>
          <a:xfrm>
            <a:off x="5775087" y="1802369"/>
            <a:ext cx="1029161" cy="290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7C435EF4-1FC5-4097-AEA5-026A6599BB35}"/>
              </a:ext>
            </a:extLst>
          </p:cNvPr>
          <p:cNvSpPr/>
          <p:nvPr/>
        </p:nvSpPr>
        <p:spPr>
          <a:xfrm>
            <a:off x="5652120" y="18072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F899E0BD-2008-4546-A8C9-FF89F98EFB97}"/>
              </a:ext>
            </a:extLst>
          </p:cNvPr>
          <p:cNvCxnSpPr>
            <a:cxnSpLocks/>
          </p:cNvCxnSpPr>
          <p:nvPr/>
        </p:nvCxnSpPr>
        <p:spPr bwMode="auto">
          <a:xfrm flipH="1">
            <a:off x="3743908" y="2147861"/>
            <a:ext cx="2424385" cy="238648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p:pic>
        <p:nvPicPr>
          <p:cNvPr id="37" name="Picture 11">
            <a:extLst>
              <a:ext uri="{FF2B5EF4-FFF2-40B4-BE49-F238E27FC236}">
                <a16:creationId xmlns:a16="http://schemas.microsoft.com/office/drawing/2014/main" xmlns="" id="{E4005DB3-6CAB-4CAC-8180-B623D1A5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4" y="1104416"/>
            <a:ext cx="709809" cy="29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6">
            <a:extLst>
              <a:ext uri="{FF2B5EF4-FFF2-40B4-BE49-F238E27FC236}">
                <a16:creationId xmlns:a16="http://schemas.microsoft.com/office/drawing/2014/main" xmlns="" id="{8FCF9244-7A8E-4AD5-98AA-6A173F94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8" y="2147861"/>
            <a:ext cx="396045" cy="388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47B17755-3A63-4C99-B500-7286E5ECA2DC}"/>
              </a:ext>
            </a:extLst>
          </p:cNvPr>
          <p:cNvGrpSpPr/>
          <p:nvPr/>
        </p:nvGrpSpPr>
        <p:grpSpPr>
          <a:xfrm>
            <a:off x="2538831" y="4604742"/>
            <a:ext cx="2237213" cy="186156"/>
            <a:chOff x="6826564" y="7182072"/>
            <a:chExt cx="2237213" cy="186156"/>
          </a:xfrm>
        </p:grpSpPr>
        <p:pic>
          <p:nvPicPr>
            <p:cNvPr id="54" name="Picture 15">
              <a:extLst>
                <a:ext uri="{FF2B5EF4-FFF2-40B4-BE49-F238E27FC236}">
                  <a16:creationId xmlns:a16="http://schemas.microsoft.com/office/drawing/2014/main" xmlns="" id="{F0D33C80-648D-4A0B-A57C-56DDF5B123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564" y="7182072"/>
              <a:ext cx="190293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6">
              <a:extLst>
                <a:ext uri="{FF2B5EF4-FFF2-40B4-BE49-F238E27FC236}">
                  <a16:creationId xmlns:a16="http://schemas.microsoft.com/office/drawing/2014/main" xmlns="" id="{3F755675-E337-4170-B7B9-CC9ECCF30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7621" y="7182072"/>
              <a:ext cx="186156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:a16="http://schemas.microsoft.com/office/drawing/2014/main" xmlns="" id="{51FDAFD3-4313-4E63-853A-BD3683B019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158" y="7211030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:a16="http://schemas.microsoft.com/office/drawing/2014/main" xmlns="" id="{93D326D3-0796-4312-90E0-906256859D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900" y="7211030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:a16="http://schemas.microsoft.com/office/drawing/2014/main" xmlns="" id="{CAC78878-D79F-428A-8304-F2DB9B2C17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804" y="7213926"/>
              <a:ext cx="339218" cy="12922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:a16="http://schemas.microsoft.com/office/drawing/2014/main" xmlns="" id="{166A3D4F-6717-4381-B3A4-7D3B6601F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033" y="7211030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>
              <a:extLst>
                <a:ext uri="{FF2B5EF4-FFF2-40B4-BE49-F238E27FC236}">
                  <a16:creationId xmlns:a16="http://schemas.microsoft.com/office/drawing/2014/main" xmlns="" id="{240D7899-723B-4353-BF5A-C7069F2A3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675" y="7211030"/>
              <a:ext cx="347491" cy="1313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다각형의 넓이 구하는 방법을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491646" y="1532019"/>
            <a:ext cx="2294995" cy="258038"/>
            <a:chOff x="2447763" y="1532019"/>
            <a:chExt cx="2294995" cy="258038"/>
          </a:xfrm>
        </p:grpSpPr>
        <p:sp>
          <p:nvSpPr>
            <p:cNvPr id="35" name="직사각형 34"/>
            <p:cNvSpPr/>
            <p:nvPr/>
          </p:nvSpPr>
          <p:spPr>
            <a:xfrm>
              <a:off x="2447763" y="1534466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81506" y="1534466"/>
              <a:ext cx="1220927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단계별 문제 해결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221484" y="1532019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정답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4379687" y="1395811"/>
            <a:ext cx="2510060" cy="464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205942" y="14756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486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4C0EBBE-CC4C-4A80-9102-51E95B760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2" y="1050690"/>
            <a:ext cx="6607459" cy="4176809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477272"/>
              </p:ext>
            </p:extLst>
          </p:nvPr>
        </p:nvGraphicFramePr>
        <p:xfrm>
          <a:off x="7020272" y="689281"/>
          <a:ext cx="2086863" cy="29332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문제해결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–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 참고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탭 삽입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73494591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4211959" y="4941168"/>
            <a:ext cx="2718451" cy="265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8181" y="1464240"/>
            <a:ext cx="1595408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100756" y="49880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95214" y="14691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983" y="1059443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https://cdata2.tsherpa.co.kr/tsherpa/MultiMedia/Flash/2020/curri/index_jr.html?flashxmlnum=yuni4856&amp;classa=A8-C1-31-MM-MM-04-05-03-0-0-0-0&amp;classno=MM_31_04/suh_0301_04_0003/suh_0301_04_0003_501_1.html</a:t>
            </a:r>
            <a:endParaRPr lang="ko-KR" altLang="en-US" sz="1000" dirty="0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0B5AC7B2-31EA-4FC9-9B28-D75E04BF0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EDAA3B0F-7145-418B-896F-F0C9EB0C2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ABA72212-0A53-4E5C-B6E2-B6AB76BB5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suh_0501_06_0014_5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1">
            <a:extLst>
              <a:ext uri="{FF2B5EF4-FFF2-40B4-BE49-F238E27FC236}">
                <a16:creationId xmlns:a16="http://schemas.microsoft.com/office/drawing/2014/main" xmlns="" id="{E4005DB3-6CAB-4CAC-8180-B623D1A5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4" y="1104416"/>
            <a:ext cx="709809" cy="29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다각형의 넓이 구하는 방법을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491646" y="1532019"/>
            <a:ext cx="2294995" cy="258038"/>
            <a:chOff x="2447763" y="1532019"/>
            <a:chExt cx="2294995" cy="258038"/>
          </a:xfrm>
        </p:grpSpPr>
        <p:sp>
          <p:nvSpPr>
            <p:cNvPr id="21" name="직사각형 20"/>
            <p:cNvSpPr/>
            <p:nvPr/>
          </p:nvSpPr>
          <p:spPr>
            <a:xfrm>
              <a:off x="2447763" y="1534466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81506" y="1534466"/>
              <a:ext cx="1220927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단계별 문제 해결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221484" y="1532019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정답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379687" y="1395811"/>
            <a:ext cx="2510060" cy="464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205942" y="14756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17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1B286F5-F2C7-4E08-9DA9-F2ACEB693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1023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49439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6D8450D-C9A1-4DD0-AFE4-D10C2E7E68FC}"/>
              </a:ext>
            </a:extLst>
          </p:cNvPr>
          <p:cNvSpPr/>
          <p:nvPr/>
        </p:nvSpPr>
        <p:spPr>
          <a:xfrm>
            <a:off x="755576" y="5877272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다각형의 넓이 구하는 방법을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9A2FEA12-111B-481C-AED2-A9451D5F0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93" y="2934469"/>
            <a:ext cx="140763" cy="15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51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개발물의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색상 박스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xmlns="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xmlns="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308" y="692697"/>
            <a:ext cx="6918956" cy="70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23">
            <a:extLst>
              <a:ext uri="{FF2B5EF4-FFF2-40B4-BE49-F238E27FC236}">
                <a16:creationId xmlns:a16="http://schemas.microsoft.com/office/drawing/2014/main" xmlns="" id="{CC6F06B0-CE6E-4092-B2B6-D31008F0B566}"/>
              </a:ext>
            </a:extLst>
          </p:cNvPr>
          <p:cNvSpPr txBox="1"/>
          <p:nvPr/>
        </p:nvSpPr>
        <p:spPr>
          <a:xfrm>
            <a:off x="315180" y="707493"/>
            <a:ext cx="66630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땅따먹기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놀이에서 슬기는 다음과 같은 땅을 차지하였습니다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슬기가 차지한 땅의 넓이를 구하는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EB5240C0-4375-480B-BA48-6EE6C416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B7CE1218-B8AC-463C-BC4F-4B68B322FF00}"/>
              </a:ext>
            </a:extLst>
          </p:cNvPr>
          <p:cNvGrpSpPr/>
          <p:nvPr/>
        </p:nvGrpSpPr>
        <p:grpSpPr>
          <a:xfrm>
            <a:off x="706933" y="1414720"/>
            <a:ext cx="5593260" cy="4395400"/>
            <a:chOff x="706933" y="1414720"/>
            <a:chExt cx="5593260" cy="43954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546731B9-EB5E-466C-8878-AC831C354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933" y="1414720"/>
              <a:ext cx="5593260" cy="2240962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7A55FD3F-9AFE-40CD-BE0E-041F0B416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933" y="3544547"/>
              <a:ext cx="5593260" cy="2265573"/>
            </a:xfrm>
            <a:prstGeom prst="rect">
              <a:avLst/>
            </a:prstGeom>
          </p:spPr>
        </p:pic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2A6243C3-A479-40AE-B688-2082191EBB9E}"/>
              </a:ext>
            </a:extLst>
          </p:cNvPr>
          <p:cNvSpPr/>
          <p:nvPr/>
        </p:nvSpPr>
        <p:spPr>
          <a:xfrm>
            <a:off x="752398" y="21510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9BCFCCA5-441A-4104-A4AA-9DEE8AB8C378}"/>
              </a:ext>
            </a:extLst>
          </p:cNvPr>
          <p:cNvSpPr/>
          <p:nvPr/>
        </p:nvSpPr>
        <p:spPr>
          <a:xfrm>
            <a:off x="837184" y="15190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B8E28EEA-9ADD-4BF3-94D1-03C2BCAFA5BD}"/>
              </a:ext>
            </a:extLst>
          </p:cNvPr>
          <p:cNvSpPr/>
          <p:nvPr/>
        </p:nvSpPr>
        <p:spPr>
          <a:xfrm>
            <a:off x="2879812" y="14266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C977CF81-A180-446C-97F7-B8BB73F5BC14}"/>
              </a:ext>
            </a:extLst>
          </p:cNvPr>
          <p:cNvSpPr/>
          <p:nvPr/>
        </p:nvSpPr>
        <p:spPr>
          <a:xfrm>
            <a:off x="6012160" y="26729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다각형의 넓이 구하는 방법을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49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BB854A3-82E9-4ED4-9167-7DDB98E4C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1" y="1033068"/>
            <a:ext cx="6877221" cy="4287592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xmlns="" id="{BA219430-1DF2-4152-BEAD-B868D827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>
            <a:extLst>
              <a:ext uri="{FF2B5EF4-FFF2-40B4-BE49-F238E27FC236}">
                <a16:creationId xmlns:a16="http://schemas.microsoft.com/office/drawing/2014/main" xmlns="" id="{2948AEE5-FBE2-4011-A667-72034C2E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18226"/>
              </p:ext>
            </p:extLst>
          </p:nvPr>
        </p:nvGraphicFramePr>
        <p:xfrm>
          <a:off x="6984268" y="692696"/>
          <a:ext cx="2086863" cy="41524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수정 있음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단위는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밖으로 빼기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탭 디자인 수정 및 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 바꾸기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문제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계획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반성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9733789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2436B60-78F0-42A1-BB77-25779F6D7EFF}"/>
              </a:ext>
            </a:extLst>
          </p:cNvPr>
          <p:cNvSpPr/>
          <p:nvPr/>
        </p:nvSpPr>
        <p:spPr>
          <a:xfrm>
            <a:off x="2192128" y="2031864"/>
            <a:ext cx="866272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A4EA7248-83E6-4B9D-BE76-5D1DA2DDE140}"/>
              </a:ext>
            </a:extLst>
          </p:cNvPr>
          <p:cNvSpPr/>
          <p:nvPr/>
        </p:nvSpPr>
        <p:spPr>
          <a:xfrm>
            <a:off x="2023899" y="19223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15B8982-D249-426F-BE1C-94D923374477}"/>
              </a:ext>
            </a:extLst>
          </p:cNvPr>
          <p:cNvSpPr/>
          <p:nvPr/>
        </p:nvSpPr>
        <p:spPr>
          <a:xfrm>
            <a:off x="169967" y="260090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FB981E14-0EE5-482D-B168-32FC7152B957}"/>
              </a:ext>
            </a:extLst>
          </p:cNvPr>
          <p:cNvSpPr/>
          <p:nvPr/>
        </p:nvSpPr>
        <p:spPr>
          <a:xfrm>
            <a:off x="23915" y="26374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xmlns="" id="{B80C4A43-E015-4384-BBD6-1EB1C1B06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702" y="260090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5804B406-FC0C-4694-8173-85C91B8FCD7E}"/>
              </a:ext>
            </a:extLst>
          </p:cNvPr>
          <p:cNvSpPr/>
          <p:nvPr/>
        </p:nvSpPr>
        <p:spPr>
          <a:xfrm>
            <a:off x="5500347" y="50765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4AF91E5-2EC8-4D9F-9182-3A77BB61DD80}"/>
              </a:ext>
            </a:extLst>
          </p:cNvPr>
          <p:cNvSpPr/>
          <p:nvPr/>
        </p:nvSpPr>
        <p:spPr>
          <a:xfrm>
            <a:off x="-141195" y="112372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1518F069-5D49-4AA9-AA86-92698484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22651" y="116361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DFBFF39-0B87-41E9-835D-B3754A012349}"/>
              </a:ext>
            </a:extLst>
          </p:cNvPr>
          <p:cNvSpPr/>
          <p:nvPr/>
        </p:nvSpPr>
        <p:spPr>
          <a:xfrm>
            <a:off x="5722751" y="5075327"/>
            <a:ext cx="1009489" cy="297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DA6C392-DAF8-4793-94A3-5D228400542D}"/>
              </a:ext>
            </a:extLst>
          </p:cNvPr>
          <p:cNvSpPr/>
          <p:nvPr/>
        </p:nvSpPr>
        <p:spPr>
          <a:xfrm>
            <a:off x="6651333" y="2440563"/>
            <a:ext cx="321207" cy="2419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86191483-B2A2-4077-ABEA-BA4D2BC8AF7C}"/>
              </a:ext>
            </a:extLst>
          </p:cNvPr>
          <p:cNvSpPr/>
          <p:nvPr/>
        </p:nvSpPr>
        <p:spPr>
          <a:xfrm>
            <a:off x="6428930" y="3650078"/>
            <a:ext cx="222404" cy="19119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F7EBC341-94BE-413F-8C8E-DE000AA1ADBE}"/>
              </a:ext>
            </a:extLst>
          </p:cNvPr>
          <p:cNvGrpSpPr/>
          <p:nvPr/>
        </p:nvGrpSpPr>
        <p:grpSpPr>
          <a:xfrm>
            <a:off x="2315468" y="2017587"/>
            <a:ext cx="1206899" cy="312943"/>
            <a:chOff x="2699792" y="1585526"/>
            <a:chExt cx="936501" cy="312943"/>
          </a:xfrm>
        </p:grpSpPr>
        <p:pic>
          <p:nvPicPr>
            <p:cNvPr id="23" name="Picture 7">
              <a:extLst>
                <a:ext uri="{FF2B5EF4-FFF2-40B4-BE49-F238E27FC236}">
                  <a16:creationId xmlns:a16="http://schemas.microsoft.com/office/drawing/2014/main" xmlns="" id="{BC5DBA68-017A-4C26-B892-F7CA674433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5A5998E9-B887-4A15-84C8-860C740EC0EC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 보기</a:t>
              </a: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3A6613F8-90AB-4E5D-B268-94BFBC665B4C}"/>
              </a:ext>
            </a:extLst>
          </p:cNvPr>
          <p:cNvSpPr/>
          <p:nvPr/>
        </p:nvSpPr>
        <p:spPr>
          <a:xfrm>
            <a:off x="129504" y="12622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0584C77-379C-4265-A91C-AF26D7E5D3F1}"/>
              </a:ext>
            </a:extLst>
          </p:cNvPr>
          <p:cNvSpPr/>
          <p:nvPr/>
        </p:nvSpPr>
        <p:spPr>
          <a:xfrm>
            <a:off x="169967" y="3613565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33C21509-0CA9-4A33-B705-D55B8D1719AA}"/>
              </a:ext>
            </a:extLst>
          </p:cNvPr>
          <p:cNvSpPr/>
          <p:nvPr/>
        </p:nvSpPr>
        <p:spPr>
          <a:xfrm>
            <a:off x="23915" y="36500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xmlns="" id="{BB20F6F5-D899-43B8-AC56-19D68B035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702" y="361356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843075E9-2571-48D6-942A-9C2A80292F0E}"/>
              </a:ext>
            </a:extLst>
          </p:cNvPr>
          <p:cNvSpPr/>
          <p:nvPr/>
        </p:nvSpPr>
        <p:spPr>
          <a:xfrm>
            <a:off x="2754698" y="28272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EE9549-500C-4A9B-B025-23EB842A209E}"/>
              </a:ext>
            </a:extLst>
          </p:cNvPr>
          <p:cNvSpPr/>
          <p:nvPr/>
        </p:nvSpPr>
        <p:spPr>
          <a:xfrm>
            <a:off x="3481258" y="3066209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626E568-47FC-4ACE-9862-F3571DEE102F}"/>
              </a:ext>
            </a:extLst>
          </p:cNvPr>
          <p:cNvSpPr/>
          <p:nvPr/>
        </p:nvSpPr>
        <p:spPr>
          <a:xfrm>
            <a:off x="2917861" y="2974231"/>
            <a:ext cx="934060" cy="527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D4941FA-AA94-42E7-A24A-6D370178C920}"/>
              </a:ext>
            </a:extLst>
          </p:cNvPr>
          <p:cNvSpPr txBox="1"/>
          <p:nvPr/>
        </p:nvSpPr>
        <p:spPr>
          <a:xfrm>
            <a:off x="2987780" y="3058336"/>
            <a:ext cx="506902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0266E798-9076-45FE-A112-7A30C5F73B53}"/>
              </a:ext>
            </a:extLst>
          </p:cNvPr>
          <p:cNvSpPr txBox="1"/>
          <p:nvPr/>
        </p:nvSpPr>
        <p:spPr>
          <a:xfrm>
            <a:off x="2987781" y="3063530"/>
            <a:ext cx="506902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xmlns="" id="{48F82BBE-ACF5-4813-AA2A-40B3A2A27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32" y="3332348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다각형의 넓이 구하는 방법을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73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052F333-BC12-4657-8AD0-06C7E4593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1" y="1033068"/>
            <a:ext cx="6877221" cy="4266992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xmlns="" id="{BA219430-1DF2-4152-BEAD-B868D827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>
            <a:extLst>
              <a:ext uri="{FF2B5EF4-FFF2-40B4-BE49-F238E27FC236}">
                <a16:creationId xmlns:a16="http://schemas.microsoft.com/office/drawing/2014/main" xmlns="" id="{2948AEE5-FBE2-4011-A667-72034C2E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93691"/>
              </p:ext>
            </p:extLst>
          </p:nvPr>
        </p:nvGraphicFramePr>
        <p:xfrm>
          <a:off x="6984268" y="692696"/>
          <a:ext cx="2086863" cy="43048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앞에 예 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탭 디자인 수정 및 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 바꾸기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문제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계획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반성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9733789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2436B60-78F0-42A1-BB77-25779F6D7EFF}"/>
              </a:ext>
            </a:extLst>
          </p:cNvPr>
          <p:cNvSpPr/>
          <p:nvPr/>
        </p:nvSpPr>
        <p:spPr>
          <a:xfrm>
            <a:off x="2192128" y="2031864"/>
            <a:ext cx="866272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15B8982-D249-426F-BE1C-94D923374477}"/>
              </a:ext>
            </a:extLst>
          </p:cNvPr>
          <p:cNvSpPr/>
          <p:nvPr/>
        </p:nvSpPr>
        <p:spPr>
          <a:xfrm>
            <a:off x="169967" y="260090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FB981E14-0EE5-482D-B168-32FC7152B957}"/>
              </a:ext>
            </a:extLst>
          </p:cNvPr>
          <p:cNvSpPr/>
          <p:nvPr/>
        </p:nvSpPr>
        <p:spPr>
          <a:xfrm>
            <a:off x="23915" y="26374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xmlns="" id="{B80C4A43-E015-4384-BBD6-1EB1C1B06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702" y="260090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5804B406-FC0C-4694-8173-85C91B8FCD7E}"/>
              </a:ext>
            </a:extLst>
          </p:cNvPr>
          <p:cNvSpPr/>
          <p:nvPr/>
        </p:nvSpPr>
        <p:spPr>
          <a:xfrm>
            <a:off x="5500347" y="50765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4AF91E5-2EC8-4D9F-9182-3A77BB61DD80}"/>
              </a:ext>
            </a:extLst>
          </p:cNvPr>
          <p:cNvSpPr/>
          <p:nvPr/>
        </p:nvSpPr>
        <p:spPr>
          <a:xfrm>
            <a:off x="-141195" y="112372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1518F069-5D49-4AA9-AA86-92698484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22651" y="116361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DFBFF39-0B87-41E9-835D-B3754A012349}"/>
              </a:ext>
            </a:extLst>
          </p:cNvPr>
          <p:cNvSpPr/>
          <p:nvPr/>
        </p:nvSpPr>
        <p:spPr>
          <a:xfrm>
            <a:off x="5722751" y="5075327"/>
            <a:ext cx="1009489" cy="297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DA6C392-DAF8-4793-94A3-5D228400542D}"/>
              </a:ext>
            </a:extLst>
          </p:cNvPr>
          <p:cNvSpPr/>
          <p:nvPr/>
        </p:nvSpPr>
        <p:spPr>
          <a:xfrm>
            <a:off x="6651333" y="2440563"/>
            <a:ext cx="321207" cy="2419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86191483-B2A2-4077-ABEA-BA4D2BC8AF7C}"/>
              </a:ext>
            </a:extLst>
          </p:cNvPr>
          <p:cNvSpPr/>
          <p:nvPr/>
        </p:nvSpPr>
        <p:spPr>
          <a:xfrm>
            <a:off x="6428930" y="3650078"/>
            <a:ext cx="222404" cy="19119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F7EBC341-94BE-413F-8C8E-DE000AA1ADBE}"/>
              </a:ext>
            </a:extLst>
          </p:cNvPr>
          <p:cNvGrpSpPr/>
          <p:nvPr/>
        </p:nvGrpSpPr>
        <p:grpSpPr>
          <a:xfrm>
            <a:off x="2315468" y="2017587"/>
            <a:ext cx="1206899" cy="312943"/>
            <a:chOff x="2699792" y="1585526"/>
            <a:chExt cx="936501" cy="312943"/>
          </a:xfrm>
        </p:grpSpPr>
        <p:pic>
          <p:nvPicPr>
            <p:cNvPr id="23" name="Picture 7">
              <a:extLst>
                <a:ext uri="{FF2B5EF4-FFF2-40B4-BE49-F238E27FC236}">
                  <a16:creationId xmlns:a16="http://schemas.microsoft.com/office/drawing/2014/main" xmlns="" id="{BC5DBA68-017A-4C26-B892-F7CA674433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5A5998E9-B887-4A15-84C8-860C740EC0EC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 보기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E0CE48C9-EB05-46C7-8F87-402725430CCE}"/>
              </a:ext>
            </a:extLst>
          </p:cNvPr>
          <p:cNvSpPr/>
          <p:nvPr/>
        </p:nvSpPr>
        <p:spPr>
          <a:xfrm>
            <a:off x="169967" y="3047112"/>
            <a:ext cx="35880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A0961078-A68B-4A17-9AC9-C667442998C0}"/>
              </a:ext>
            </a:extLst>
          </p:cNvPr>
          <p:cNvSpPr/>
          <p:nvPr/>
        </p:nvSpPr>
        <p:spPr>
          <a:xfrm>
            <a:off x="23915" y="30836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EB5AF33F-9F89-45B7-BC6B-73CAB1AED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8" y="3083499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다각형의 넓이 구하는 방법을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32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49878B9-C38A-4F9A-BD63-2C586E21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1" y="1033068"/>
            <a:ext cx="6877221" cy="4242991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xmlns="" id="{BA219430-1DF2-4152-BEAD-B868D827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>
            <a:extLst>
              <a:ext uri="{FF2B5EF4-FFF2-40B4-BE49-F238E27FC236}">
                <a16:creationId xmlns:a16="http://schemas.microsoft.com/office/drawing/2014/main" xmlns="" id="{2948AEE5-FBE2-4011-A667-72034C2E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240511"/>
              </p:ext>
            </p:extLst>
          </p:nvPr>
        </p:nvGraphicFramePr>
        <p:xfrm>
          <a:off x="6984268" y="692696"/>
          <a:ext cx="2086863" cy="49144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답 앞에 예 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화살표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탭 디자인 수정 및 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 바꾸기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문제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계획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반성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약물 수정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lvl="0" algn="just" defTabSz="914400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9733789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2436B60-78F0-42A1-BB77-25779F6D7EFF}"/>
              </a:ext>
            </a:extLst>
          </p:cNvPr>
          <p:cNvSpPr/>
          <p:nvPr/>
        </p:nvSpPr>
        <p:spPr>
          <a:xfrm>
            <a:off x="2192128" y="2031864"/>
            <a:ext cx="866272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15B8982-D249-426F-BE1C-94D923374477}"/>
              </a:ext>
            </a:extLst>
          </p:cNvPr>
          <p:cNvSpPr/>
          <p:nvPr/>
        </p:nvSpPr>
        <p:spPr>
          <a:xfrm>
            <a:off x="169967" y="260090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FB981E14-0EE5-482D-B168-32FC7152B957}"/>
              </a:ext>
            </a:extLst>
          </p:cNvPr>
          <p:cNvSpPr/>
          <p:nvPr/>
        </p:nvSpPr>
        <p:spPr>
          <a:xfrm>
            <a:off x="23915" y="26374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xmlns="" id="{B80C4A43-E015-4384-BBD6-1EB1C1B06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702" y="260090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5804B406-FC0C-4694-8173-85C91B8FCD7E}"/>
              </a:ext>
            </a:extLst>
          </p:cNvPr>
          <p:cNvSpPr/>
          <p:nvPr/>
        </p:nvSpPr>
        <p:spPr>
          <a:xfrm>
            <a:off x="5500347" y="50765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4AF91E5-2EC8-4D9F-9182-3A77BB61DD80}"/>
              </a:ext>
            </a:extLst>
          </p:cNvPr>
          <p:cNvSpPr/>
          <p:nvPr/>
        </p:nvSpPr>
        <p:spPr>
          <a:xfrm>
            <a:off x="-141195" y="112372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1518F069-5D49-4AA9-AA86-92698484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22651" y="116361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DFBFF39-0B87-41E9-835D-B3754A012349}"/>
              </a:ext>
            </a:extLst>
          </p:cNvPr>
          <p:cNvSpPr/>
          <p:nvPr/>
        </p:nvSpPr>
        <p:spPr>
          <a:xfrm>
            <a:off x="5722751" y="5075327"/>
            <a:ext cx="1009489" cy="297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DA6C392-DAF8-4793-94A3-5D228400542D}"/>
              </a:ext>
            </a:extLst>
          </p:cNvPr>
          <p:cNvSpPr/>
          <p:nvPr/>
        </p:nvSpPr>
        <p:spPr>
          <a:xfrm>
            <a:off x="6651333" y="2440563"/>
            <a:ext cx="321207" cy="2419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86191483-B2A2-4077-ABEA-BA4D2BC8AF7C}"/>
              </a:ext>
            </a:extLst>
          </p:cNvPr>
          <p:cNvSpPr/>
          <p:nvPr/>
        </p:nvSpPr>
        <p:spPr>
          <a:xfrm>
            <a:off x="6428930" y="3650078"/>
            <a:ext cx="222404" cy="19119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F7EBC341-94BE-413F-8C8E-DE000AA1ADBE}"/>
              </a:ext>
            </a:extLst>
          </p:cNvPr>
          <p:cNvGrpSpPr/>
          <p:nvPr/>
        </p:nvGrpSpPr>
        <p:grpSpPr>
          <a:xfrm>
            <a:off x="2315468" y="2017587"/>
            <a:ext cx="1206899" cy="312943"/>
            <a:chOff x="2699792" y="1585526"/>
            <a:chExt cx="936501" cy="312943"/>
          </a:xfrm>
        </p:grpSpPr>
        <p:pic>
          <p:nvPicPr>
            <p:cNvPr id="23" name="Picture 7">
              <a:extLst>
                <a:ext uri="{FF2B5EF4-FFF2-40B4-BE49-F238E27FC236}">
                  <a16:creationId xmlns:a16="http://schemas.microsoft.com/office/drawing/2014/main" xmlns="" id="{BC5DBA68-017A-4C26-B892-F7CA674433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5A5998E9-B887-4A15-84C8-860C740EC0EC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 보기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E0CE48C9-EB05-46C7-8F87-402725430CCE}"/>
              </a:ext>
            </a:extLst>
          </p:cNvPr>
          <p:cNvSpPr/>
          <p:nvPr/>
        </p:nvSpPr>
        <p:spPr>
          <a:xfrm>
            <a:off x="787248" y="3068451"/>
            <a:ext cx="35880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A0961078-A68B-4A17-9AC9-C667442998C0}"/>
              </a:ext>
            </a:extLst>
          </p:cNvPr>
          <p:cNvSpPr/>
          <p:nvPr/>
        </p:nvSpPr>
        <p:spPr>
          <a:xfrm>
            <a:off x="641196" y="31049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EB5AF33F-9F89-45B7-BC6B-73CAB1AED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19" y="3104838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A0663F7-31FC-4449-A253-8215ECD97D48}"/>
              </a:ext>
            </a:extLst>
          </p:cNvPr>
          <p:cNvSpPr/>
          <p:nvPr/>
        </p:nvSpPr>
        <p:spPr>
          <a:xfrm>
            <a:off x="1009652" y="3887087"/>
            <a:ext cx="35880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43212607-0CB0-4EE1-87BC-9C35BA7D1160}"/>
              </a:ext>
            </a:extLst>
          </p:cNvPr>
          <p:cNvSpPr/>
          <p:nvPr/>
        </p:nvSpPr>
        <p:spPr>
          <a:xfrm>
            <a:off x="863600" y="39236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B5702C6E-47D3-4602-ABFC-6F4DCD75E26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014390" y="3876486"/>
            <a:ext cx="358808" cy="309234"/>
          </a:xfrm>
          <a:prstGeom prst="rect">
            <a:avLst/>
          </a:prstGeom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811" y="506046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18" y="506583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35117" y="2856499"/>
            <a:ext cx="839685" cy="23677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43212607-0CB0-4EE1-87BC-9C35BA7D1160}"/>
              </a:ext>
            </a:extLst>
          </p:cNvPr>
          <p:cNvSpPr/>
          <p:nvPr/>
        </p:nvSpPr>
        <p:spPr>
          <a:xfrm>
            <a:off x="554959" y="51915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다각형의 넓이 구하는 방법을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94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xmlns="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xmlns="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1">
            <a:extLst>
              <a:ext uri="{FF2B5EF4-FFF2-40B4-BE49-F238E27FC236}">
                <a16:creationId xmlns:a16="http://schemas.microsoft.com/office/drawing/2014/main" xmlns="" id="{D2E3605B-BA01-43F2-A3E2-EC73E9C2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3071220"/>
            <a:ext cx="1149868" cy="11498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9">
            <a:extLst>
              <a:ext uri="{FF2B5EF4-FFF2-40B4-BE49-F238E27FC236}">
                <a16:creationId xmlns:a16="http://schemas.microsoft.com/office/drawing/2014/main" xmlns="" id="{8A414AE3-8C42-4D02-8F71-36CCB5874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61" y="288459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3229AEC5-6760-475D-AD37-0E1DFC38A50D}"/>
              </a:ext>
            </a:extLst>
          </p:cNvPr>
          <p:cNvGrpSpPr/>
          <p:nvPr/>
        </p:nvGrpSpPr>
        <p:grpSpPr>
          <a:xfrm>
            <a:off x="6607641" y="1642211"/>
            <a:ext cx="175773" cy="1800200"/>
            <a:chOff x="6607641" y="836712"/>
            <a:chExt cx="245921" cy="1656184"/>
          </a:xfrm>
        </p:grpSpPr>
        <p:sp>
          <p:nvSpPr>
            <p:cNvPr id="26" name="모서리가 둥근 직사각형 91">
              <a:extLst>
                <a:ext uri="{FF2B5EF4-FFF2-40B4-BE49-F238E27FC236}">
                  <a16:creationId xmlns:a16="http://schemas.microsoft.com/office/drawing/2014/main" xmlns="" id="{803E5AB9-A499-4FDE-A507-9E877B57111F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7" name="모서리가 둥근 직사각형 92">
              <a:extLst>
                <a:ext uri="{FF2B5EF4-FFF2-40B4-BE49-F238E27FC236}">
                  <a16:creationId xmlns:a16="http://schemas.microsoft.com/office/drawing/2014/main" xmlns="" id="{B17503FB-BBFE-4686-8C1E-C2CEE0638277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28" name="모서리가 둥근 직사각형 93">
              <a:extLst>
                <a:ext uri="{FF2B5EF4-FFF2-40B4-BE49-F238E27FC236}">
                  <a16:creationId xmlns:a16="http://schemas.microsoft.com/office/drawing/2014/main" xmlns="" id="{F32154A8-379E-46CF-AB86-BBC8EB730D5E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FCD5B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30" name="모서리가 둥근 직사각형 94">
              <a:extLst>
                <a:ext uri="{FF2B5EF4-FFF2-40B4-BE49-F238E27FC236}">
                  <a16:creationId xmlns:a16="http://schemas.microsoft.com/office/drawing/2014/main" xmlns="" id="{EC488C3E-D85F-41CA-8656-94A3A0FF3F90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4EE618B-F571-469F-A1D8-CE0893A4FE58}"/>
              </a:ext>
            </a:extLst>
          </p:cNvPr>
          <p:cNvSpPr/>
          <p:nvPr/>
        </p:nvSpPr>
        <p:spPr>
          <a:xfrm>
            <a:off x="59308" y="692697"/>
            <a:ext cx="6918956" cy="70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xmlns="" id="{38FB6AA6-CB0B-4E41-80D4-49BCDC752793}"/>
              </a:ext>
            </a:extLst>
          </p:cNvPr>
          <p:cNvSpPr txBox="1"/>
          <p:nvPr/>
        </p:nvSpPr>
        <p:spPr>
          <a:xfrm>
            <a:off x="315180" y="707493"/>
            <a:ext cx="66630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땅따먹기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놀이에서 슬기는 다음과 같은 땅을 차지하였습니다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슬기가 차지한 땅의 넓이를 구하는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E6DD5072-BAC7-48FA-956A-98B1E7360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71E23720-1079-4028-B8B5-0C945BF83C76}"/>
              </a:ext>
            </a:extLst>
          </p:cNvPr>
          <p:cNvGrpSpPr/>
          <p:nvPr/>
        </p:nvGrpSpPr>
        <p:grpSpPr>
          <a:xfrm>
            <a:off x="5804248" y="1047188"/>
            <a:ext cx="1206899" cy="312943"/>
            <a:chOff x="2699792" y="1585526"/>
            <a:chExt cx="936501" cy="312943"/>
          </a:xfrm>
        </p:grpSpPr>
        <p:pic>
          <p:nvPicPr>
            <p:cNvPr id="74" name="Picture 7">
              <a:extLst>
                <a:ext uri="{FF2B5EF4-FFF2-40B4-BE49-F238E27FC236}">
                  <a16:creationId xmlns:a16="http://schemas.microsoft.com/office/drawing/2014/main" xmlns="" id="{2213ABC8-5684-47B4-945A-204C8F065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23">
              <a:extLst>
                <a:ext uri="{FF2B5EF4-FFF2-40B4-BE49-F238E27FC236}">
                  <a16:creationId xmlns:a16="http://schemas.microsoft.com/office/drawing/2014/main" xmlns="" id="{2F83251A-E49C-40D8-938B-366489053173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 보기</a:t>
              </a:r>
            </a:p>
          </p:txBody>
        </p:sp>
      </p:grpSp>
      <p:sp>
        <p:nvSpPr>
          <p:cNvPr id="34" name="TextBox 23">
            <a:extLst>
              <a:ext uri="{FF2B5EF4-FFF2-40B4-BE49-F238E27FC236}">
                <a16:creationId xmlns:a16="http://schemas.microsoft.com/office/drawing/2014/main" xmlns="" id="{194BF9D4-55BB-464C-9546-5557F4547BC5}"/>
              </a:ext>
            </a:extLst>
          </p:cNvPr>
          <p:cNvSpPr txBox="1"/>
          <p:nvPr/>
        </p:nvSpPr>
        <p:spPr>
          <a:xfrm>
            <a:off x="446839" y="1508896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해결한 방법을 되돌아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xmlns="" id="{274546E1-66C0-40A2-AADD-C53CBBE59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7014" y="149797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B981E14-0EE5-482D-B168-32FC7152B957}"/>
              </a:ext>
            </a:extLst>
          </p:cNvPr>
          <p:cNvSpPr/>
          <p:nvPr/>
        </p:nvSpPr>
        <p:spPr>
          <a:xfrm>
            <a:off x="3918478" y="29074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다각형의 넓이 구하는 방법을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51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것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xmlns="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xmlns="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3229AEC5-6760-475D-AD37-0E1DFC38A50D}"/>
              </a:ext>
            </a:extLst>
          </p:cNvPr>
          <p:cNvGrpSpPr/>
          <p:nvPr/>
        </p:nvGrpSpPr>
        <p:grpSpPr>
          <a:xfrm>
            <a:off x="6607641" y="1642211"/>
            <a:ext cx="175773" cy="1800200"/>
            <a:chOff x="6607641" y="836712"/>
            <a:chExt cx="245921" cy="1656184"/>
          </a:xfrm>
        </p:grpSpPr>
        <p:sp>
          <p:nvSpPr>
            <p:cNvPr id="26" name="모서리가 둥근 직사각형 91">
              <a:extLst>
                <a:ext uri="{FF2B5EF4-FFF2-40B4-BE49-F238E27FC236}">
                  <a16:creationId xmlns:a16="http://schemas.microsoft.com/office/drawing/2014/main" xmlns="" id="{803E5AB9-A499-4FDE-A507-9E877B57111F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7" name="모서리가 둥근 직사각형 92">
              <a:extLst>
                <a:ext uri="{FF2B5EF4-FFF2-40B4-BE49-F238E27FC236}">
                  <a16:creationId xmlns:a16="http://schemas.microsoft.com/office/drawing/2014/main" xmlns="" id="{B17503FB-BBFE-4686-8C1E-C2CEE0638277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28" name="모서리가 둥근 직사각형 93">
              <a:extLst>
                <a:ext uri="{FF2B5EF4-FFF2-40B4-BE49-F238E27FC236}">
                  <a16:creationId xmlns:a16="http://schemas.microsoft.com/office/drawing/2014/main" xmlns="" id="{F32154A8-379E-46CF-AB86-BBC8EB730D5E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FCD5B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30" name="모서리가 둥근 직사각형 94">
              <a:extLst>
                <a:ext uri="{FF2B5EF4-FFF2-40B4-BE49-F238E27FC236}">
                  <a16:creationId xmlns:a16="http://schemas.microsoft.com/office/drawing/2014/main" xmlns="" id="{EC488C3E-D85F-41CA-8656-94A3A0FF3F90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4EE618B-F571-469F-A1D8-CE0893A4FE58}"/>
              </a:ext>
            </a:extLst>
          </p:cNvPr>
          <p:cNvSpPr/>
          <p:nvPr/>
        </p:nvSpPr>
        <p:spPr>
          <a:xfrm>
            <a:off x="59308" y="692697"/>
            <a:ext cx="6918956" cy="70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xmlns="" id="{38FB6AA6-CB0B-4E41-80D4-49BCDC752793}"/>
              </a:ext>
            </a:extLst>
          </p:cNvPr>
          <p:cNvSpPr txBox="1"/>
          <p:nvPr/>
        </p:nvSpPr>
        <p:spPr>
          <a:xfrm>
            <a:off x="315180" y="707493"/>
            <a:ext cx="66630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땅따먹기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놀이에서 슬기는 다음과 같은 땅을 차지하였습니다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슬기가 차지한 땅의 넓이를 구하는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E6DD5072-BAC7-48FA-956A-98B1E7360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91" y="762717"/>
            <a:ext cx="269646" cy="3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71E23720-1079-4028-B8B5-0C945BF83C76}"/>
              </a:ext>
            </a:extLst>
          </p:cNvPr>
          <p:cNvGrpSpPr/>
          <p:nvPr/>
        </p:nvGrpSpPr>
        <p:grpSpPr>
          <a:xfrm>
            <a:off x="5804248" y="1047188"/>
            <a:ext cx="1206899" cy="312943"/>
            <a:chOff x="2699792" y="1585526"/>
            <a:chExt cx="936501" cy="312943"/>
          </a:xfrm>
        </p:grpSpPr>
        <p:pic>
          <p:nvPicPr>
            <p:cNvPr id="74" name="Picture 7">
              <a:extLst>
                <a:ext uri="{FF2B5EF4-FFF2-40B4-BE49-F238E27FC236}">
                  <a16:creationId xmlns:a16="http://schemas.microsoft.com/office/drawing/2014/main" xmlns="" id="{2213ABC8-5684-47B4-945A-204C8F065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585526"/>
              <a:ext cx="912308" cy="312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23">
              <a:extLst>
                <a:ext uri="{FF2B5EF4-FFF2-40B4-BE49-F238E27FC236}">
                  <a16:creationId xmlns:a16="http://schemas.microsoft.com/office/drawing/2014/main" xmlns="" id="{2F83251A-E49C-40D8-938B-366489053173}"/>
                </a:ext>
              </a:extLst>
            </p:cNvPr>
            <p:cNvSpPr txBox="1"/>
            <p:nvPr/>
          </p:nvSpPr>
          <p:spPr>
            <a:xfrm>
              <a:off x="2907691" y="1610432"/>
              <a:ext cx="728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 보기</a:t>
              </a:r>
            </a:p>
          </p:txBody>
        </p:sp>
      </p:grpSp>
      <p:sp>
        <p:nvSpPr>
          <p:cNvPr id="34" name="TextBox 23">
            <a:extLst>
              <a:ext uri="{FF2B5EF4-FFF2-40B4-BE49-F238E27FC236}">
                <a16:creationId xmlns:a16="http://schemas.microsoft.com/office/drawing/2014/main" xmlns="" id="{194BF9D4-55BB-464C-9546-5557F4547BC5}"/>
              </a:ext>
            </a:extLst>
          </p:cNvPr>
          <p:cNvSpPr txBox="1"/>
          <p:nvPr/>
        </p:nvSpPr>
        <p:spPr>
          <a:xfrm>
            <a:off x="446839" y="1508896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해결한 방법을 되돌아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xmlns="" id="{274546E1-66C0-40A2-AADD-C53CBBE59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4" y="149797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FCEC1958-4866-42F9-89BF-4E881A64CCE5}"/>
              </a:ext>
            </a:extLst>
          </p:cNvPr>
          <p:cNvGrpSpPr/>
          <p:nvPr/>
        </p:nvGrpSpPr>
        <p:grpSpPr>
          <a:xfrm>
            <a:off x="3095836" y="2708920"/>
            <a:ext cx="2712600" cy="1356565"/>
            <a:chOff x="1850051" y="3829493"/>
            <a:chExt cx="2145883" cy="1153706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D7891670-FCF9-4313-BB94-80BF33DBECA5}"/>
                </a:ext>
              </a:extLst>
            </p:cNvPr>
            <p:cNvGrpSpPr/>
            <p:nvPr/>
          </p:nvGrpSpPr>
          <p:grpSpPr>
            <a:xfrm flipH="1">
              <a:off x="1850051" y="3829493"/>
              <a:ext cx="2145883" cy="1153706"/>
              <a:chOff x="872354" y="1683658"/>
              <a:chExt cx="1300929" cy="1184384"/>
            </a:xfrm>
          </p:grpSpPr>
          <p:sp>
            <p:nvSpPr>
              <p:cNvPr id="41" name="말풍선: 모서리가 둥근 사각형 48">
                <a:extLst>
                  <a:ext uri="{FF2B5EF4-FFF2-40B4-BE49-F238E27FC236}">
                    <a16:creationId xmlns:a16="http://schemas.microsoft.com/office/drawing/2014/main" xmlns="" id="{DEC6040F-B8D5-4523-A77B-78FBC2A74672}"/>
                  </a:ext>
                </a:extLst>
              </p:cNvPr>
              <p:cNvSpPr/>
              <p:nvPr/>
            </p:nvSpPr>
            <p:spPr bwMode="auto">
              <a:xfrm>
                <a:off x="948353" y="1935084"/>
                <a:ext cx="1224930" cy="932958"/>
              </a:xfrm>
              <a:prstGeom prst="wedgeRoundRectCallout">
                <a:avLst>
                  <a:gd name="adj1" fmla="val 55696"/>
                  <a:gd name="adj2" fmla="val -21268"/>
                  <a:gd name="adj3" fmla="val 16667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1352067C-A1AA-4F66-B6C9-FE31509010FA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579D7A04-09A3-4511-9AE8-117D6730A497}"/>
                </a:ext>
              </a:extLst>
            </p:cNvPr>
            <p:cNvSpPr/>
            <p:nvPr/>
          </p:nvSpPr>
          <p:spPr>
            <a:xfrm>
              <a:off x="1867410" y="4137914"/>
              <a:ext cx="2025323" cy="8245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문제를 해결한 </a:t>
              </a:r>
              <a:endPara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 과정에 문제가 </a:t>
              </a:r>
              <a:endPara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없는지 확인했습니다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43" name="Picture 11">
            <a:extLst>
              <a:ext uri="{FF2B5EF4-FFF2-40B4-BE49-F238E27FC236}">
                <a16:creationId xmlns:a16="http://schemas.microsoft.com/office/drawing/2014/main" xmlns="" id="{D2E3605B-BA01-43F2-A3E2-EC73E9C2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747" y="3071220"/>
            <a:ext cx="1149868" cy="11498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FB981E14-0EE5-482D-B168-32FC7152B957}"/>
              </a:ext>
            </a:extLst>
          </p:cNvPr>
          <p:cNvSpPr/>
          <p:nvPr/>
        </p:nvSpPr>
        <p:spPr>
          <a:xfrm>
            <a:off x="1727200" y="29074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다각형의 넓이 구하는 방법을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8236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40172</TotalTime>
  <Words>1648</Words>
  <Application>Microsoft Office PowerPoint</Application>
  <PresentationFormat>화면 슬라이드 쇼(4:3)</PresentationFormat>
  <Paragraphs>622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6331</cp:revision>
  <dcterms:created xsi:type="dcterms:W3CDTF">2008-07-15T12:19:11Z</dcterms:created>
  <dcterms:modified xsi:type="dcterms:W3CDTF">2022-03-24T04:04:09Z</dcterms:modified>
</cp:coreProperties>
</file>