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130" r:id="rId4"/>
    <p:sldId id="1225" r:id="rId5"/>
    <p:sldId id="1234" r:id="rId6"/>
    <p:sldId id="1240" r:id="rId7"/>
    <p:sldId id="1235" r:id="rId8"/>
    <p:sldId id="1236" r:id="rId9"/>
    <p:sldId id="1237" r:id="rId10"/>
    <p:sldId id="1238" r:id="rId11"/>
    <p:sldId id="1239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A46B5B"/>
    <a:srgbClr val="C7A08C"/>
    <a:srgbClr val="FFFBF5"/>
    <a:srgbClr val="FF9999"/>
    <a:srgbClr val="FF9900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99" d="100"/>
          <a:sy n="99" d="100"/>
        </p:scale>
        <p:origin x="-108" y="-18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4515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307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7867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탐구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둘레와 넓이를 구해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7F39E078-09C0-4339-8B23-8A43CA67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" y="13128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602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물건의 둘레와 넓이를 구하여 이야기해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9707B71-37F8-4486-B207-68AC0D14699F}"/>
              </a:ext>
            </a:extLst>
          </p:cNvPr>
          <p:cNvSpPr/>
          <p:nvPr/>
        </p:nvSpPr>
        <p:spPr>
          <a:xfrm>
            <a:off x="5049829" y="104892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DA307D-CC07-4192-A3F9-1BD884EADA61}"/>
              </a:ext>
            </a:extLst>
          </p:cNvPr>
          <p:cNvSpPr/>
          <p:nvPr/>
        </p:nvSpPr>
        <p:spPr>
          <a:xfrm>
            <a:off x="4399269" y="104893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D650D59-A3DC-4ED1-8788-1EF944369DA7}"/>
              </a:ext>
            </a:extLst>
          </p:cNvPr>
          <p:cNvSpPr/>
          <p:nvPr/>
        </p:nvSpPr>
        <p:spPr>
          <a:xfrm>
            <a:off x="5702967" y="105045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0D9C515-1B63-4CA8-87B8-004CD205DAC5}"/>
              </a:ext>
            </a:extLst>
          </p:cNvPr>
          <p:cNvSpPr/>
          <p:nvPr/>
        </p:nvSpPr>
        <p:spPr>
          <a:xfrm>
            <a:off x="6353527" y="1050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5953973-686C-4827-84D4-D0F0A6A844F0}"/>
              </a:ext>
            </a:extLst>
          </p:cNvPr>
          <p:cNvGrpSpPr/>
          <p:nvPr/>
        </p:nvGrpSpPr>
        <p:grpSpPr>
          <a:xfrm>
            <a:off x="5380630" y="694023"/>
            <a:ext cx="1068902" cy="355938"/>
            <a:chOff x="3674337" y="1157943"/>
            <a:chExt cx="1559851" cy="519421"/>
          </a:xfrm>
        </p:grpSpPr>
        <p:pic>
          <p:nvPicPr>
            <p:cNvPr id="20" name="Picture 38">
              <a:extLst>
                <a:ext uri="{FF2B5EF4-FFF2-40B4-BE49-F238E27FC236}">
                  <a16:creationId xmlns:a16="http://schemas.microsoft.com/office/drawing/2014/main" xmlns="" id="{45E29603-4B03-413D-8D18-F1135AE89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C02A0A-24AC-4830-8CF6-B2122589BA7E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xmlns="" id="{D2CF9143-A72E-42C3-892A-DBF022785462}"/>
              </a:ext>
            </a:extLst>
          </p:cNvPr>
          <p:cNvSpPr txBox="1"/>
          <p:nvPr/>
        </p:nvSpPr>
        <p:spPr>
          <a:xfrm>
            <a:off x="218759" y="13065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발표해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72A0890D-0C20-4F7C-8D38-EA00F7005A61}"/>
              </a:ext>
            </a:extLst>
          </p:cNvPr>
          <p:cNvGrpSpPr/>
          <p:nvPr/>
        </p:nvGrpSpPr>
        <p:grpSpPr>
          <a:xfrm>
            <a:off x="1583668" y="1808820"/>
            <a:ext cx="5208890" cy="3098105"/>
            <a:chOff x="872354" y="1605167"/>
            <a:chExt cx="1124916" cy="634845"/>
          </a:xfrm>
        </p:grpSpPr>
        <p:sp>
          <p:nvSpPr>
            <p:cNvPr id="32" name="말풍선: 모서리가 둥근 사각형 31">
              <a:extLst>
                <a:ext uri="{FF2B5EF4-FFF2-40B4-BE49-F238E27FC236}">
                  <a16:creationId xmlns:a16="http://schemas.microsoft.com/office/drawing/2014/main" xmlns="" id="{1C441A0E-55FD-48BC-90DD-C40E1950A03E}"/>
                </a:ext>
              </a:extLst>
            </p:cNvPr>
            <p:cNvSpPr/>
            <p:nvPr/>
          </p:nvSpPr>
          <p:spPr bwMode="auto">
            <a:xfrm>
              <a:off x="872354" y="1605167"/>
              <a:ext cx="1124916" cy="634845"/>
            </a:xfrm>
            <a:prstGeom prst="wedgeRoundRectCallout">
              <a:avLst>
                <a:gd name="adj1" fmla="val -56087"/>
                <a:gd name="adj2" fmla="val 26428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D1872186-EA20-4D47-91FA-BBFD559B90D8}"/>
                </a:ext>
              </a:extLst>
            </p:cNvPr>
            <p:cNvSpPr/>
            <p:nvPr/>
          </p:nvSpPr>
          <p:spPr>
            <a:xfrm>
              <a:off x="913737" y="1618409"/>
              <a:ext cx="1083533" cy="614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 모둠은          의 둘레와 넓이를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구했어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물건은        에 있고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모양은             이야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둘레는                                         구했고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넓이는                                         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구했어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둘레를 어림한 값은 약       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구한 값은        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(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넓이를 어림한 값은 약        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구한 값은        </a:t>
              </a:r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야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CA687371-1ACC-495D-A4C0-2B15A3D2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098613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1630270-60AD-4A46-B95C-9E58C6DB0A52}"/>
              </a:ext>
            </a:extLst>
          </p:cNvPr>
          <p:cNvGrpSpPr/>
          <p:nvPr/>
        </p:nvGrpSpPr>
        <p:grpSpPr>
          <a:xfrm>
            <a:off x="3052905" y="1957062"/>
            <a:ext cx="932267" cy="369332"/>
            <a:chOff x="3244615" y="2531365"/>
            <a:chExt cx="932267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EA7F55D-D1BC-4804-BD1B-49635C762483}"/>
                </a:ext>
              </a:extLst>
            </p:cNvPr>
            <p:cNvSpPr/>
            <p:nvPr/>
          </p:nvSpPr>
          <p:spPr bwMode="auto">
            <a:xfrm>
              <a:off x="3311860" y="2543123"/>
              <a:ext cx="756084" cy="34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73D11A73-C32C-4F86-A2A7-8A4A1D77B474}"/>
                </a:ext>
              </a:extLst>
            </p:cNvPr>
            <p:cNvSpPr/>
            <p:nvPr/>
          </p:nvSpPr>
          <p:spPr>
            <a:xfrm>
              <a:off x="3244615" y="2531365"/>
              <a:ext cx="9322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신발장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9E49757C-F9ED-435E-AA9E-5E94E5A8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27" y="2220025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5721A06-1DFD-4B22-8C8B-17761EF68EAF}"/>
              </a:ext>
            </a:extLst>
          </p:cNvPr>
          <p:cNvGrpSpPr/>
          <p:nvPr/>
        </p:nvGrpSpPr>
        <p:grpSpPr>
          <a:xfrm>
            <a:off x="2908471" y="2376341"/>
            <a:ext cx="665734" cy="369332"/>
            <a:chOff x="3244615" y="2531365"/>
            <a:chExt cx="932267" cy="36933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1B08FBE-3B39-4216-BBCC-4C9A82711613}"/>
                </a:ext>
              </a:extLst>
            </p:cNvPr>
            <p:cNvSpPr/>
            <p:nvPr/>
          </p:nvSpPr>
          <p:spPr bwMode="auto">
            <a:xfrm>
              <a:off x="3311860" y="2566358"/>
              <a:ext cx="756084" cy="299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9604382B-DE45-4C2A-AD92-D78D64008746}"/>
                </a:ext>
              </a:extLst>
            </p:cNvPr>
            <p:cNvSpPr/>
            <p:nvPr/>
          </p:nvSpPr>
          <p:spPr>
            <a:xfrm>
              <a:off x="3244615" y="2531365"/>
              <a:ext cx="9322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복도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B2F9EF73-EF97-4217-A848-24AA14E8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32" y="2583394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C8B7E23B-4508-4EA9-9157-55787A49A4FC}"/>
              </a:ext>
            </a:extLst>
          </p:cNvPr>
          <p:cNvGrpSpPr/>
          <p:nvPr/>
        </p:nvGrpSpPr>
        <p:grpSpPr>
          <a:xfrm>
            <a:off x="5092011" y="2376341"/>
            <a:ext cx="1169633" cy="646331"/>
            <a:chOff x="3244615" y="2531365"/>
            <a:chExt cx="932267" cy="64633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AB8EF6D4-D4DA-41BC-9C66-8E255124FB58}"/>
                </a:ext>
              </a:extLst>
            </p:cNvPr>
            <p:cNvSpPr/>
            <p:nvPr/>
          </p:nvSpPr>
          <p:spPr bwMode="auto">
            <a:xfrm>
              <a:off x="3311860" y="2566358"/>
              <a:ext cx="756084" cy="299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2334C93A-3629-40C0-A225-0F4EB6D0E831}"/>
                </a:ext>
              </a:extLst>
            </p:cNvPr>
            <p:cNvSpPr/>
            <p:nvPr/>
          </p:nvSpPr>
          <p:spPr>
            <a:xfrm>
              <a:off x="3244615" y="2531365"/>
              <a:ext cx="9322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A7D274BA-BD46-4D4D-B736-7C0D1239E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9" y="2604312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C7DFE0E-BD2A-4B5B-BA3B-C5F32B7D5B0F}"/>
              </a:ext>
            </a:extLst>
          </p:cNvPr>
          <p:cNvGrpSpPr/>
          <p:nvPr/>
        </p:nvGrpSpPr>
        <p:grpSpPr>
          <a:xfrm>
            <a:off x="2515802" y="2786323"/>
            <a:ext cx="3536246" cy="369332"/>
            <a:chOff x="3223977" y="2513367"/>
            <a:chExt cx="96060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64F6801F-AC35-48D9-A5CB-D745B20DCD71}"/>
                </a:ext>
              </a:extLst>
            </p:cNvPr>
            <p:cNvSpPr/>
            <p:nvPr/>
          </p:nvSpPr>
          <p:spPr bwMode="auto">
            <a:xfrm>
              <a:off x="3251053" y="2547306"/>
              <a:ext cx="863545" cy="299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B8086297-F465-4E38-ADE5-F017C9DE1BA8}"/>
                </a:ext>
              </a:extLst>
            </p:cNvPr>
            <p:cNvSpPr/>
            <p:nvPr/>
          </p:nvSpPr>
          <p:spPr>
            <a:xfrm>
              <a:off x="3223977" y="2513367"/>
              <a:ext cx="9606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m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 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더해서 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AA15AE50-608E-4498-99EB-30D25CDB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96" y="3002473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2102D96E-AC35-497E-9439-D79EDB2A647E}"/>
              </a:ext>
            </a:extLst>
          </p:cNvPr>
          <p:cNvGrpSpPr/>
          <p:nvPr/>
        </p:nvGrpSpPr>
        <p:grpSpPr>
          <a:xfrm>
            <a:off x="2515803" y="3210896"/>
            <a:ext cx="3560509" cy="369332"/>
            <a:chOff x="3220682" y="2513367"/>
            <a:chExt cx="967194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D4C7EC76-7970-45A0-A8C6-DEACF18CEF09}"/>
                </a:ext>
              </a:extLst>
            </p:cNvPr>
            <p:cNvSpPr/>
            <p:nvPr/>
          </p:nvSpPr>
          <p:spPr bwMode="auto">
            <a:xfrm>
              <a:off x="3251053" y="2547306"/>
              <a:ext cx="863545" cy="299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4C6E5A73-BD2A-46D3-A7B4-56BE2E2532AA}"/>
                </a:ext>
              </a:extLst>
            </p:cNvPr>
            <p:cNvSpPr/>
            <p:nvPr/>
          </p:nvSpPr>
          <p:spPr>
            <a:xfrm>
              <a:off x="3220682" y="2513367"/>
              <a:ext cx="9671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 m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 m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곱해서 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D74947F8-9A27-4CFA-9689-66E68141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28" y="3427046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F5A4AB7B-8589-4CC0-8F18-9A988BB19E5D}"/>
              </a:ext>
            </a:extLst>
          </p:cNvPr>
          <p:cNvGrpSpPr/>
          <p:nvPr/>
        </p:nvGrpSpPr>
        <p:grpSpPr>
          <a:xfrm>
            <a:off x="4247260" y="3605049"/>
            <a:ext cx="788538" cy="370361"/>
            <a:chOff x="3289588" y="2543123"/>
            <a:chExt cx="1048200" cy="37036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36BB2797-A972-470B-92D0-700301EADA26}"/>
                </a:ext>
              </a:extLst>
            </p:cNvPr>
            <p:cNvSpPr/>
            <p:nvPr/>
          </p:nvSpPr>
          <p:spPr bwMode="auto">
            <a:xfrm>
              <a:off x="3311860" y="2543123"/>
              <a:ext cx="838403" cy="34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7A34669-4B07-4198-862B-D46F63FC4732}"/>
                </a:ext>
              </a:extLst>
            </p:cNvPr>
            <p:cNvSpPr/>
            <p:nvPr/>
          </p:nvSpPr>
          <p:spPr>
            <a:xfrm>
              <a:off x="3289588" y="2544152"/>
              <a:ext cx="1048200" cy="3693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m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5C8D7EF3-632B-4C1E-BDF3-555FA340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38" y="3891539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70D576EC-85A2-428D-AF95-86A703B4726A}"/>
              </a:ext>
            </a:extLst>
          </p:cNvPr>
          <p:cNvGrpSpPr/>
          <p:nvPr/>
        </p:nvGrpSpPr>
        <p:grpSpPr>
          <a:xfrm>
            <a:off x="1885090" y="4005064"/>
            <a:ext cx="683159" cy="345818"/>
            <a:chOff x="3311860" y="2506391"/>
            <a:chExt cx="908121" cy="34581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5425B0D-4EBC-4A09-B3E8-344093148257}"/>
                </a:ext>
              </a:extLst>
            </p:cNvPr>
            <p:cNvSpPr/>
            <p:nvPr/>
          </p:nvSpPr>
          <p:spPr bwMode="auto">
            <a:xfrm>
              <a:off x="3311860" y="2506391"/>
              <a:ext cx="838402" cy="34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D10FA3E7-68DB-459A-B969-E76FE242957D}"/>
                </a:ext>
              </a:extLst>
            </p:cNvPr>
            <p:cNvSpPr/>
            <p:nvPr/>
          </p:nvSpPr>
          <p:spPr>
            <a:xfrm>
              <a:off x="3367245" y="2542395"/>
              <a:ext cx="852736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 m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>
            <a:extLst>
              <a:ext uri="{FF2B5EF4-FFF2-40B4-BE49-F238E27FC236}">
                <a16:creationId xmlns:a16="http://schemas.microsoft.com/office/drawing/2014/main" xmlns="" id="{5A76958E-3249-4682-B9D5-587D52C04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33" y="4285236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97B52058-A1B0-4736-A775-33AE29E5DF38}"/>
              </a:ext>
            </a:extLst>
          </p:cNvPr>
          <p:cNvGrpSpPr/>
          <p:nvPr/>
        </p:nvGrpSpPr>
        <p:grpSpPr>
          <a:xfrm>
            <a:off x="5943640" y="4005064"/>
            <a:ext cx="788599" cy="369332"/>
            <a:chOff x="3243378" y="2531365"/>
            <a:chExt cx="1048281" cy="36933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A3D6B1A1-F167-49BE-B7CE-57071117FAD5}"/>
                </a:ext>
              </a:extLst>
            </p:cNvPr>
            <p:cNvSpPr/>
            <p:nvPr/>
          </p:nvSpPr>
          <p:spPr bwMode="auto">
            <a:xfrm>
              <a:off x="3243378" y="2543123"/>
              <a:ext cx="979800" cy="34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1C2335F7-73E8-4F60-953A-FF7CC0DEE090}"/>
                </a:ext>
              </a:extLst>
            </p:cNvPr>
            <p:cNvSpPr/>
            <p:nvPr/>
          </p:nvSpPr>
          <p:spPr>
            <a:xfrm>
              <a:off x="3247382" y="2531365"/>
              <a:ext cx="1044277" cy="3693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5C2285AD-CFB9-41C3-8633-BA9B58B9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01" y="4260262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197B526D-643D-4EEC-95C9-EF6076CB8DCD}"/>
              </a:ext>
            </a:extLst>
          </p:cNvPr>
          <p:cNvGrpSpPr/>
          <p:nvPr/>
        </p:nvGrpSpPr>
        <p:grpSpPr>
          <a:xfrm>
            <a:off x="3683016" y="4419725"/>
            <a:ext cx="708966" cy="345818"/>
            <a:chOff x="3311860" y="2543123"/>
            <a:chExt cx="942425" cy="3458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E1E1935D-6E03-4307-AC58-FF56E5CE80E1}"/>
                </a:ext>
              </a:extLst>
            </p:cNvPr>
            <p:cNvSpPr/>
            <p:nvPr/>
          </p:nvSpPr>
          <p:spPr bwMode="auto">
            <a:xfrm>
              <a:off x="3311860" y="2543123"/>
              <a:ext cx="756084" cy="345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8BD47059-42C3-46A7-B7A3-2193420887A0}"/>
                </a:ext>
              </a:extLst>
            </p:cNvPr>
            <p:cNvSpPr/>
            <p:nvPr/>
          </p:nvSpPr>
          <p:spPr>
            <a:xfrm>
              <a:off x="3322018" y="2582165"/>
              <a:ext cx="932267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r>
                <a:rPr lang="en-US" altLang="ko-KR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</a:t>
              </a:r>
              <a:r>
                <a:rPr lang="ko-KR" altLang="en-US" sz="1800" b="1" dirty="0" smtClean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</a:t>
              </a:r>
              <a:endPara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1" name="Picture 4">
            <a:extLst>
              <a:ext uri="{FF2B5EF4-FFF2-40B4-BE49-F238E27FC236}">
                <a16:creationId xmlns:a16="http://schemas.microsoft.com/office/drawing/2014/main" xmlns="" id="{81A38C6C-39D3-4FA7-B60C-DE0D207E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05" y="4735766"/>
            <a:ext cx="212739" cy="21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33D84CA7-B720-4BA7-9C38-09744E693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48" y="3687035"/>
            <a:ext cx="1145866" cy="1858162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D0688666-1EC0-41B5-93A8-D0447FE1E498}"/>
              </a:ext>
            </a:extLst>
          </p:cNvPr>
          <p:cNvSpPr/>
          <p:nvPr/>
        </p:nvSpPr>
        <p:spPr>
          <a:xfrm>
            <a:off x="863600" y="19725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96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769923" y="52996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약물은 정답 칸 클릭 시 정답과 함께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81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7F39E078-09C0-4339-8B23-8A43CA67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" y="13128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602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물건의 둘레와 넓이를 구하여 이야기해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9707B71-37F8-4486-B207-68AC0D14699F}"/>
              </a:ext>
            </a:extLst>
          </p:cNvPr>
          <p:cNvSpPr/>
          <p:nvPr/>
        </p:nvSpPr>
        <p:spPr>
          <a:xfrm>
            <a:off x="5049829" y="104892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DA307D-CC07-4192-A3F9-1BD884EADA61}"/>
              </a:ext>
            </a:extLst>
          </p:cNvPr>
          <p:cNvSpPr/>
          <p:nvPr/>
        </p:nvSpPr>
        <p:spPr>
          <a:xfrm>
            <a:off x="4399269" y="104893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D650D59-A3DC-4ED1-8788-1EF944369DA7}"/>
              </a:ext>
            </a:extLst>
          </p:cNvPr>
          <p:cNvSpPr/>
          <p:nvPr/>
        </p:nvSpPr>
        <p:spPr>
          <a:xfrm>
            <a:off x="5702967" y="1050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0D9C515-1B63-4CA8-87B8-004CD205DAC5}"/>
              </a:ext>
            </a:extLst>
          </p:cNvPr>
          <p:cNvSpPr/>
          <p:nvPr/>
        </p:nvSpPr>
        <p:spPr>
          <a:xfrm>
            <a:off x="6353527" y="1050450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5953973-686C-4827-84D4-D0F0A6A844F0}"/>
              </a:ext>
            </a:extLst>
          </p:cNvPr>
          <p:cNvGrpSpPr/>
          <p:nvPr/>
        </p:nvGrpSpPr>
        <p:grpSpPr>
          <a:xfrm>
            <a:off x="5380630" y="694023"/>
            <a:ext cx="1068902" cy="355938"/>
            <a:chOff x="3674337" y="1157943"/>
            <a:chExt cx="1559851" cy="519421"/>
          </a:xfrm>
        </p:grpSpPr>
        <p:pic>
          <p:nvPicPr>
            <p:cNvPr id="20" name="Picture 38">
              <a:extLst>
                <a:ext uri="{FF2B5EF4-FFF2-40B4-BE49-F238E27FC236}">
                  <a16:creationId xmlns:a16="http://schemas.microsoft.com/office/drawing/2014/main" xmlns="" id="{45E29603-4B03-413D-8D18-F1135AE89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C02A0A-24AC-4830-8CF6-B2122589BA7E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xmlns="" id="{D2CF9143-A72E-42C3-892A-DBF022785462}"/>
              </a:ext>
            </a:extLst>
          </p:cNvPr>
          <p:cNvSpPr txBox="1"/>
          <p:nvPr/>
        </p:nvSpPr>
        <p:spPr>
          <a:xfrm>
            <a:off x="218759" y="13065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활동을 하면서 느낀 점을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E67C9C8-D911-40EB-95A5-262CEE26A895}"/>
              </a:ext>
            </a:extLst>
          </p:cNvPr>
          <p:cNvSpPr/>
          <p:nvPr/>
        </p:nvSpPr>
        <p:spPr bwMode="auto">
          <a:xfrm>
            <a:off x="892653" y="1837203"/>
            <a:ext cx="531107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07D62316-EEE8-4D36-9DFD-4B6D9576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70" y="2222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EAA755E-E6BF-42CC-990D-D04402167A41}"/>
              </a:ext>
            </a:extLst>
          </p:cNvPr>
          <p:cNvSpPr/>
          <p:nvPr/>
        </p:nvSpPr>
        <p:spPr>
          <a:xfrm>
            <a:off x="1168624" y="1844824"/>
            <a:ext cx="5035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넓이를 나타낼 때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적절한 단위를 사용해야 하는 것을 알았습니다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E3744F24-0B0C-471E-BC75-1E28C1C2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51" y="1914617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96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769923" y="52996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827770" y="17935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약물은 정답 칸 클릭 시 정답과 함께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5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C3D3906-DC40-412B-9CEC-EFD839C8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72" y="999777"/>
            <a:ext cx="6558580" cy="403500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3904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2901967-D1CE-4A7A-B185-C41515B05541}"/>
              </a:ext>
            </a:extLst>
          </p:cNvPr>
          <p:cNvSpPr/>
          <p:nvPr/>
        </p:nvSpPr>
        <p:spPr>
          <a:xfrm>
            <a:off x="281143" y="4185568"/>
            <a:ext cx="6536363" cy="82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86B2C12-A8B5-4DE1-9A6D-46A2A0E2EB59}"/>
              </a:ext>
            </a:extLst>
          </p:cNvPr>
          <p:cNvSpPr/>
          <p:nvPr/>
        </p:nvSpPr>
        <p:spPr>
          <a:xfrm>
            <a:off x="359980" y="40952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F224C395-B7BB-4C2D-9ED3-978CAA6E0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59009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66994"/>
              </p:ext>
            </p:extLst>
          </p:nvPr>
        </p:nvGraphicFramePr>
        <p:xfrm>
          <a:off x="153927" y="224644"/>
          <a:ext cx="8836146" cy="226036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사각형의 둘레와 넓이를 구하기 위한 계획 세우기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suh_0501_06_0016_201_1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314519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탐구 수학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사각형의 둘레와 넓이 구하고 결과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suh_0501_06_0016_202_1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suh_0501_06_0016_3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CC67EC-E3C6-454E-80F2-C3A593EB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60627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1411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 배울 내용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1969D5C-F706-46AB-B32B-81E93F7B708F}"/>
              </a:ext>
            </a:extLst>
          </p:cNvPr>
          <p:cNvSpPr/>
          <p:nvPr/>
        </p:nvSpPr>
        <p:spPr>
          <a:xfrm>
            <a:off x="281143" y="473651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5B99E43-C603-441E-AA5B-40E801F6EE2B}"/>
              </a:ext>
            </a:extLst>
          </p:cNvPr>
          <p:cNvSpPr/>
          <p:nvPr/>
        </p:nvSpPr>
        <p:spPr>
          <a:xfrm>
            <a:off x="359980" y="45174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9">
            <a:extLst>
              <a:ext uri="{FF2B5EF4-FFF2-40B4-BE49-F238E27FC236}">
                <a16:creationId xmlns:a16="http://schemas.microsoft.com/office/drawing/2014/main" xmlns="" id="{9AF8AFAF-6A2B-48F5-86E4-81155F34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418922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함께 탐험대가 되어 사각형 모양의 물건을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물건의 둘레와 넓이를 구하는 계획을 세워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296CA9-426D-416B-AA93-B8EEB633C9CB}"/>
              </a:ext>
            </a:extLst>
          </p:cNvPr>
          <p:cNvSpPr/>
          <p:nvPr/>
        </p:nvSpPr>
        <p:spPr>
          <a:xfrm>
            <a:off x="6356794" y="13012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40810D0-A498-4901-8574-6E6A9C49D40B}"/>
              </a:ext>
            </a:extLst>
          </p:cNvPr>
          <p:cNvSpPr/>
          <p:nvPr/>
        </p:nvSpPr>
        <p:spPr>
          <a:xfrm>
            <a:off x="5706234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DECFC73-6B4B-4EEE-AA0E-C50F493488CA}"/>
              </a:ext>
            </a:extLst>
          </p:cNvPr>
          <p:cNvSpPr/>
          <p:nvPr/>
        </p:nvSpPr>
        <p:spPr>
          <a:xfrm>
            <a:off x="5052721" y="13012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AE75B61-2BF5-458D-BBD1-9853CF42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4" y="2348880"/>
            <a:ext cx="6804248" cy="2670021"/>
          </a:xfrm>
          <a:prstGeom prst="rect">
            <a:avLst/>
          </a:prstGeom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그림은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디자인은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전부 아래와 같이 수정</a:t>
            </a: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함께 탐험대가 되어 사각형 모양의 물건을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물건의 둘레와 넓이를 구하는 계획을 세워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296CA9-426D-416B-AA93-B8EEB633C9CB}"/>
              </a:ext>
            </a:extLst>
          </p:cNvPr>
          <p:cNvSpPr/>
          <p:nvPr/>
        </p:nvSpPr>
        <p:spPr>
          <a:xfrm>
            <a:off x="6356794" y="13012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40810D0-A498-4901-8574-6E6A9C49D40B}"/>
              </a:ext>
            </a:extLst>
          </p:cNvPr>
          <p:cNvSpPr/>
          <p:nvPr/>
        </p:nvSpPr>
        <p:spPr>
          <a:xfrm>
            <a:off x="5706234" y="13012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DECFC73-6B4B-4EEE-AA0E-C50F493488CA}"/>
              </a:ext>
            </a:extLst>
          </p:cNvPr>
          <p:cNvSpPr/>
          <p:nvPr/>
        </p:nvSpPr>
        <p:spPr>
          <a:xfrm>
            <a:off x="5052721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43F909B1-E040-4702-ADCC-27D9370C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137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23">
            <a:extLst>
              <a:ext uri="{FF2B5EF4-FFF2-40B4-BE49-F238E27FC236}">
                <a16:creationId xmlns:a16="http://schemas.microsoft.com/office/drawing/2014/main" xmlns="" id="{54D1B1C2-ADA8-418D-AF67-64995339945D}"/>
              </a:ext>
            </a:extLst>
          </p:cNvPr>
          <p:cNvSpPr txBox="1"/>
          <p:nvPr/>
        </p:nvSpPr>
        <p:spPr>
          <a:xfrm>
            <a:off x="218759" y="160751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탐험을 떠나기 전에 준비할 사항을 확인하며 계획을 세워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B1204C7D-EDB7-423D-A665-ED8248A6DEF4}"/>
              </a:ext>
            </a:extLst>
          </p:cNvPr>
          <p:cNvGrpSpPr/>
          <p:nvPr/>
        </p:nvGrpSpPr>
        <p:grpSpPr>
          <a:xfrm>
            <a:off x="575556" y="1876603"/>
            <a:ext cx="1068902" cy="355938"/>
            <a:chOff x="3674337" y="1157943"/>
            <a:chExt cx="1559851" cy="519421"/>
          </a:xfrm>
        </p:grpSpPr>
        <p:pic>
          <p:nvPicPr>
            <p:cNvPr id="18" name="Picture 38">
              <a:extLst>
                <a:ext uri="{FF2B5EF4-FFF2-40B4-BE49-F238E27FC236}">
                  <a16:creationId xmlns:a16="http://schemas.microsoft.com/office/drawing/2014/main" xmlns="" id="{F98BF874-0FA7-40D3-9C66-3C5826A8F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08C9DEB-6F0C-424B-9042-A1A0AF5D34ED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464354" y="21443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2" y="551723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49" y="558442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8" y="551723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9275" y="558156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5" y="2636912"/>
            <a:ext cx="56197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40988" y="25273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2526798" y="5443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413682" y="310497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744358" y="3248980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000121" y="3140968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570443" y="2912208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890427" y="2837180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64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디자인은 전부 아래와 같이 수정</a:t>
            </a: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함께 탐험대가 되어 사각형 모양의 물건을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물건의 둘레와 넓이를 구하는 계획을 세워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296CA9-426D-416B-AA93-B8EEB633C9CB}"/>
              </a:ext>
            </a:extLst>
          </p:cNvPr>
          <p:cNvSpPr/>
          <p:nvPr/>
        </p:nvSpPr>
        <p:spPr>
          <a:xfrm>
            <a:off x="6356794" y="13012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40810D0-A498-4901-8574-6E6A9C49D40B}"/>
              </a:ext>
            </a:extLst>
          </p:cNvPr>
          <p:cNvSpPr/>
          <p:nvPr/>
        </p:nvSpPr>
        <p:spPr>
          <a:xfrm>
            <a:off x="5706234" y="13012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DECFC73-6B4B-4EEE-AA0E-C50F493488CA}"/>
              </a:ext>
            </a:extLst>
          </p:cNvPr>
          <p:cNvSpPr/>
          <p:nvPr/>
        </p:nvSpPr>
        <p:spPr>
          <a:xfrm>
            <a:off x="5052721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408719" y="22225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5509" y="552378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5796" y="553537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41" y="558405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22" y="559033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57245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xmlns="" id="{43F909B1-E040-4702-ADCC-27D9370C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53" y="16137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23">
            <a:extLst>
              <a:ext uri="{FF2B5EF4-FFF2-40B4-BE49-F238E27FC236}">
                <a16:creationId xmlns:a16="http://schemas.microsoft.com/office/drawing/2014/main" xmlns="" id="{54D1B1C2-ADA8-418D-AF67-64995339945D}"/>
              </a:ext>
            </a:extLst>
          </p:cNvPr>
          <p:cNvSpPr txBox="1"/>
          <p:nvPr/>
        </p:nvSpPr>
        <p:spPr>
          <a:xfrm>
            <a:off x="218759" y="160751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탐험을 떠나기 전에 준비할 사항을 확인하며 계획을 세워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1204C7D-EDB7-423D-A665-ED8248A6DEF4}"/>
              </a:ext>
            </a:extLst>
          </p:cNvPr>
          <p:cNvGrpSpPr/>
          <p:nvPr/>
        </p:nvGrpSpPr>
        <p:grpSpPr>
          <a:xfrm>
            <a:off x="575556" y="1876603"/>
            <a:ext cx="1068902" cy="355938"/>
            <a:chOff x="3674337" y="1157943"/>
            <a:chExt cx="1559851" cy="519421"/>
          </a:xfrm>
        </p:grpSpPr>
        <p:pic>
          <p:nvPicPr>
            <p:cNvPr id="43" name="Picture 38">
              <a:extLst>
                <a:ext uri="{FF2B5EF4-FFF2-40B4-BE49-F238E27FC236}">
                  <a16:creationId xmlns:a16="http://schemas.microsoft.com/office/drawing/2014/main" xmlns="" id="{F98BF874-0FA7-40D3-9C66-3C5826A8F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08C9DEB-6F0C-424B-9042-A1A0AF5D34ED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40988" y="26268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570443" y="3326254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943708" y="3312861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13005" y="3332112"/>
            <a:ext cx="227242" cy="8280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452320" y="326855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1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5"/>
            <a:ext cx="6918956" cy="8640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suh_0501_06_0016_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201_1.html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팝업 버튼은 물음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 탭 대발문에 고정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그림 탭에는 없음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약물은 정답 칸 클릭 시 정답과 함께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 친구들과 함께 탐험대가 되어 사각형 모양의 물건을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물건의 둘레와 넓이를 구하는 계획을 세워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296CA9-426D-416B-AA93-B8EEB633C9CB}"/>
              </a:ext>
            </a:extLst>
          </p:cNvPr>
          <p:cNvSpPr/>
          <p:nvPr/>
        </p:nvSpPr>
        <p:spPr>
          <a:xfrm>
            <a:off x="6356794" y="130120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40810D0-A498-4901-8574-6E6A9C49D40B}"/>
              </a:ext>
            </a:extLst>
          </p:cNvPr>
          <p:cNvSpPr/>
          <p:nvPr/>
        </p:nvSpPr>
        <p:spPr>
          <a:xfrm>
            <a:off x="5706234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DECFC73-6B4B-4EEE-AA0E-C50F493488CA}"/>
              </a:ext>
            </a:extLst>
          </p:cNvPr>
          <p:cNvSpPr/>
          <p:nvPr/>
        </p:nvSpPr>
        <p:spPr>
          <a:xfrm>
            <a:off x="5052721" y="13012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43F909B1-E040-4702-ADCC-27D9370C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" y="161379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23">
            <a:extLst>
              <a:ext uri="{FF2B5EF4-FFF2-40B4-BE49-F238E27FC236}">
                <a16:creationId xmlns:a16="http://schemas.microsoft.com/office/drawing/2014/main" xmlns="" id="{54D1B1C2-ADA8-418D-AF67-64995339945D}"/>
              </a:ext>
            </a:extLst>
          </p:cNvPr>
          <p:cNvSpPr txBox="1"/>
          <p:nvPr/>
        </p:nvSpPr>
        <p:spPr>
          <a:xfrm>
            <a:off x="218759" y="1607519"/>
            <a:ext cx="399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모둠의 계획을 이야기해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BFE88F2-E2F2-42F1-AA26-895C09DCED8E}"/>
              </a:ext>
            </a:extLst>
          </p:cNvPr>
          <p:cNvSpPr/>
          <p:nvPr/>
        </p:nvSpPr>
        <p:spPr bwMode="auto">
          <a:xfrm>
            <a:off x="391888" y="2028827"/>
            <a:ext cx="606899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918ECFCE-E531-4E26-AD75-77A51216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74" y="270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B62F03B-4F73-4763-B6E1-21CACC012AFC}"/>
              </a:ext>
            </a:extLst>
          </p:cNvPr>
          <p:cNvSpPr/>
          <p:nvPr/>
        </p:nvSpPr>
        <p:spPr>
          <a:xfrm>
            <a:off x="667859" y="2028828"/>
            <a:ext cx="58804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모둠은 복도에 있는 신발장의 둘레와 넓이를 구하려고 합니다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신발장은 직사각형 모양이므로 가로와 세로를 잴 것입니다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E1BE8DF6-9E51-4551-8094-3E02E0BB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6" y="2130054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96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340784" y="23444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769923" y="52996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5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7F39E078-09C0-4339-8B23-8A43CA67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" y="13128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602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lvl="0" indent="-228600"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탐구수학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kumimoji="0"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0"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약물은 정답 칸 클릭 시 정답과 함께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물건의 둘레와 넓이를 구하여 이야기해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9707B71-37F8-4486-B207-68AC0D14699F}"/>
              </a:ext>
            </a:extLst>
          </p:cNvPr>
          <p:cNvSpPr/>
          <p:nvPr/>
        </p:nvSpPr>
        <p:spPr>
          <a:xfrm>
            <a:off x="5049829" y="104892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DA307D-CC07-4192-A3F9-1BD884EADA61}"/>
              </a:ext>
            </a:extLst>
          </p:cNvPr>
          <p:cNvSpPr/>
          <p:nvPr/>
        </p:nvSpPr>
        <p:spPr>
          <a:xfrm>
            <a:off x="4399269" y="1048930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D650D59-A3DC-4ED1-8788-1EF944369DA7}"/>
              </a:ext>
            </a:extLst>
          </p:cNvPr>
          <p:cNvSpPr/>
          <p:nvPr/>
        </p:nvSpPr>
        <p:spPr>
          <a:xfrm>
            <a:off x="5702967" y="1050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0D9C515-1B63-4CA8-87B8-004CD205DAC5}"/>
              </a:ext>
            </a:extLst>
          </p:cNvPr>
          <p:cNvSpPr/>
          <p:nvPr/>
        </p:nvSpPr>
        <p:spPr>
          <a:xfrm>
            <a:off x="6353527" y="1050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5953973-686C-4827-84D4-D0F0A6A844F0}"/>
              </a:ext>
            </a:extLst>
          </p:cNvPr>
          <p:cNvGrpSpPr/>
          <p:nvPr/>
        </p:nvGrpSpPr>
        <p:grpSpPr>
          <a:xfrm>
            <a:off x="5380630" y="694023"/>
            <a:ext cx="1068902" cy="355938"/>
            <a:chOff x="3674337" y="1157943"/>
            <a:chExt cx="1559851" cy="519421"/>
          </a:xfrm>
        </p:grpSpPr>
        <p:pic>
          <p:nvPicPr>
            <p:cNvPr id="20" name="Picture 38">
              <a:extLst>
                <a:ext uri="{FF2B5EF4-FFF2-40B4-BE49-F238E27FC236}">
                  <a16:creationId xmlns:a16="http://schemas.microsoft.com/office/drawing/2014/main" xmlns="" id="{45E29603-4B03-413D-8D18-F1135AE89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C02A0A-24AC-4830-8CF6-B2122589BA7E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xmlns="" id="{D2CF9143-A72E-42C3-892A-DBF022785462}"/>
              </a:ext>
            </a:extLst>
          </p:cNvPr>
          <p:cNvSpPr txBox="1"/>
          <p:nvPr/>
        </p:nvSpPr>
        <p:spPr>
          <a:xfrm>
            <a:off x="218759" y="13065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정한 물건의 둘레와 넓이를 어림해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E67C9C8-D911-40EB-95A5-262CEE26A895}"/>
              </a:ext>
            </a:extLst>
          </p:cNvPr>
          <p:cNvSpPr/>
          <p:nvPr/>
        </p:nvSpPr>
        <p:spPr bwMode="auto">
          <a:xfrm>
            <a:off x="391888" y="1954678"/>
            <a:ext cx="6148085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07D62316-EEE8-4D36-9DFD-4B6D9576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00" y="18258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EAA755E-E6BF-42CC-990D-D04402167A41}"/>
              </a:ext>
            </a:extLst>
          </p:cNvPr>
          <p:cNvSpPr/>
          <p:nvPr/>
        </p:nvSpPr>
        <p:spPr>
          <a:xfrm>
            <a:off x="667858" y="1954679"/>
            <a:ext cx="610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신발장의 둘레는 약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 m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넓이는 약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E3744F24-0B0C-471E-BC75-1E28C1C2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6" y="2024472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96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769923" y="52996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326456" y="2237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6456" y="1306191"/>
            <a:ext cx="1374342" cy="360040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탐구 수학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E50A2B3-1566-4DEB-8557-5F6C3F4B159F}"/>
              </a:ext>
            </a:extLst>
          </p:cNvPr>
          <p:cNvSpPr/>
          <p:nvPr/>
        </p:nvSpPr>
        <p:spPr>
          <a:xfrm>
            <a:off x="258130" y="11949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64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7F39E078-09C0-4339-8B23-8A43CA67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53" y="13128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suh_0501_06_0016_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01B083C-78A2-468A-A851-E879BEFA820E}"/>
              </a:ext>
            </a:extLst>
          </p:cNvPr>
          <p:cNvSpPr/>
          <p:nvPr/>
        </p:nvSpPr>
        <p:spPr>
          <a:xfrm>
            <a:off x="65312" y="692696"/>
            <a:ext cx="6918956" cy="602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Group 59">
            <a:extLst>
              <a:ext uri="{FF2B5EF4-FFF2-40B4-BE49-F238E27FC236}">
                <a16:creationId xmlns:a16="http://schemas.microsoft.com/office/drawing/2014/main" xmlns="" id="{13C3FC0B-A72A-4214-9203-7A72DF62384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EC35AE1-0CC0-44E5-BBA9-D655C4883F18}"/>
              </a:ext>
            </a:extLst>
          </p:cNvPr>
          <p:cNvSpPr txBox="1"/>
          <p:nvPr/>
        </p:nvSpPr>
        <p:spPr>
          <a:xfrm>
            <a:off x="384020" y="722014"/>
            <a:ext cx="65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물건의 둘레와 넓이를 구하여 이야기해 봅시다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C45C8396-26BE-4DB9-9D74-1D65203C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9707B71-37F8-4486-B207-68AC0D14699F}"/>
              </a:ext>
            </a:extLst>
          </p:cNvPr>
          <p:cNvSpPr/>
          <p:nvPr/>
        </p:nvSpPr>
        <p:spPr>
          <a:xfrm>
            <a:off x="5049829" y="104892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DA307D-CC07-4192-A3F9-1BD884EADA61}"/>
              </a:ext>
            </a:extLst>
          </p:cNvPr>
          <p:cNvSpPr/>
          <p:nvPr/>
        </p:nvSpPr>
        <p:spPr>
          <a:xfrm>
            <a:off x="4399269" y="1048930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D650D59-A3DC-4ED1-8788-1EF944369DA7}"/>
              </a:ext>
            </a:extLst>
          </p:cNvPr>
          <p:cNvSpPr/>
          <p:nvPr/>
        </p:nvSpPr>
        <p:spPr>
          <a:xfrm>
            <a:off x="5702967" y="1050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0D9C515-1B63-4CA8-87B8-004CD205DAC5}"/>
              </a:ext>
            </a:extLst>
          </p:cNvPr>
          <p:cNvSpPr/>
          <p:nvPr/>
        </p:nvSpPr>
        <p:spPr>
          <a:xfrm>
            <a:off x="6353527" y="1050450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15953973-686C-4827-84D4-D0F0A6A844F0}"/>
              </a:ext>
            </a:extLst>
          </p:cNvPr>
          <p:cNvGrpSpPr/>
          <p:nvPr/>
        </p:nvGrpSpPr>
        <p:grpSpPr>
          <a:xfrm>
            <a:off x="5380630" y="694023"/>
            <a:ext cx="1068902" cy="355938"/>
            <a:chOff x="3674337" y="1157943"/>
            <a:chExt cx="1559851" cy="519421"/>
          </a:xfrm>
        </p:grpSpPr>
        <p:pic>
          <p:nvPicPr>
            <p:cNvPr id="20" name="Picture 38">
              <a:extLst>
                <a:ext uri="{FF2B5EF4-FFF2-40B4-BE49-F238E27FC236}">
                  <a16:creationId xmlns:a16="http://schemas.microsoft.com/office/drawing/2014/main" xmlns="" id="{45E29603-4B03-413D-8D18-F1135AE89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C02A0A-24AC-4830-8CF6-B2122589BA7E}"/>
                </a:ext>
              </a:extLst>
            </p:cNvPr>
            <p:cNvSpPr txBox="1"/>
            <p:nvPr/>
          </p:nvSpPr>
          <p:spPr>
            <a:xfrm>
              <a:off x="3920670" y="1273139"/>
              <a:ext cx="1313518" cy="404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준비물 </a:t>
              </a:r>
              <a:r>
                <a:rPr lang="en-US" altLang="ko-KR" b="1" dirty="0">
                  <a:solidFill>
                    <a:srgbClr val="78727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b="1" dirty="0">
                <a:solidFill>
                  <a:srgbClr val="78727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xmlns="" id="{D2CF9143-A72E-42C3-892A-DBF022785462}"/>
              </a:ext>
            </a:extLst>
          </p:cNvPr>
          <p:cNvSpPr txBox="1"/>
          <p:nvPr/>
        </p:nvSpPr>
        <p:spPr>
          <a:xfrm>
            <a:off x="218759" y="13065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계획한 방법대로 물건의 둘레와 넓이를 구해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E67C9C8-D911-40EB-95A5-262CEE26A895}"/>
              </a:ext>
            </a:extLst>
          </p:cNvPr>
          <p:cNvSpPr/>
          <p:nvPr/>
        </p:nvSpPr>
        <p:spPr bwMode="auto">
          <a:xfrm>
            <a:off x="787819" y="1918674"/>
            <a:ext cx="5460874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07D62316-EEE8-4D36-9DFD-4B6D9576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24" y="2163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EAA755E-E6BF-42CC-990D-D04402167A41}"/>
              </a:ext>
            </a:extLst>
          </p:cNvPr>
          <p:cNvSpPr/>
          <p:nvPr/>
        </p:nvSpPr>
        <p:spPr>
          <a:xfrm>
            <a:off x="1063789" y="1918675"/>
            <a:ext cx="5215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신발장의 둘레는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 m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넓이는 </a:t>
            </a:r>
            <a:r>
              <a:rPr lang="en-US" altLang="ko-KR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xmlns="" id="{E3744F24-0B0C-471E-BC75-1E28C1C2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7" y="1988468"/>
            <a:ext cx="286008" cy="22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96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5769923" y="52996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C5D90DFF-FA5A-4985-AFA2-DF1FC0C4C529}"/>
              </a:ext>
            </a:extLst>
          </p:cNvPr>
          <p:cNvSpPr/>
          <p:nvPr/>
        </p:nvSpPr>
        <p:spPr>
          <a:xfrm>
            <a:off x="647564" y="2201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xmlns="" id="{F010245B-14B2-4A72-8D5A-5E88E64D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 약물은 정답 칸 클릭 시 정답과 함께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kumimoji="0"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됨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>
              <a:buAutoNum type="arabicPeriod"/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탐구 수학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사각형의 둘레와 넓이를 구해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85364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39503</TotalTime>
  <Words>927</Words>
  <Application>Microsoft Office PowerPoint</Application>
  <PresentationFormat>화면 슬라이드 쇼(4:3)</PresentationFormat>
  <Paragraphs>265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6279</cp:revision>
  <dcterms:created xsi:type="dcterms:W3CDTF">2008-07-15T12:19:11Z</dcterms:created>
  <dcterms:modified xsi:type="dcterms:W3CDTF">2022-03-24T05:00:30Z</dcterms:modified>
</cp:coreProperties>
</file>