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5" r:id="rId2"/>
    <p:sldId id="267" r:id="rId3"/>
    <p:sldId id="315" r:id="rId4"/>
    <p:sldId id="370" r:id="rId5"/>
    <p:sldId id="339" r:id="rId6"/>
    <p:sldId id="362" r:id="rId7"/>
    <p:sldId id="347" r:id="rId8"/>
    <p:sldId id="273" r:id="rId9"/>
    <p:sldId id="364" r:id="rId10"/>
    <p:sldId id="366" r:id="rId11"/>
    <p:sldId id="365" r:id="rId12"/>
    <p:sldId id="367" r:id="rId13"/>
    <p:sldId id="368" r:id="rId14"/>
    <p:sldId id="369" r:id="rId15"/>
    <p:sldId id="293" r:id="rId16"/>
    <p:sldId id="296" r:id="rId17"/>
  </p:sldIdLst>
  <p:sldSz cx="9906000" cy="6858000" type="A4"/>
  <p:notesSz cx="6797675" cy="9926638"/>
  <p:embeddedFontLst>
    <p:embeddedFont>
      <p:font typeface="나눔고딕" panose="020B0600000101010101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 ExtraBold" panose="020B0600000101010101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660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pos="5887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A"/>
    <a:srgbClr val="A6A6A7"/>
    <a:srgbClr val="C59C70"/>
    <a:srgbClr val="C8A0C2"/>
    <a:srgbClr val="2DBFC4"/>
    <a:srgbClr val="F05A67"/>
    <a:srgbClr val="ACCFBA"/>
    <a:srgbClr val="1FBADF"/>
    <a:srgbClr val="3567D7"/>
    <a:srgbClr val="CF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1" autoAdjust="0"/>
    <p:restoredTop sz="94660"/>
  </p:normalViewPr>
  <p:slideViewPr>
    <p:cSldViewPr>
      <p:cViewPr>
        <p:scale>
          <a:sx n="75" d="100"/>
          <a:sy n="75" d="100"/>
        </p:scale>
        <p:origin x="2130" y="1014"/>
      </p:cViewPr>
      <p:guideLst>
        <p:guide orient="horz" pos="255"/>
        <p:guide pos="353"/>
        <p:guide pos="580"/>
        <p:guide pos="5660"/>
        <p:guide orient="horz" pos="3748"/>
        <p:guide orient="horz" pos="3884"/>
        <p:guide orient="horz" pos="618"/>
        <p:guide orient="horz" pos="890"/>
        <p:guide pos="5887"/>
        <p:guide orient="horz" pos="11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381101" y="71438"/>
            <a:ext cx="2851819" cy="285728"/>
          </a:xfrm>
          <a:prstGeom prst="roundRect">
            <a:avLst>
              <a:gd name="adj" fmla="val 30001"/>
            </a:avLst>
          </a:prstGeom>
          <a:solidFill>
            <a:srgbClr val="008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분수의 덧셈을 해 볼까요</a:t>
            </a:r>
            <a:r>
              <a:rPr lang="en-US" altLang="ko-KR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(2)</a:t>
            </a:r>
            <a:endParaRPr lang="ko-KR" altLang="en-US" sz="1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730213" y="12893"/>
            <a:ext cx="1143008" cy="630025"/>
            <a:chOff x="4493456" y="12893"/>
            <a:chExt cx="1143008" cy="630025"/>
          </a:xfrm>
        </p:grpSpPr>
        <p:pic>
          <p:nvPicPr>
            <p:cNvPr id="10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79208" y="12893"/>
              <a:ext cx="611530" cy="5601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493456" y="428604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</p:spPr>
        </p:pic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hyperlink" Target="4_2_1_4.mp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덧셈을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(2)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98400" y="3105835"/>
            <a:ext cx="15012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7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4" name="모서리가 둥근 사각형 설명선 83"/>
          <p:cNvSpPr/>
          <p:nvPr/>
        </p:nvSpPr>
        <p:spPr>
          <a:xfrm>
            <a:off x="5400000" y="78558"/>
            <a:ext cx="2304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16~17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12~13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5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6" action="ppaction://hlinksldjump"/>
          </p:cNvPr>
          <p:cNvSpPr/>
          <p:nvPr/>
        </p:nvSpPr>
        <p:spPr>
          <a:xfrm>
            <a:off x="9027102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7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58000" y="979200"/>
            <a:ext cx="8785225" cy="2787257"/>
            <a:chOff x="546481" y="979200"/>
            <a:chExt cx="8785225" cy="2787257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6481" y="1455879"/>
              <a:ext cx="8785225" cy="231057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0388" y="979200"/>
              <a:ext cx="8736074" cy="461665"/>
              <a:chOff x="560388" y="984921"/>
              <a:chExt cx="8736074" cy="461665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23902" y="98492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ko-KR" altLang="en-US" sz="12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은 어떻게 계산했나요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60388" y="112834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1498" y="1034851"/>
                <a:ext cx="757485" cy="339378"/>
              </a:xfrm>
              <a:prstGeom prst="rect">
                <a:avLst/>
              </a:prstGeom>
            </p:spPr>
          </p:pic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737838" y="1628800"/>
            <a:ext cx="8332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부분과 진분수 부분으로 나누어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부분끼리 더하면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2+1=3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진분수 부분끼리 더하면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   =    =1  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더하면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92195"/>
              </p:ext>
            </p:extLst>
          </p:nvPr>
        </p:nvGraphicFramePr>
        <p:xfrm>
          <a:off x="1188000" y="278061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60405"/>
              </p:ext>
            </p:extLst>
          </p:nvPr>
        </p:nvGraphicFramePr>
        <p:xfrm>
          <a:off x="1712640" y="278061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48532"/>
              </p:ext>
            </p:extLst>
          </p:nvPr>
        </p:nvGraphicFramePr>
        <p:xfrm>
          <a:off x="2262377" y="278061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55710"/>
              </p:ext>
            </p:extLst>
          </p:nvPr>
        </p:nvGraphicFramePr>
        <p:xfrm>
          <a:off x="2936776" y="278061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17007"/>
              </p:ext>
            </p:extLst>
          </p:nvPr>
        </p:nvGraphicFramePr>
        <p:xfrm>
          <a:off x="4808984" y="278061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72816"/>
              </p:ext>
            </p:extLst>
          </p:nvPr>
        </p:nvGraphicFramePr>
        <p:xfrm>
          <a:off x="6537176" y="278061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0" name="그룹 8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8" name="타원 1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18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0" name="그룹 9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4" name="직사각형 133">
            <a:hlinkClick r:id="rId4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5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6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33"/>
          <p:cNvGrpSpPr/>
          <p:nvPr/>
        </p:nvGrpSpPr>
        <p:grpSpPr>
          <a:xfrm>
            <a:off x="4790999" y="2427063"/>
            <a:ext cx="324000" cy="324000"/>
            <a:chOff x="4964713" y="2475902"/>
            <a:chExt cx="405203" cy="405203"/>
          </a:xfrm>
        </p:grpSpPr>
        <p:sp>
          <p:nvSpPr>
            <p:cNvPr id="81" name="타원 8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4" name="타원 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9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854292"/>
            <a:ext cx="5226021" cy="1678080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8" y="990000"/>
            <a:ext cx="8736074" cy="461665"/>
            <a:chOff x="560388" y="990000"/>
            <a:chExt cx="8736074" cy="461665"/>
          </a:xfrm>
        </p:grpSpPr>
        <p:sp>
          <p:nvSpPr>
            <p:cNvPr id="70" name="TextBox 69"/>
            <p:cNvSpPr txBox="1"/>
            <p:nvPr/>
          </p:nvSpPr>
          <p:spPr>
            <a:xfrm>
              <a:off x="723902" y="990000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+1 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계산하는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방법을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1" name="타원 70"/>
            <p:cNvSpPr/>
            <p:nvPr/>
          </p:nvSpPr>
          <p:spPr>
            <a:xfrm>
              <a:off x="560388" y="114094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2640"/>
              </p:ext>
            </p:extLst>
          </p:nvPr>
        </p:nvGraphicFramePr>
        <p:xfrm>
          <a:off x="2466863" y="900000"/>
          <a:ext cx="259918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9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22524"/>
              </p:ext>
            </p:extLst>
          </p:nvPr>
        </p:nvGraphicFramePr>
        <p:xfrm>
          <a:off x="3108906" y="900000"/>
          <a:ext cx="259918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9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385924" y="1941945"/>
            <a:ext cx="720000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29051" y="1941945"/>
            <a:ext cx="33374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16" name="그룹 11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7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9" name="그룹 11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1" name="직사각형 200">
            <a:hlinkClick r:id="rId4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hlinkClick r:id="rId5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6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33"/>
          <p:cNvGrpSpPr/>
          <p:nvPr/>
        </p:nvGrpSpPr>
        <p:grpSpPr>
          <a:xfrm>
            <a:off x="3586088" y="1972800"/>
            <a:ext cx="324000" cy="324000"/>
            <a:chOff x="4964713" y="2475902"/>
            <a:chExt cx="405203" cy="405203"/>
          </a:xfrm>
        </p:grpSpPr>
        <p:sp>
          <p:nvSpPr>
            <p:cNvPr id="81" name="타원 8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4" name="타원 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5" name="그룹 33"/>
          <p:cNvGrpSpPr/>
          <p:nvPr/>
        </p:nvGrpSpPr>
        <p:grpSpPr>
          <a:xfrm>
            <a:off x="5863663" y="1972800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98003" y="4233708"/>
            <a:ext cx="7109995" cy="1090480"/>
            <a:chOff x="918429" y="4233708"/>
            <a:chExt cx="7109995" cy="10904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429" y="4671382"/>
              <a:ext cx="878092" cy="41184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577" y="4233708"/>
              <a:ext cx="6150847" cy="1090480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3924000" y="4391745"/>
            <a:ext cx="684000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076000" y="4391745"/>
            <a:ext cx="684000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228000" y="4391745"/>
            <a:ext cx="684000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297614" y="4700406"/>
            <a:ext cx="463698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884278" y="4391745"/>
            <a:ext cx="463698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8" name="그룹 33"/>
          <p:cNvGrpSpPr/>
          <p:nvPr/>
        </p:nvGrpSpPr>
        <p:grpSpPr>
          <a:xfrm>
            <a:off x="4110312" y="4435200"/>
            <a:ext cx="324000" cy="324000"/>
            <a:chOff x="4964713" y="2475902"/>
            <a:chExt cx="405203" cy="405203"/>
          </a:xfrm>
        </p:grpSpPr>
        <p:sp>
          <p:nvSpPr>
            <p:cNvPr id="149" name="타원 14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1" name="타원 15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2" name="그룹 33"/>
          <p:cNvGrpSpPr/>
          <p:nvPr/>
        </p:nvGrpSpPr>
        <p:grpSpPr>
          <a:xfrm>
            <a:off x="5278216" y="4435200"/>
            <a:ext cx="324000" cy="324000"/>
            <a:chOff x="4964713" y="2475902"/>
            <a:chExt cx="405203" cy="405203"/>
          </a:xfrm>
        </p:grpSpPr>
        <p:sp>
          <p:nvSpPr>
            <p:cNvPr id="159" name="타원 15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1" name="타원 16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2" name="그룹 33"/>
          <p:cNvGrpSpPr/>
          <p:nvPr/>
        </p:nvGrpSpPr>
        <p:grpSpPr>
          <a:xfrm>
            <a:off x="6418695" y="4435200"/>
            <a:ext cx="324000" cy="324000"/>
            <a:chOff x="4964713" y="2475902"/>
            <a:chExt cx="405203" cy="405203"/>
          </a:xfrm>
        </p:grpSpPr>
        <p:sp>
          <p:nvSpPr>
            <p:cNvPr id="163" name="타원 16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5" name="타원 16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6" name="그룹 33"/>
          <p:cNvGrpSpPr/>
          <p:nvPr/>
        </p:nvGrpSpPr>
        <p:grpSpPr>
          <a:xfrm>
            <a:off x="7653336" y="4734000"/>
            <a:ext cx="324000" cy="324000"/>
            <a:chOff x="4964713" y="2475902"/>
            <a:chExt cx="405203" cy="405203"/>
          </a:xfrm>
        </p:grpSpPr>
        <p:sp>
          <p:nvSpPr>
            <p:cNvPr id="167" name="타원 16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9" name="타원 1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09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1" grpId="0"/>
      <p:bldP spid="92" grpId="0"/>
      <p:bldP spid="109" grpId="0"/>
      <p:bldP spid="110" grpId="0"/>
      <p:bldP spid="146" grpId="0"/>
      <p:bldP spid="1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8000" y="980728"/>
            <a:ext cx="8785225" cy="2929466"/>
            <a:chOff x="560388" y="980728"/>
            <a:chExt cx="8785225" cy="2929466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60388" y="1486800"/>
              <a:ext cx="8785225" cy="2423394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60388" y="980728"/>
              <a:ext cx="8736074" cy="461665"/>
              <a:chOff x="560388" y="980728"/>
              <a:chExt cx="8736074" cy="461665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60388" y="980728"/>
                <a:ext cx="8736074" cy="461665"/>
                <a:chOff x="560388" y="980728"/>
                <a:chExt cx="8736074" cy="461665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723902" y="980728"/>
                  <a:ext cx="85725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>
                    <a:defRPr sz="2200" b="1"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pPr>
                    <a:lnSpc>
                      <a:spcPct val="120000"/>
                    </a:lnSpc>
                    <a:defRPr/>
                  </a:pPr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  </a:t>
                  </a:r>
                  <a:r>
                    <a:rPr lang="ko-KR" altLang="en-US" sz="12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는 </a:t>
                  </a:r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어떻게 </a:t>
                  </a: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계산했나요</a:t>
                  </a:r>
                  <a:r>
                    <a:rPr lang="en-US" altLang="ko-KR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560388" y="1115756"/>
                  <a:ext cx="152400" cy="152400"/>
                </a:xfrm>
                <a:prstGeom prst="ellipse">
                  <a:avLst/>
                </a:prstGeom>
                <a:solidFill>
                  <a:srgbClr val="4CB6E6"/>
                </a:solidFill>
                <a:ln w="38100">
                  <a:solidFill>
                    <a:srgbClr val="C1E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333" y="1033659"/>
                <a:ext cx="725695" cy="340364"/>
              </a:xfrm>
              <a:prstGeom prst="rect">
                <a:avLst/>
              </a:prstGeom>
            </p:spPr>
          </p:pic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794283" y="1728704"/>
            <a:ext cx="8409452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대분수를 모두 가분수로 바꾸어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spc="-2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spc="-2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2000" b="1" spc="-2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가분수로 바꾸어       과     을 더하면      입니다</a:t>
            </a:r>
            <a:r>
              <a:rPr lang="en-US" altLang="ko-KR" sz="2000" b="1" spc="-2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2000" b="1" spc="-2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대분수로 바꾸면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7824"/>
              </p:ext>
            </p:extLst>
          </p:nvPr>
        </p:nvGraphicFramePr>
        <p:xfrm>
          <a:off x="1404000" y="24192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47962"/>
              </p:ext>
            </p:extLst>
          </p:nvPr>
        </p:nvGraphicFramePr>
        <p:xfrm>
          <a:off x="2232000" y="24192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40606"/>
              </p:ext>
            </p:extLst>
          </p:nvPr>
        </p:nvGraphicFramePr>
        <p:xfrm>
          <a:off x="5467568" y="2419200"/>
          <a:ext cx="41942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7217"/>
              </p:ext>
            </p:extLst>
          </p:nvPr>
        </p:nvGraphicFramePr>
        <p:xfrm>
          <a:off x="6319068" y="2419200"/>
          <a:ext cx="2880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9615"/>
              </p:ext>
            </p:extLst>
          </p:nvPr>
        </p:nvGraphicFramePr>
        <p:xfrm>
          <a:off x="7812000" y="2419200"/>
          <a:ext cx="41942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08874"/>
              </p:ext>
            </p:extLst>
          </p:nvPr>
        </p:nvGraphicFramePr>
        <p:xfrm>
          <a:off x="1224000" y="3023392"/>
          <a:ext cx="41942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60509"/>
              </p:ext>
            </p:extLst>
          </p:nvPr>
        </p:nvGraphicFramePr>
        <p:xfrm>
          <a:off x="4160912" y="3023392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10" name="그룹 10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7" name="그룹 176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8" name="TextBox 17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3" name="그룹 11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5" name="직사각형 184">
            <a:hlinkClick r:id="rId4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5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6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33"/>
          <p:cNvGrpSpPr/>
          <p:nvPr/>
        </p:nvGrpSpPr>
        <p:grpSpPr>
          <a:xfrm>
            <a:off x="4790999" y="2536148"/>
            <a:ext cx="324000" cy="324000"/>
            <a:chOff x="4964713" y="2475902"/>
            <a:chExt cx="405203" cy="405203"/>
          </a:xfrm>
        </p:grpSpPr>
        <p:sp>
          <p:nvSpPr>
            <p:cNvPr id="81" name="타원 8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4" name="타원 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58000" y="979200"/>
            <a:ext cx="8785225" cy="2670056"/>
            <a:chOff x="546481" y="979200"/>
            <a:chExt cx="8785225" cy="2670056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546481" y="1417256"/>
              <a:ext cx="8785225" cy="223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0388" y="979200"/>
              <a:ext cx="8736074" cy="461665"/>
              <a:chOff x="560388" y="979200"/>
              <a:chExt cx="8736074" cy="461665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60388" y="979200"/>
                <a:ext cx="8736074" cy="461665"/>
                <a:chOff x="613943" y="4713498"/>
                <a:chExt cx="8736074" cy="461665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777457" y="4713498"/>
                  <a:ext cx="85725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>
                    <a:defRPr sz="2200" b="1"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pPr>
                    <a:lnSpc>
                      <a:spcPct val="120000"/>
                    </a:lnSpc>
                    <a:defRPr/>
                  </a:pP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에서 </a:t>
                  </a:r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계산한 방법은 어떤 방법과 비슷한가요</a:t>
                  </a:r>
                  <a:r>
                    <a:rPr lang="en-US" altLang="ko-KR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613943" y="4850298"/>
                  <a:ext cx="152400" cy="152400"/>
                </a:xfrm>
                <a:prstGeom prst="ellipse">
                  <a:avLst/>
                </a:prstGeom>
                <a:solidFill>
                  <a:srgbClr val="4CB6E6"/>
                </a:solidFill>
                <a:ln w="38100">
                  <a:solidFill>
                    <a:srgbClr val="C1E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920750" y="1044001"/>
                <a:ext cx="324000" cy="310074"/>
                <a:chOff x="1022755" y="1047881"/>
                <a:chExt cx="324000" cy="324002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1022755" y="1047882"/>
                  <a:ext cx="324000" cy="324001"/>
                </a:xfrm>
                <a:prstGeom prst="ellipse">
                  <a:avLst/>
                </a:prstGeom>
                <a:solidFill>
                  <a:srgbClr val="C8AA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ko-KR" altLang="en-US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026004" y="1047881"/>
                  <a:ext cx="317502" cy="323507"/>
                </a:xfrm>
                <a:prstGeom prst="rect">
                  <a:avLst/>
                </a:prstGeom>
                <a:noFill/>
              </p:spPr>
              <p:txBody>
                <a:bodyPr wrap="square" tIns="0" bIns="0" rtlCol="0" anchor="ctr" anchorCtr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bg1"/>
                      </a:solidFill>
                      <a:latin typeface="나눔고딕 ExtraBold" pitchFamily="50" charset="-127"/>
                      <a:ea typeface="나눔고딕 ExtraBold" pitchFamily="50" charset="-127"/>
                    </a:rPr>
                    <a:t>1</a:t>
                  </a:r>
                  <a:endParaRPr lang="ko-KR" altLang="en-US" sz="16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73247"/>
              </p:ext>
            </p:extLst>
          </p:nvPr>
        </p:nvGraphicFramePr>
        <p:xfrm>
          <a:off x="2360712" y="273536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5" name="그룹 8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2" name="그룹 121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1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8" name="그룹 8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4" name="직사각형 133">
            <a:hlinkClick r:id="rId3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4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5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82994" y="1611798"/>
            <a:ext cx="8332097" cy="1754326"/>
            <a:chOff x="782994" y="1513350"/>
            <a:chExt cx="8332097" cy="1754326"/>
          </a:xfrm>
        </p:grpSpPr>
        <p:sp>
          <p:nvSpPr>
            <p:cNvPr id="147" name="TextBox 146"/>
            <p:cNvSpPr txBox="1"/>
            <p:nvPr/>
          </p:nvSpPr>
          <p:spPr>
            <a:xfrm>
              <a:off x="782994" y="1513350"/>
              <a:ext cx="83320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8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그림으로 나타내 계산할 때 먼저 자연수 부분을 나타내고 진분수 부분을 나타냈기 때문에</a:t>
              </a:r>
              <a:r>
                <a:rPr lang="ko-KR" altLang="en-US" sz="11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	  </a:t>
              </a:r>
              <a:r>
                <a:rPr lang="en-US" altLang="ko-KR" sz="12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2000" b="1" spc="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ko-KR" altLang="en-US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비슷합니다</a:t>
              </a:r>
              <a:r>
                <a:rPr lang="en-US" altLang="ko-KR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indent="-342900">
                <a:lnSpc>
                  <a:spcPct val="18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그림에서</a:t>
              </a:r>
              <a:r>
                <a:rPr lang="ko-KR" altLang="en-US" sz="105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의 개수를 세어 계산했기 때문에  </a:t>
              </a:r>
              <a:r>
                <a:rPr lang="en-US" altLang="ko-KR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2000" b="1" spc="50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ko-KR" altLang="en-US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비슷합니다</a:t>
              </a:r>
              <a:r>
                <a:rPr lang="en-US" altLang="ko-KR" sz="2000" b="1" spc="5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000" y="2250000"/>
              <a:ext cx="704090" cy="315468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000" y="2808000"/>
              <a:ext cx="704089" cy="315468"/>
            </a:xfrm>
            <a:prstGeom prst="rect">
              <a:avLst/>
            </a:prstGeom>
          </p:spPr>
        </p:pic>
      </p:grpSp>
      <p:grpSp>
        <p:nvGrpSpPr>
          <p:cNvPr id="149" name="그룹 33"/>
          <p:cNvGrpSpPr/>
          <p:nvPr/>
        </p:nvGrpSpPr>
        <p:grpSpPr>
          <a:xfrm>
            <a:off x="4790999" y="2325600"/>
            <a:ext cx="324000" cy="324000"/>
            <a:chOff x="4964713" y="2475902"/>
            <a:chExt cx="405203" cy="405203"/>
          </a:xfrm>
        </p:grpSpPr>
        <p:sp>
          <p:nvSpPr>
            <p:cNvPr id="150" name="타원 14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2" name="타원 15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73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58000" y="3255367"/>
            <a:ext cx="8792017" cy="2693913"/>
            <a:chOff x="558000" y="3255367"/>
            <a:chExt cx="8792017" cy="269391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558000" y="3717280"/>
              <a:ext cx="8785225" cy="223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3255367"/>
              <a:ext cx="8736074" cy="461665"/>
              <a:chOff x="613943" y="3465933"/>
              <a:chExt cx="8736074" cy="461665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613943" y="3465933"/>
                <a:ext cx="8736074" cy="461665"/>
                <a:chOff x="613943" y="1017661"/>
                <a:chExt cx="8736074" cy="461665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777457" y="1017661"/>
                  <a:ext cx="85725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>
                    <a:defRPr sz="2200" b="1"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pPr>
                    <a:lnSpc>
                      <a:spcPct val="120000"/>
                    </a:lnSpc>
                    <a:defRPr/>
                  </a:pP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   의 말과 수를 모두 이용하여 분수의 덧셈 </a:t>
                  </a:r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상황을 </a:t>
                  </a: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만들어 보세요</a:t>
                  </a:r>
                  <a:r>
                    <a:rPr lang="en-US" altLang="ko-KR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613943" y="1153827"/>
                  <a:ext cx="152400" cy="152400"/>
                </a:xfrm>
                <a:prstGeom prst="ellipse">
                  <a:avLst/>
                </a:prstGeom>
                <a:solidFill>
                  <a:srgbClr val="4CB6E6"/>
                </a:solidFill>
                <a:ln w="38100">
                  <a:solidFill>
                    <a:srgbClr val="C1E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28" name="모서리가 둥근 직사각형 127"/>
              <p:cNvSpPr/>
              <p:nvPr/>
            </p:nvSpPr>
            <p:spPr>
              <a:xfrm>
                <a:off x="881034" y="3544916"/>
                <a:ext cx="658910" cy="313513"/>
              </a:xfrm>
              <a:prstGeom prst="roundRect">
                <a:avLst>
                  <a:gd name="adj" fmla="val 50000"/>
                </a:avLst>
              </a:prstGeom>
              <a:solidFill>
                <a:srgbClr val="C59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ko-KR" altLang="en-US" sz="1500" b="1" dirty="0">
                    <a:latin typeface="맑은 고딕" panose="020B0503020000020004" pitchFamily="50" charset="-127"/>
                  </a:rPr>
                  <a:t>보기</a:t>
                </a: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37990" y="931298"/>
            <a:ext cx="9312458" cy="951361"/>
            <a:chOff x="137990" y="931298"/>
            <a:chExt cx="9312458" cy="951361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460000" cy="924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457200" algn="just">
                <a:lnSpc>
                  <a:spcPct val="120000"/>
                </a:lnSpc>
              </a:pPr>
              <a:r>
                <a:rPr lang="ko-KR" altLang="en-US" sz="2254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54" b="1" spc="8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말과 수를 모두 이용하여 분수의 덧셈 상황을 만들고 </a:t>
              </a:r>
              <a:r>
                <a:rPr lang="ko-KR" altLang="en-US" sz="2254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계산해 봅시다</a:t>
              </a:r>
              <a:r>
                <a:rPr lang="en-US" altLang="ko-KR" sz="2254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4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990" y="931298"/>
              <a:ext cx="882446" cy="548671"/>
            </a:xfrm>
            <a:prstGeom prst="rect">
              <a:avLst/>
            </a:prstGeom>
            <a:noFill/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037357" y="1047550"/>
              <a:ext cx="658910" cy="313513"/>
            </a:xfrm>
            <a:prstGeom prst="roundRect">
              <a:avLst>
                <a:gd name="adj" fmla="val 50000"/>
              </a:avLst>
            </a:prstGeom>
            <a:solidFill>
              <a:srgbClr val="C59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  <a:endPara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2000" y="3866272"/>
            <a:ext cx="86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지유는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할아버지는 사과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땄습니다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지유와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할아버지가 딴 사과는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몇 상자인가요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사과잼을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만드는 데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지유는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할아버지는 사과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사과는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몇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개인가요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5470"/>
              </p:ext>
            </p:extLst>
          </p:nvPr>
        </p:nvGraphicFramePr>
        <p:xfrm>
          <a:off x="2674800" y="382735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59108"/>
              </p:ext>
            </p:extLst>
          </p:nvPr>
        </p:nvGraphicFramePr>
        <p:xfrm>
          <a:off x="6048000" y="382735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34634"/>
              </p:ext>
            </p:extLst>
          </p:nvPr>
        </p:nvGraphicFramePr>
        <p:xfrm>
          <a:off x="4971352" y="4758098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50804"/>
              </p:ext>
            </p:extLst>
          </p:nvPr>
        </p:nvGraphicFramePr>
        <p:xfrm>
          <a:off x="8064000" y="4758098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0" name="그룹 89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91" name="그룹 90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13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5" name="직사각형 164">
            <a:hlinkClick r:id="rId4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hlinkClick r:id="rId5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hlinkClick r:id="rId6" action="ppaction://hlinksldjump"/>
          </p:cNvPr>
          <p:cNvSpPr/>
          <p:nvPr/>
        </p:nvSpPr>
        <p:spPr>
          <a:xfrm>
            <a:off x="9027102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33"/>
          <p:cNvGrpSpPr/>
          <p:nvPr/>
        </p:nvGrpSpPr>
        <p:grpSpPr>
          <a:xfrm>
            <a:off x="4790999" y="4671280"/>
            <a:ext cx="324000" cy="324000"/>
            <a:chOff x="4964713" y="2475902"/>
            <a:chExt cx="405203" cy="405203"/>
          </a:xfrm>
        </p:grpSpPr>
        <p:sp>
          <p:nvSpPr>
            <p:cNvPr id="69" name="타원 6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5" name="타원 7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738" y="1924833"/>
            <a:ext cx="7442525" cy="11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0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108" y="980728"/>
            <a:ext cx="8785225" cy="1341196"/>
            <a:chOff x="571108" y="980728"/>
            <a:chExt cx="8785225" cy="1341196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571108" y="1477551"/>
              <a:ext cx="8785225" cy="844373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980728"/>
              <a:ext cx="8736074" cy="461665"/>
              <a:chOff x="613943" y="980728"/>
              <a:chExt cx="8736074" cy="46166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777457" y="980728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덧셈 상황을 계산해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13943" y="115382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791393" y="1599655"/>
            <a:ext cx="8332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+2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= 4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02214"/>
              </p:ext>
            </p:extLst>
          </p:nvPr>
        </p:nvGraphicFramePr>
        <p:xfrm>
          <a:off x="1424608" y="1566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46283"/>
              </p:ext>
            </p:extLst>
          </p:nvPr>
        </p:nvGraphicFramePr>
        <p:xfrm>
          <a:off x="2948400" y="1566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71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47287"/>
              </p:ext>
            </p:extLst>
          </p:nvPr>
        </p:nvGraphicFramePr>
        <p:xfrm>
          <a:off x="2124000" y="1566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4" name="그룹 93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95" name="그룹 9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16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8" name="그룹 9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8" name="직사각형 167">
            <a:hlinkClick r:id="rId3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hlinkClick r:id="rId4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hlinkClick r:id="rId5" action="ppaction://hlinksldjump"/>
          </p:cNvPr>
          <p:cNvSpPr/>
          <p:nvPr/>
        </p:nvSpPr>
        <p:spPr>
          <a:xfrm>
            <a:off x="9027102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33"/>
          <p:cNvGrpSpPr/>
          <p:nvPr/>
        </p:nvGrpSpPr>
        <p:grpSpPr>
          <a:xfrm>
            <a:off x="4790999" y="1737737"/>
            <a:ext cx="324000" cy="324000"/>
            <a:chOff x="4964713" y="2475902"/>
            <a:chExt cx="405203" cy="405203"/>
          </a:xfrm>
        </p:grpSpPr>
        <p:sp>
          <p:nvSpPr>
            <p:cNvPr id="60" name="타원 5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2" name="타원 6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841542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뺄셈을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(2)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98400" y="3105835"/>
            <a:ext cx="1501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21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953000" y="0"/>
            <a:ext cx="40976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8" y="1412875"/>
            <a:ext cx="8063563" cy="4860898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1" name="그룹 70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45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4" name="직사각형 153">
            <a:hlinkClick r:id="rId4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hlinkClick r:id="rId5" action="ppaction://hlinksldjump"/>
          </p:cNvPr>
          <p:cNvSpPr/>
          <p:nvPr/>
        </p:nvSpPr>
        <p:spPr>
          <a:xfrm>
            <a:off x="9027102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hlinkClick r:id="rId6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90" name="TextBox 89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글과 그림 속 상황을 살펴봅시다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2" name="그림 91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000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58000" y="996139"/>
            <a:ext cx="8787612" cy="1279027"/>
            <a:chOff x="558000" y="996139"/>
            <a:chExt cx="8787612" cy="1279027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48316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58000" y="996139"/>
              <a:ext cx="8756160" cy="461665"/>
              <a:chOff x="558000" y="3304288"/>
              <a:chExt cx="8756160" cy="46166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41600" y="3304288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요리할 때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재료의 양을 재어 본 경험이 있나요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558000" y="347738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558000" y="2642610"/>
            <a:ext cx="8787612" cy="1274889"/>
            <a:chOff x="558000" y="2546332"/>
            <a:chExt cx="8787612" cy="127488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60387" y="302922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58000" y="2546332"/>
              <a:ext cx="8756160" cy="461665"/>
              <a:chOff x="558000" y="4820614"/>
              <a:chExt cx="8756160" cy="46166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741600" y="4820614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아버지와 함께 무엇을 만들고 있나요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558000" y="499371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629867"/>
            <a:ext cx="833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 재어 라면을 끓였습니다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74971"/>
              </p:ext>
            </p:extLst>
          </p:nvPr>
        </p:nvGraphicFramePr>
        <p:xfrm>
          <a:off x="1746000" y="1548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791393" y="3289128"/>
            <a:ext cx="833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쌀케이크를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만들고 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33"/>
          <p:cNvGrpSpPr/>
          <p:nvPr/>
        </p:nvGrpSpPr>
        <p:grpSpPr>
          <a:xfrm>
            <a:off x="4790999" y="1709764"/>
            <a:ext cx="324000" cy="324000"/>
            <a:chOff x="4964713" y="2475902"/>
            <a:chExt cx="405203" cy="405203"/>
          </a:xfrm>
        </p:grpSpPr>
        <p:sp>
          <p:nvSpPr>
            <p:cNvPr id="96" name="타원 9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8" name="타원 9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33"/>
          <p:cNvGrpSpPr/>
          <p:nvPr/>
        </p:nvGrpSpPr>
        <p:grpSpPr>
          <a:xfrm>
            <a:off x="4790999" y="3367353"/>
            <a:ext cx="324000" cy="324000"/>
            <a:chOff x="4964713" y="2475902"/>
            <a:chExt cx="405203" cy="405203"/>
          </a:xfrm>
        </p:grpSpPr>
        <p:sp>
          <p:nvSpPr>
            <p:cNvPr id="100" name="타원 9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1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2" name="그룹 111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52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4" name="직사각형 203">
            <a:hlinkClick r:id="rId4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hlinkClick r:id="rId5" action="ppaction://hlinksldjump"/>
          </p:cNvPr>
          <p:cNvSpPr/>
          <p:nvPr/>
        </p:nvSpPr>
        <p:spPr>
          <a:xfrm>
            <a:off x="9027102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6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58000" y="866016"/>
            <a:ext cx="8785225" cy="1998940"/>
            <a:chOff x="560387" y="866016"/>
            <a:chExt cx="8785225" cy="1998940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352956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60387" y="866016"/>
              <a:ext cx="8756160" cy="461665"/>
              <a:chOff x="560387" y="3304288"/>
              <a:chExt cx="8756160" cy="46166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43987" y="3304288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나와 아버지가 사용한 쌀가루의 양은 각각 얼마인가요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560387" y="347738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58000" y="3329960"/>
            <a:ext cx="8787612" cy="1274889"/>
            <a:chOff x="558000" y="3329960"/>
            <a:chExt cx="8787612" cy="127488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60387" y="381284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58000" y="3329960"/>
              <a:ext cx="8756160" cy="461665"/>
              <a:chOff x="558000" y="4820614"/>
              <a:chExt cx="8756160" cy="46166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741600" y="4820614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사람이 사용한 쌀가루의 양이 모두 몇 컵인지 어떻게 알 수 있을까요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558000" y="499371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296000"/>
            <a:ext cx="8332097" cy="151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쌀가루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   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 사용했습니다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아버지는 쌀가루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사용했습니다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09180"/>
              </p:ext>
            </p:extLst>
          </p:nvPr>
        </p:nvGraphicFramePr>
        <p:xfrm>
          <a:off x="2844000" y="148478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 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791393" y="3976478"/>
            <a:ext cx="833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사용한 쌀가루의 양을 더하면 될 것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41695"/>
              </p:ext>
            </p:extLst>
          </p:nvPr>
        </p:nvGraphicFramePr>
        <p:xfrm>
          <a:off x="3368824" y="2023769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42" name="그룹 33"/>
          <p:cNvGrpSpPr/>
          <p:nvPr/>
        </p:nvGrpSpPr>
        <p:grpSpPr>
          <a:xfrm>
            <a:off x="4790999" y="1971390"/>
            <a:ext cx="324000" cy="324000"/>
            <a:chOff x="4964713" y="2475902"/>
            <a:chExt cx="405203" cy="405203"/>
          </a:xfrm>
        </p:grpSpPr>
        <p:sp>
          <p:nvSpPr>
            <p:cNvPr id="143" name="타원 14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5" name="타원 14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6" name="그룹 33"/>
          <p:cNvGrpSpPr/>
          <p:nvPr/>
        </p:nvGrpSpPr>
        <p:grpSpPr>
          <a:xfrm>
            <a:off x="4790999" y="4046849"/>
            <a:ext cx="324000" cy="324000"/>
            <a:chOff x="4964713" y="2475902"/>
            <a:chExt cx="405203" cy="405203"/>
          </a:xfrm>
        </p:grpSpPr>
        <p:sp>
          <p:nvSpPr>
            <p:cNvPr id="147" name="타원 14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9" name="타원 14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2" name="그룹 151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219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21" name="직선 연결선 22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0" name="TextBox 219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21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203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05" name="타원 2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28" name="직사각형 227">
            <a:hlinkClick r:id="rId4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hlinkClick r:id="rId5" action="ppaction://hlinksldjump"/>
          </p:cNvPr>
          <p:cNvSpPr/>
          <p:nvPr/>
        </p:nvSpPr>
        <p:spPr>
          <a:xfrm>
            <a:off x="9027102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hlinkClick r:id="rId6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58000" y="1688170"/>
            <a:ext cx="8785225" cy="3166210"/>
            <a:chOff x="560387" y="1688170"/>
            <a:chExt cx="8785225" cy="3166210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60387" y="2186780"/>
              <a:ext cx="8785225" cy="2667600"/>
            </a:xfrm>
            <a:prstGeom prst="roundRect">
              <a:avLst>
                <a:gd name="adj" fmla="val 13075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0387" y="1688170"/>
              <a:ext cx="8756160" cy="461665"/>
              <a:chOff x="560387" y="1904194"/>
              <a:chExt cx="8756160" cy="461665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43987" y="1904194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사람이 사용한 쌀가루의 양이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컵보다 많은지 적은지 어림해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60387" y="207729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5336" y="943469"/>
            <a:ext cx="8814178" cy="507831"/>
            <a:chOff x="565336" y="943469"/>
            <a:chExt cx="8814178" cy="507831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43469"/>
              <a:ext cx="83855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사람이 사용한 쌀가루의 양을 알아봅시다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1003306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91393" y="2364838"/>
            <a:ext cx="8298000" cy="230832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1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2000" b="1" spc="-1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spc="-1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컵보다 많은 쌀가루를 사용했고</a:t>
            </a:r>
            <a:r>
              <a:rPr lang="en-US" altLang="ko-KR" sz="2000" b="1" spc="-1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아버지는 </a:t>
            </a:r>
            <a:r>
              <a:rPr lang="en-US" altLang="ko-KR" sz="2000" b="1" spc="-1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spc="-1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컵보다 많은 쌀가루를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사용했으므로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컵보다는 많을 것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나와 아버지가 사용한 쌀가루의 양에서 분수 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    과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1" spc="-50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더해도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작으므로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컵보다 적을 것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46021"/>
              </p:ext>
            </p:extLst>
          </p:nvPr>
        </p:nvGraphicFramePr>
        <p:xfrm>
          <a:off x="6876000" y="3545448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51537"/>
              </p:ext>
            </p:extLst>
          </p:nvPr>
        </p:nvGraphicFramePr>
        <p:xfrm>
          <a:off x="7596000" y="3545448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7" name="그룹 7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6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2" name="직사각형 121">
            <a:hlinkClick r:id="rId3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4" action="ppaction://hlinksldjump"/>
          </p:cNvPr>
          <p:cNvSpPr/>
          <p:nvPr/>
        </p:nvSpPr>
        <p:spPr>
          <a:xfrm>
            <a:off x="9027102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5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33"/>
          <p:cNvGrpSpPr/>
          <p:nvPr/>
        </p:nvGrpSpPr>
        <p:grpSpPr>
          <a:xfrm>
            <a:off x="4790999" y="3384000"/>
            <a:ext cx="324000" cy="324000"/>
            <a:chOff x="4964713" y="2475902"/>
            <a:chExt cx="405203" cy="405203"/>
          </a:xfrm>
        </p:grpSpPr>
        <p:sp>
          <p:nvSpPr>
            <p:cNvPr id="126" name="타원 12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8" name="타원 12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04902" y="2318090"/>
            <a:ext cx="9005455" cy="2221820"/>
            <a:chOff x="404902" y="2012201"/>
            <a:chExt cx="9005455" cy="222182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000672" y="2012201"/>
              <a:ext cx="936000" cy="324000"/>
            </a:xfrm>
            <a:prstGeom prst="roundRect">
              <a:avLst>
                <a:gd name="adj" fmla="val 36510"/>
              </a:avLst>
            </a:prstGeom>
            <a:solidFill>
              <a:srgbClr val="2DBF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나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7113240" y="2012201"/>
              <a:ext cx="936000" cy="324000"/>
            </a:xfrm>
            <a:prstGeom prst="roundRect">
              <a:avLst>
                <a:gd name="adj" fmla="val 36510"/>
              </a:avLst>
            </a:prstGeom>
            <a:solidFill>
              <a:srgbClr val="2DBF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아버지 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902" y="2623978"/>
              <a:ext cx="9005455" cy="1610043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78064" y="980728"/>
            <a:ext cx="8736074" cy="461665"/>
            <a:chOff x="578064" y="980728"/>
            <a:chExt cx="8736074" cy="461665"/>
          </a:xfrm>
        </p:grpSpPr>
        <p:sp>
          <p:nvSpPr>
            <p:cNvPr id="75" name="TextBox 74"/>
            <p:cNvSpPr txBox="1"/>
            <p:nvPr/>
          </p:nvSpPr>
          <p:spPr>
            <a:xfrm>
              <a:off x="741578" y="980728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사용한 쌀가루의 양을 각각 그림에 나타내 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578064" y="112993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33" name="그룹 13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5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6" name="그룹 13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70" name="직사각형 169">
            <a:hlinkClick r:id="rId4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hlinkClick r:id="rId5" action="ppaction://hlinksldjump"/>
          </p:cNvPr>
          <p:cNvSpPr/>
          <p:nvPr/>
        </p:nvSpPr>
        <p:spPr>
          <a:xfrm>
            <a:off x="9027102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6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r="697"/>
          <a:stretch/>
        </p:blipFill>
        <p:spPr>
          <a:xfrm>
            <a:off x="5871474" y="3060608"/>
            <a:ext cx="3402006" cy="1359766"/>
          </a:xfrm>
          <a:prstGeom prst="rect">
            <a:avLst/>
          </a:prstGeom>
        </p:spPr>
      </p:pic>
      <p:grpSp>
        <p:nvGrpSpPr>
          <p:cNvPr id="66" name="그룹 33"/>
          <p:cNvGrpSpPr/>
          <p:nvPr/>
        </p:nvGrpSpPr>
        <p:grpSpPr>
          <a:xfrm>
            <a:off x="7410477" y="3587938"/>
            <a:ext cx="324000" cy="324000"/>
            <a:chOff x="4964713" y="2475902"/>
            <a:chExt cx="405203" cy="405203"/>
          </a:xfrm>
        </p:grpSpPr>
        <p:sp>
          <p:nvSpPr>
            <p:cNvPr id="67" name="타원 6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1" name="타원 7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43560" y="2934000"/>
            <a:ext cx="2457312" cy="1520087"/>
            <a:chOff x="1343560" y="2934000"/>
            <a:chExt cx="2457312" cy="1520087"/>
          </a:xfrm>
        </p:grpSpPr>
        <p:sp>
          <p:nvSpPr>
            <p:cNvPr id="5" name="직사각형 4"/>
            <p:cNvSpPr/>
            <p:nvPr/>
          </p:nvSpPr>
          <p:spPr>
            <a:xfrm>
              <a:off x="2519442" y="2934000"/>
              <a:ext cx="1281430" cy="1219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3560" y="3045789"/>
              <a:ext cx="2347163" cy="1408298"/>
            </a:xfrm>
            <a:prstGeom prst="rect">
              <a:avLst/>
            </a:prstGeom>
          </p:spPr>
        </p:pic>
      </p:grpSp>
      <p:grpSp>
        <p:nvGrpSpPr>
          <p:cNvPr id="62" name="그룹 33"/>
          <p:cNvGrpSpPr/>
          <p:nvPr/>
        </p:nvGrpSpPr>
        <p:grpSpPr>
          <a:xfrm>
            <a:off x="2306672" y="3587938"/>
            <a:ext cx="324000" cy="324000"/>
            <a:chOff x="4964713" y="2475902"/>
            <a:chExt cx="405203" cy="405203"/>
          </a:xfrm>
        </p:grpSpPr>
        <p:sp>
          <p:nvSpPr>
            <p:cNvPr id="63" name="타원 6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5" name="타원 6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972000" y="3060608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59526" y="3060608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1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087364"/>
            <a:ext cx="4794449" cy="1409056"/>
          </a:xfrm>
          <a:prstGeom prst="rect">
            <a:avLst/>
          </a:prstGeom>
        </p:spPr>
      </p:pic>
      <p:sp>
        <p:nvSpPr>
          <p:cNvPr id="66" name="모서리가 둥근 직사각형 65"/>
          <p:cNvSpPr/>
          <p:nvPr/>
        </p:nvSpPr>
        <p:spPr>
          <a:xfrm>
            <a:off x="558000" y="4662505"/>
            <a:ext cx="8785225" cy="1296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58000" y="2555686"/>
            <a:ext cx="8736074" cy="461665"/>
            <a:chOff x="613943" y="2420888"/>
            <a:chExt cx="8736074" cy="461665"/>
          </a:xfrm>
        </p:grpSpPr>
        <p:sp>
          <p:nvSpPr>
            <p:cNvPr id="70" name="TextBox 69"/>
            <p:cNvSpPr txBox="1"/>
            <p:nvPr/>
          </p:nvSpPr>
          <p:spPr>
            <a:xfrm>
              <a:off x="777457" y="2420888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사람이 사용한 쌀가루의 양을 그림으로 나타내 알아보세요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1" name="타원 70"/>
            <p:cNvSpPr/>
            <p:nvPr/>
          </p:nvSpPr>
          <p:spPr>
            <a:xfrm>
              <a:off x="613943" y="257705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8000" y="980728"/>
            <a:ext cx="8785225" cy="1318336"/>
            <a:chOff x="577458" y="980728"/>
            <a:chExt cx="8785225" cy="1318336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577458" y="1454691"/>
              <a:ext cx="8785225" cy="844373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980728"/>
              <a:ext cx="8736074" cy="461665"/>
              <a:chOff x="613943" y="980728"/>
              <a:chExt cx="8736074" cy="461665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77457" y="980728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사람이 사용한 쌀가루의 양을 구하는 식을 써 보세요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613943" y="113689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791393" y="1569368"/>
            <a:ext cx="8332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+2    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89693"/>
              </p:ext>
            </p:extLst>
          </p:nvPr>
        </p:nvGraphicFramePr>
        <p:xfrm>
          <a:off x="1381100" y="1566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27039"/>
              </p:ext>
            </p:extLst>
          </p:nvPr>
        </p:nvGraphicFramePr>
        <p:xfrm>
          <a:off x="2088000" y="1566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37838" y="4756507"/>
            <a:ext cx="8332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컵보다는 많고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컵보다는 적습니다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04581"/>
              </p:ext>
            </p:extLst>
          </p:nvPr>
        </p:nvGraphicFramePr>
        <p:xfrm>
          <a:off x="1368000" y="5183632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7" name="그룹 8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8" name="그룹 8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9" name="직사각형 128">
            <a:hlinkClick r:id="rId4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5" action="ppaction://hlinksldjump"/>
          </p:cNvPr>
          <p:cNvSpPr/>
          <p:nvPr/>
        </p:nvSpPr>
        <p:spPr>
          <a:xfrm>
            <a:off x="9027102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6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33"/>
          <p:cNvGrpSpPr/>
          <p:nvPr/>
        </p:nvGrpSpPr>
        <p:grpSpPr>
          <a:xfrm>
            <a:off x="4790999" y="1714256"/>
            <a:ext cx="324000" cy="324000"/>
            <a:chOff x="4964713" y="2475902"/>
            <a:chExt cx="405203" cy="405203"/>
          </a:xfrm>
        </p:grpSpPr>
        <p:sp>
          <p:nvSpPr>
            <p:cNvPr id="78" name="타원 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33"/>
          <p:cNvGrpSpPr/>
          <p:nvPr/>
        </p:nvGrpSpPr>
        <p:grpSpPr>
          <a:xfrm>
            <a:off x="4790999" y="5221870"/>
            <a:ext cx="324000" cy="324000"/>
            <a:chOff x="4964713" y="2475902"/>
            <a:chExt cx="405203" cy="405203"/>
          </a:xfrm>
        </p:grpSpPr>
        <p:sp>
          <p:nvSpPr>
            <p:cNvPr id="134" name="타원 13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6" name="타원 13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38000" y="3094339"/>
            <a:ext cx="4812225" cy="1410717"/>
            <a:chOff x="2538000" y="3094339"/>
            <a:chExt cx="4812225" cy="141071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8"/>
            <a:srcRect l="22966"/>
            <a:stretch/>
          </p:blipFill>
          <p:spPr>
            <a:xfrm>
              <a:off x="3656856" y="3094339"/>
              <a:ext cx="3693369" cy="1409056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8"/>
            <a:srcRect l="74699"/>
            <a:stretch/>
          </p:blipFill>
          <p:spPr>
            <a:xfrm flipH="1">
              <a:off x="2538000" y="3096000"/>
              <a:ext cx="1213022" cy="1409056"/>
            </a:xfrm>
            <a:prstGeom prst="rect">
              <a:avLst/>
            </a:prstGeom>
          </p:spPr>
        </p:pic>
      </p:grpSp>
      <p:sp>
        <p:nvSpPr>
          <p:cNvPr id="76" name="모서리가 둥근 직사각형 75"/>
          <p:cNvSpPr/>
          <p:nvPr/>
        </p:nvSpPr>
        <p:spPr>
          <a:xfrm>
            <a:off x="2088000" y="3096000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7" grpId="0"/>
      <p:bldP spid="67" grpId="0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8" y="1901384"/>
            <a:ext cx="8793896" cy="2103680"/>
            <a:chOff x="560388" y="1901384"/>
            <a:chExt cx="8793896" cy="2103680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9059" y="2537368"/>
              <a:ext cx="8785225" cy="1467696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3902" y="1901384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+1  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큰지 작은지 어림해 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560388" y="207448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5336" y="981075"/>
            <a:ext cx="9067678" cy="438582"/>
            <a:chOff x="565336" y="981075"/>
            <a:chExt cx="9067678" cy="438582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+1  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어떻게 계산하는지 알아봅시다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1" name="그룹 220"/>
            <p:cNvGrpSpPr/>
            <p:nvPr/>
          </p:nvGrpSpPr>
          <p:grpSpPr>
            <a:xfrm>
              <a:off x="565336" y="1003306"/>
              <a:ext cx="381000" cy="400110"/>
              <a:chOff x="452406" y="890570"/>
              <a:chExt cx="381000" cy="400110"/>
            </a:xfrm>
          </p:grpSpPr>
          <p:sp>
            <p:nvSpPr>
              <p:cNvPr id="222" name="타원 221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94284" y="2660719"/>
            <a:ext cx="8302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9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크기 때문에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+1  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클 것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26752"/>
              </p:ext>
            </p:extLst>
          </p:nvPr>
        </p:nvGraphicFramePr>
        <p:xfrm>
          <a:off x="1213370" y="270658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20375"/>
              </p:ext>
            </p:extLst>
          </p:nvPr>
        </p:nvGraphicFramePr>
        <p:xfrm>
          <a:off x="1764000" y="270658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73170"/>
              </p:ext>
            </p:extLst>
          </p:nvPr>
        </p:nvGraphicFramePr>
        <p:xfrm>
          <a:off x="2448000" y="270658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80939"/>
              </p:ext>
            </p:extLst>
          </p:nvPr>
        </p:nvGraphicFramePr>
        <p:xfrm>
          <a:off x="5457056" y="270658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866"/>
              </p:ext>
            </p:extLst>
          </p:nvPr>
        </p:nvGraphicFramePr>
        <p:xfrm>
          <a:off x="6120000" y="270658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1647"/>
              </p:ext>
            </p:extLst>
          </p:nvPr>
        </p:nvGraphicFramePr>
        <p:xfrm>
          <a:off x="979455" y="1800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56095"/>
              </p:ext>
            </p:extLst>
          </p:nvPr>
        </p:nvGraphicFramePr>
        <p:xfrm>
          <a:off x="1656000" y="1800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45333"/>
              </p:ext>
            </p:extLst>
          </p:nvPr>
        </p:nvGraphicFramePr>
        <p:xfrm>
          <a:off x="1273693" y="828000"/>
          <a:ext cx="288032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2359"/>
              </p:ext>
            </p:extLst>
          </p:nvPr>
        </p:nvGraphicFramePr>
        <p:xfrm>
          <a:off x="1981855" y="828000"/>
          <a:ext cx="288032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79" name="그룹 17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80" name="그룹 17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11" name="타원 2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2" name="직선 연결선 2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0" name="TextBox 20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20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8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3" name="그룹 18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9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8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17" name="직사각형 216">
            <a:hlinkClick r:id="rId3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hlinkClick r:id="rId4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hlinkClick r:id="rId5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33"/>
          <p:cNvGrpSpPr/>
          <p:nvPr/>
        </p:nvGrpSpPr>
        <p:grpSpPr>
          <a:xfrm>
            <a:off x="4790999" y="3154283"/>
            <a:ext cx="324000" cy="324000"/>
            <a:chOff x="4964713" y="2475902"/>
            <a:chExt cx="405203" cy="405203"/>
          </a:xfrm>
        </p:grpSpPr>
        <p:sp>
          <p:nvSpPr>
            <p:cNvPr id="80" name="타원 7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2" name="타원 8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8" y="983338"/>
            <a:ext cx="8736074" cy="461665"/>
            <a:chOff x="560388" y="983338"/>
            <a:chExt cx="8736074" cy="461665"/>
          </a:xfrm>
        </p:grpSpPr>
        <p:sp>
          <p:nvSpPr>
            <p:cNvPr id="70" name="TextBox 69"/>
            <p:cNvSpPr txBox="1"/>
            <p:nvPr/>
          </p:nvSpPr>
          <p:spPr>
            <a:xfrm>
              <a:off x="723902" y="983338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+1 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계산하는 방법을 알아보세요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560388" y="115643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5998"/>
              </p:ext>
            </p:extLst>
          </p:nvPr>
        </p:nvGraphicFramePr>
        <p:xfrm>
          <a:off x="2432720" y="885600"/>
          <a:ext cx="259918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9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59832"/>
              </p:ext>
            </p:extLst>
          </p:nvPr>
        </p:nvGraphicFramePr>
        <p:xfrm>
          <a:off x="3080792" y="885600"/>
          <a:ext cx="259918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9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1685012"/>
            <a:ext cx="6765932" cy="1520889"/>
          </a:xfrm>
          <a:prstGeom prst="rect">
            <a:avLst/>
          </a:prstGeom>
        </p:spPr>
      </p:pic>
      <p:grpSp>
        <p:nvGrpSpPr>
          <p:cNvPr id="108" name="그룹 10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09" name="그룹 10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7" name="그룹 156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7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2" name="그룹 11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5" name="직사각형 194">
            <a:hlinkClick r:id="rId4" action="ppaction://hlinksldjump"/>
          </p:cNvPr>
          <p:cNvSpPr/>
          <p:nvPr/>
        </p:nvSpPr>
        <p:spPr>
          <a:xfrm>
            <a:off x="81679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5" action="ppaction://hlinksldjump"/>
          </p:cNvPr>
          <p:cNvSpPr/>
          <p:nvPr/>
        </p:nvSpPr>
        <p:spPr>
          <a:xfrm>
            <a:off x="859752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hlinkClick r:id="rId6" action="ppaction://hlinksldjump"/>
          </p:cNvPr>
          <p:cNvSpPr/>
          <p:nvPr/>
        </p:nvSpPr>
        <p:spPr>
          <a:xfrm>
            <a:off x="9456675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572121" y="3778702"/>
            <a:ext cx="6761759" cy="1815345"/>
            <a:chOff x="964483" y="3778702"/>
            <a:chExt cx="6761759" cy="181534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4483" y="4108549"/>
              <a:ext cx="833234" cy="37331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331" y="3778702"/>
              <a:ext cx="5816911" cy="1815345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4448944" y="4093252"/>
            <a:ext cx="439200" cy="439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033120" y="3789040"/>
            <a:ext cx="439200" cy="439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964160" y="4093200"/>
            <a:ext cx="439200" cy="439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761312" y="3811003"/>
            <a:ext cx="439200" cy="439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60000" y="5040000"/>
            <a:ext cx="439200" cy="439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80000" y="5040000"/>
            <a:ext cx="439200" cy="439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241032" y="4752000"/>
            <a:ext cx="439200" cy="439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033120" y="5040000"/>
            <a:ext cx="439200" cy="439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06000" y="4752000"/>
            <a:ext cx="439200" cy="439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33"/>
          <p:cNvGrpSpPr/>
          <p:nvPr/>
        </p:nvGrpSpPr>
        <p:grpSpPr>
          <a:xfrm>
            <a:off x="4503137" y="4150800"/>
            <a:ext cx="324000" cy="324000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1" name="그룹 33"/>
          <p:cNvGrpSpPr/>
          <p:nvPr/>
        </p:nvGrpSpPr>
        <p:grpSpPr>
          <a:xfrm>
            <a:off x="6089734" y="3862800"/>
            <a:ext cx="324000" cy="324000"/>
            <a:chOff x="4964713" y="2475902"/>
            <a:chExt cx="405203" cy="405203"/>
          </a:xfrm>
        </p:grpSpPr>
        <p:sp>
          <p:nvSpPr>
            <p:cNvPr id="133" name="타원 13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1" name="타원 14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2" name="그룹 33"/>
          <p:cNvGrpSpPr/>
          <p:nvPr/>
        </p:nvGrpSpPr>
        <p:grpSpPr>
          <a:xfrm>
            <a:off x="7379760" y="4150800"/>
            <a:ext cx="324000" cy="324000"/>
            <a:chOff x="4964713" y="2475902"/>
            <a:chExt cx="405203" cy="405203"/>
          </a:xfrm>
        </p:grpSpPr>
        <p:sp>
          <p:nvSpPr>
            <p:cNvPr id="143" name="타원 14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5" name="타원 14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0" name="그룹 33"/>
          <p:cNvGrpSpPr/>
          <p:nvPr/>
        </p:nvGrpSpPr>
        <p:grpSpPr>
          <a:xfrm>
            <a:off x="4366618" y="5081324"/>
            <a:ext cx="324000" cy="324000"/>
            <a:chOff x="4964713" y="2475902"/>
            <a:chExt cx="405203" cy="405203"/>
          </a:xfrm>
        </p:grpSpPr>
        <p:sp>
          <p:nvSpPr>
            <p:cNvPr id="151" name="타원 15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9" name="타원 15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8" name="그룹 33"/>
          <p:cNvGrpSpPr/>
          <p:nvPr/>
        </p:nvGrpSpPr>
        <p:grpSpPr>
          <a:xfrm>
            <a:off x="6324953" y="5088215"/>
            <a:ext cx="324000" cy="324000"/>
            <a:chOff x="4964713" y="2475902"/>
            <a:chExt cx="405203" cy="405203"/>
          </a:xfrm>
        </p:grpSpPr>
        <p:sp>
          <p:nvSpPr>
            <p:cNvPr id="169" name="타원 16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1" name="타원 17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8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7" grpId="0"/>
      <p:bldP spid="88" grpId="0"/>
      <p:bldP spid="89" grpId="0"/>
      <p:bldP spid="90" grpId="0"/>
      <p:bldP spid="91" grpId="0"/>
      <p:bldP spid="93" grpId="0"/>
      <p:bldP spid="100" grpId="0"/>
      <p:bldP spid="10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60000"/>
          </a:schemeClr>
        </a:solidFill>
        <a:ln>
          <a:noFill/>
        </a:ln>
      </a:spPr>
      <a:bodyPr lIns="0" rIns="0" rtlCol="0" anchor="ctr"/>
      <a:lstStyle>
        <a:defPPr algn="ctr">
          <a:defRPr sz="900" b="1" dirty="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60000"/>
            <a:lumOff val="40000"/>
          </a:schemeClr>
        </a:solidFill>
        <a:ln>
          <a:noFill/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661</Words>
  <PresentationFormat>A4 용지(210x297mm)</PresentationFormat>
  <Paragraphs>284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2021-04-22T11:35:08Z</dcterms:modified>
</cp:coreProperties>
</file>