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5" r:id="rId2"/>
    <p:sldId id="267" r:id="rId3"/>
    <p:sldId id="409" r:id="rId4"/>
    <p:sldId id="315" r:id="rId5"/>
    <p:sldId id="339" r:id="rId6"/>
    <p:sldId id="400" r:id="rId7"/>
    <p:sldId id="394" r:id="rId8"/>
    <p:sldId id="402" r:id="rId9"/>
    <p:sldId id="408" r:id="rId10"/>
    <p:sldId id="403" r:id="rId11"/>
    <p:sldId id="404" r:id="rId12"/>
    <p:sldId id="405" r:id="rId13"/>
    <p:sldId id="407" r:id="rId14"/>
    <p:sldId id="293" r:id="rId15"/>
    <p:sldId id="296" r:id="rId16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D0604000000000000" pitchFamily="50" charset="-127"/>
      <p:regular r:id="rId21"/>
      <p:bold r:id="rId22"/>
    </p:embeddedFont>
  </p:embeddedFontLst>
  <p:custShowLst>
    <p:custShow name="재구성한 쇼 1" id="0">
      <p:sldLst>
        <p:sld r:id="rId4"/>
      </p:sldLst>
    </p:custShow>
    <p:custShow name="재구성한 쇼 2" id="1">
      <p:sldLst>
        <p:sld r:id="rId10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pos="566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8E"/>
    <a:srgbClr val="95568F"/>
    <a:srgbClr val="1FBADF"/>
    <a:srgbClr val="95578F"/>
    <a:srgbClr val="008BAD"/>
    <a:srgbClr val="DBEEF4"/>
    <a:srgbClr val="953735"/>
    <a:srgbClr val="F05A67"/>
    <a:srgbClr val="ACCFBA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4" autoAdjust="0"/>
    <p:restoredTop sz="94660"/>
  </p:normalViewPr>
  <p:slideViewPr>
    <p:cSldViewPr>
      <p:cViewPr varScale="1">
        <p:scale>
          <a:sx n="113" d="100"/>
          <a:sy n="113" d="100"/>
        </p:scale>
        <p:origin x="1122" y="10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pos="5660"/>
        <p:guide orient="horz" pos="1117"/>
        <p:guide orient="horz" pos="13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4201133" cy="630025"/>
            <a:chOff x="1381101" y="12893"/>
            <a:chExt cx="4201133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357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삼각형을 두 가지 기준으로 분류해 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439226" y="12893"/>
              <a:ext cx="1143008" cy="630025"/>
              <a:chOff x="521525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12.xml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" Target="slide5.xml"/><Relationship Id="rId7" Type="http://schemas.openxmlformats.org/officeDocument/2006/relationships/hyperlink" Target="4_2_2_7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14.xml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12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1" name="그룹 12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삼각형을 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두 가지 기준으로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분류해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56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5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6" action="ppaction://hlinksldjump"/>
          </p:cNvPr>
          <p:cNvSpPr/>
          <p:nvPr/>
        </p:nvSpPr>
        <p:spPr>
          <a:xfrm>
            <a:off x="902063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7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5413726" y="78558"/>
            <a:ext cx="240403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42~43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32~33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8" name="그룹 7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2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13943" y="3258386"/>
            <a:ext cx="8736074" cy="498598"/>
            <a:chOff x="613943" y="3670204"/>
            <a:chExt cx="8736074" cy="498598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3670204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변의 길이와 각의 크기에 따라 삼각형을 분류해 보세요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382860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직사각형 66">
            <a:hlinkClick r:id="rId3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hlinkClick r:id="rId4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5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69388" y="3746563"/>
            <a:ext cx="5767224" cy="1626653"/>
            <a:chOff x="2069388" y="3746563"/>
            <a:chExt cx="5767224" cy="1626653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9388" y="3746563"/>
              <a:ext cx="5767224" cy="1626653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3584848" y="4221088"/>
              <a:ext cx="13860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ko-KR" altLang="en-US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가</a:t>
              </a:r>
              <a:r>
                <a:rPr lang="en-US" altLang="ko-KR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</a:t>
              </a:r>
              <a:endPara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585609" y="4797090"/>
            <a:ext cx="1386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72000" y="4221090"/>
            <a:ext cx="1404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72000" y="4797090"/>
            <a:ext cx="1404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86000" y="4221090"/>
            <a:ext cx="1386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86000" y="4797090"/>
            <a:ext cx="1386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그룹 33"/>
          <p:cNvGrpSpPr/>
          <p:nvPr/>
        </p:nvGrpSpPr>
        <p:grpSpPr>
          <a:xfrm>
            <a:off x="5517000" y="4554457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628449" y="876761"/>
            <a:ext cx="525752" cy="467830"/>
            <a:chOff x="8939355" y="876761"/>
            <a:chExt cx="525752" cy="467830"/>
          </a:xfrm>
        </p:grpSpPr>
        <p:grpSp>
          <p:nvGrpSpPr>
            <p:cNvPr id="69" name="그룹 68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80" name="모서리가 둥근 직사각형 7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0" name="직사각형 69">
              <a:hlinkClick r:id="" action="ppaction://customshow?id=1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79" y="981075"/>
            <a:ext cx="5365443" cy="17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5" name="그룹 8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3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4656316"/>
            <a:ext cx="8789630" cy="1292964"/>
            <a:chOff x="560387" y="4656316"/>
            <a:chExt cx="8789630" cy="1292964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13943" y="4656316"/>
              <a:ext cx="8736074" cy="498598"/>
              <a:chOff x="613943" y="3670204"/>
              <a:chExt cx="8736074" cy="498598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777457" y="367020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이등변삼각형이면서 직각삼각형인 삼각형은 무엇인가요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613943" y="382860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1" name="모서리가 둥근 직사각형 100"/>
            <p:cNvSpPr/>
            <p:nvPr/>
          </p:nvSpPr>
          <p:spPr>
            <a:xfrm>
              <a:off x="560387" y="515728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91393" y="5303981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200" b="1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5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6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1535" y="2886329"/>
            <a:ext cx="5242931" cy="147877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00" y="982799"/>
            <a:ext cx="5362847" cy="1746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3708000" y="3273320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08000" y="3795321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246000" y="3273320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246000" y="3795321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968000" y="3273320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68000" y="3795321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1" name="그룹 33"/>
          <p:cNvGrpSpPr/>
          <p:nvPr/>
        </p:nvGrpSpPr>
        <p:grpSpPr>
          <a:xfrm>
            <a:off x="4790999" y="5391280"/>
            <a:ext cx="324000" cy="324000"/>
            <a:chOff x="4964713" y="2475902"/>
            <a:chExt cx="405203" cy="405203"/>
          </a:xfrm>
        </p:grpSpPr>
        <p:sp>
          <p:nvSpPr>
            <p:cNvPr id="82" name="타원 8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9" name="타원 8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73280" y="876761"/>
            <a:ext cx="525752" cy="467830"/>
            <a:chOff x="8939355" y="876761"/>
            <a:chExt cx="525752" cy="467830"/>
          </a:xfrm>
        </p:grpSpPr>
        <p:grpSp>
          <p:nvGrpSpPr>
            <p:cNvPr id="68" name="그룹 67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9" name="직사각형 68">
              <a:hlinkClick r:id="" action="ppaction://customshow?id=1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2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41" grpId="0"/>
      <p:bldP spid="145" grpId="0"/>
      <p:bldP spid="146" grpId="0"/>
      <p:bldP spid="147" grpId="0"/>
      <p:bldP spid="148" grpId="0"/>
      <p:bldP spid="1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6" name="그룹 8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0" name="그룹 8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5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560387" y="4656316"/>
            <a:ext cx="8789630" cy="1292964"/>
            <a:chOff x="560387" y="4656316"/>
            <a:chExt cx="8789630" cy="1292964"/>
          </a:xfrm>
        </p:grpSpPr>
        <p:grpSp>
          <p:nvGrpSpPr>
            <p:cNvPr id="69" name="그룹 68"/>
            <p:cNvGrpSpPr/>
            <p:nvPr/>
          </p:nvGrpSpPr>
          <p:grpSpPr>
            <a:xfrm>
              <a:off x="613943" y="4656316"/>
              <a:ext cx="8736074" cy="464743"/>
              <a:chOff x="613943" y="3670204"/>
              <a:chExt cx="8736074" cy="464743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77457" y="3670204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둔각삼각형이면서 이등변삼각형인 삼각형은 무엇인가요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13943" y="382860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560387" y="515728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91393" y="5303981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200" b="1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535" y="2886329"/>
            <a:ext cx="5242931" cy="147877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00" y="982799"/>
            <a:ext cx="5362847" cy="1746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708000" y="3273320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08000" y="3795321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6000" y="3273320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6000" y="3795321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68000" y="3273320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68000" y="3795321"/>
            <a:ext cx="1260000" cy="504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6" name="그룹 33"/>
          <p:cNvGrpSpPr/>
          <p:nvPr/>
        </p:nvGrpSpPr>
        <p:grpSpPr>
          <a:xfrm>
            <a:off x="4790999" y="5391280"/>
            <a:ext cx="324000" cy="324000"/>
            <a:chOff x="4964713" y="2475902"/>
            <a:chExt cx="405203" cy="405203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1" name="타원 12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473280" y="876761"/>
            <a:ext cx="525752" cy="467830"/>
            <a:chOff x="8939355" y="876761"/>
            <a:chExt cx="525752" cy="467830"/>
          </a:xfrm>
        </p:grpSpPr>
        <p:grpSp>
          <p:nvGrpSpPr>
            <p:cNvPr id="123" name="그룹 122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1" name="그룹 14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4" name="직사각형 123">
              <a:hlinkClick r:id="" action="ppaction://customshow?id=1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7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6" name="그룹 8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0" name="그룹 8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969118"/>
            <a:ext cx="8785225" cy="3452422"/>
            <a:chOff x="560387" y="969118"/>
            <a:chExt cx="8785225" cy="3452422"/>
          </a:xfrm>
        </p:grpSpPr>
        <p:grpSp>
          <p:nvGrpSpPr>
            <p:cNvPr id="142" name="그룹 141"/>
            <p:cNvGrpSpPr/>
            <p:nvPr/>
          </p:nvGrpSpPr>
          <p:grpSpPr>
            <a:xfrm>
              <a:off x="560387" y="969118"/>
              <a:ext cx="8736074" cy="498598"/>
              <a:chOff x="613943" y="3670204"/>
              <a:chExt cx="8736074" cy="498598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777457" y="367020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알게 된 </a:t>
                </a:r>
                <a:r>
                  <a:rPr lang="ko-KR" altLang="en-US" dirty="0" smtClean="0"/>
                  <a:t>것을 </a:t>
                </a:r>
                <a:r>
                  <a:rPr lang="ko-KR" altLang="en-US" dirty="0"/>
                  <a:t>말해 보세요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613943" y="382860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60387" y="1469540"/>
              <a:ext cx="8785225" cy="29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91393" y="1697387"/>
            <a:ext cx="8281659" cy="25299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이등변삼각형에는 예각삼각형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직각삼각형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둔각삼각형이 있다는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것을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알게 되었습니다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둔각삼각형에는 이등변삼각형과 세 변의 길이가 모두 다른 삼각형이 </a:t>
            </a: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있다는 것을 알게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변의 길이가 모두 다른 삼각형에는 예각삼각형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직각삼각형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b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둔각삼각형이 있다는 것을 알게 되었습니다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4787158" y="2800881"/>
            <a:ext cx="331683" cy="322933"/>
            <a:chOff x="4964713" y="2475902"/>
            <a:chExt cx="405203" cy="433965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5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6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4" y="1713221"/>
            <a:ext cx="5699772" cy="4236728"/>
          </a:xfrm>
          <a:prstGeom prst="rect">
            <a:avLst/>
          </a:prstGeom>
        </p:spPr>
      </p:pic>
      <p:grpSp>
        <p:nvGrpSpPr>
          <p:cNvPr id="161" name="그룹 160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65" name="그룹 16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9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86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8" name="그룹 16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34814" y="927770"/>
            <a:ext cx="9225616" cy="946482"/>
            <a:chOff x="134814" y="927770"/>
            <a:chExt cx="9225616" cy="946482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4000"/>
              <a:ext cx="8369982" cy="92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400" b="1" spc="-100" dirty="0">
                  <a:latin typeface="나눔고딕 ExtraBold" pitchFamily="50" charset="-127"/>
                  <a:ea typeface="나눔고딕 ExtraBold" pitchFamily="50" charset="-127"/>
                </a:rPr>
                <a:t>삼각형을 이용하여 나비를 그렸습니다</a:t>
              </a:r>
              <a:r>
                <a:rPr lang="en-US" altLang="ko-KR" sz="2400" b="1" spc="-10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b="1" spc="-1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빨간색</a:t>
              </a:r>
              <a:r>
                <a:rPr lang="ko-KR" altLang="en-US" sz="2400" b="1" spc="-100" dirty="0">
                  <a:latin typeface="나눔고딕 ExtraBold" pitchFamily="50" charset="-127"/>
                  <a:ea typeface="나눔고딕 ExtraBold" pitchFamily="50" charset="-127"/>
                </a:rPr>
                <a:t>과 </a:t>
              </a:r>
              <a:r>
                <a:rPr lang="ko-KR" altLang="en-US" sz="2400" b="1" spc="-100" dirty="0" smtClean="0">
                  <a:solidFill>
                    <a:srgbClr val="95568F"/>
                  </a:solidFill>
                  <a:latin typeface="나눔고딕 ExtraBold" pitchFamily="50" charset="-127"/>
                  <a:ea typeface="나눔고딕 ExtraBold" pitchFamily="50" charset="-127"/>
                </a:rPr>
                <a:t>보라색</a:t>
              </a:r>
              <a:r>
                <a:rPr lang="ko-KR" altLang="en-US" sz="2400" b="1" spc="-100" dirty="0" smtClean="0">
                  <a:latin typeface="나눔고딕 ExtraBold" pitchFamily="50" charset="-127"/>
                  <a:ea typeface="나눔고딕 ExtraBold" pitchFamily="50" charset="-127"/>
                </a:rPr>
                <a:t>으로 </a:t>
              </a:r>
              <a:r>
                <a:rPr lang="ko-KR" altLang="en-US" sz="2400" b="1" spc="-100" dirty="0">
                  <a:latin typeface="나눔고딕 ExtraBold" pitchFamily="50" charset="-127"/>
                  <a:ea typeface="나눔고딕 ExtraBold" pitchFamily="50" charset="-127"/>
                </a:rPr>
                <a:t>색칠한 삼각형의 </a:t>
              </a:r>
              <a:r>
                <a:rPr lang="ko-KR" altLang="en-US" sz="2400" b="1" spc="-100" dirty="0" smtClean="0">
                  <a:latin typeface="나눔고딕 ExtraBold" pitchFamily="50" charset="-127"/>
                  <a:ea typeface="나눔고딕 ExtraBold" pitchFamily="50" charset="-127"/>
                </a:rPr>
                <a:t>이름을 모두 </a:t>
              </a:r>
              <a:r>
                <a:rPr lang="ko-KR" altLang="en-US" sz="2400" b="1" spc="-100" dirty="0">
                  <a:latin typeface="나눔고딕 ExtraBold" pitchFamily="50" charset="-127"/>
                  <a:ea typeface="나눔고딕 ExtraBold" pitchFamily="50" charset="-127"/>
                </a:rPr>
                <a:t>써 봅시다</a:t>
              </a:r>
              <a:r>
                <a:rPr lang="en-US" altLang="ko-KR" sz="2400" b="1" spc="-1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b="1" spc="-1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814" y="927770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7005487" y="2844000"/>
            <a:ext cx="2340000" cy="406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둔각삼각형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5487" y="3258000"/>
            <a:ext cx="2340000" cy="406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이등변삼각형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05487" y="4194000"/>
            <a:ext cx="2340000" cy="406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예각삼각형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45600" y="5043600"/>
            <a:ext cx="3060000" cy="406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이등변삼각형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05487" y="4618800"/>
            <a:ext cx="2340000" cy="406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1" name="직사각형 110">
            <a:hlinkClick r:id="rId5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6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7" action="ppaction://hlinksldjump"/>
          </p:cNvPr>
          <p:cNvSpPr/>
          <p:nvPr/>
        </p:nvSpPr>
        <p:spPr>
          <a:xfrm>
            <a:off x="902063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424394" y="2899141"/>
            <a:ext cx="3928405" cy="2121611"/>
            <a:chOff x="5424394" y="2899141"/>
            <a:chExt cx="3928405" cy="2121611"/>
          </a:xfrm>
        </p:grpSpPr>
        <p:grpSp>
          <p:nvGrpSpPr>
            <p:cNvPr id="3" name="그룹 2"/>
            <p:cNvGrpSpPr/>
            <p:nvPr/>
          </p:nvGrpSpPr>
          <p:grpSpPr>
            <a:xfrm>
              <a:off x="5424394" y="2899141"/>
              <a:ext cx="3928405" cy="768269"/>
              <a:chOff x="5424394" y="2899141"/>
              <a:chExt cx="3928405" cy="768269"/>
            </a:xfrm>
          </p:grpSpPr>
          <p:cxnSp>
            <p:nvCxnSpPr>
              <p:cNvPr id="85" name="직선 연결선 84"/>
              <p:cNvCxnSpPr/>
              <p:nvPr/>
            </p:nvCxnSpPr>
            <p:spPr>
              <a:xfrm>
                <a:off x="7008570" y="3246751"/>
                <a:ext cx="2337043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5424394" y="2899141"/>
                <a:ext cx="161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FF0000"/>
                    </a:solidFill>
                    <a:latin typeface="나눔고딕" pitchFamily="50" charset="-127"/>
                    <a:ea typeface="나눔고딕" pitchFamily="50" charset="-127"/>
                  </a:rPr>
                  <a:t>빨간색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 삼각형 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5425199" y="3667410"/>
                <a:ext cx="3927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5425199" y="4252483"/>
              <a:ext cx="3927600" cy="768269"/>
              <a:chOff x="5425199" y="4252483"/>
              <a:chExt cx="3927600" cy="768269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7008570" y="4600093"/>
                <a:ext cx="2337043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5425200" y="4252483"/>
                <a:ext cx="161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 smtClean="0">
                    <a:solidFill>
                      <a:srgbClr val="95568E"/>
                    </a:solidFill>
                    <a:latin typeface="나눔고딕" pitchFamily="50" charset="-127"/>
                    <a:ea typeface="나눔고딕" pitchFamily="50" charset="-127"/>
                  </a:rPr>
                  <a:t>보라색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 삼각형 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5425199" y="5020752"/>
                <a:ext cx="39276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그룹 33"/>
          <p:cNvGrpSpPr/>
          <p:nvPr/>
        </p:nvGrpSpPr>
        <p:grpSpPr>
          <a:xfrm>
            <a:off x="8107695" y="2893227"/>
            <a:ext cx="324000" cy="324000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0" name="타원 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33"/>
          <p:cNvGrpSpPr/>
          <p:nvPr/>
        </p:nvGrpSpPr>
        <p:grpSpPr>
          <a:xfrm>
            <a:off x="8107695" y="4258182"/>
            <a:ext cx="324000" cy="324000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8" name="타원 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1538" y="2136699"/>
            <a:ext cx="2572441" cy="2584603"/>
            <a:chOff x="1051538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914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1538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812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8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961112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6" y="1384503"/>
            <a:ext cx="8105720" cy="4901460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3" name="직사각형 62">
            <a:hlinkClick r:id="rId3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hlinkClick r:id="rId4" action="ppaction://hlinksldjump"/>
          </p:cNvPr>
          <p:cNvSpPr/>
          <p:nvPr/>
        </p:nvSpPr>
        <p:spPr>
          <a:xfrm>
            <a:off x="902063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5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9" name="그룹 158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87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>
                <a:hlinkClick r:id="rId3" action="ppaction://hlinksldjump"/>
              </p:cNvPr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86" name="TextBox 85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8" name="그림 87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000" y="900347"/>
            <a:ext cx="506880" cy="460800"/>
          </a:xfrm>
          <a:prstGeom prst="rect">
            <a:avLst/>
          </a:prstGeom>
        </p:spPr>
      </p:pic>
      <p:sp>
        <p:nvSpPr>
          <p:cNvPr id="55" name="직사각형 54">
            <a:hlinkClick r:id="rId3" action="ppaction://hlinksldjump"/>
          </p:cNvPr>
          <p:cNvSpPr/>
          <p:nvPr/>
        </p:nvSpPr>
        <p:spPr>
          <a:xfrm>
            <a:off x="8586000" y="280276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hlinkClick r:id="rId4" action="ppaction://hlinksldjump"/>
          </p:cNvPr>
          <p:cNvSpPr/>
          <p:nvPr/>
        </p:nvSpPr>
        <p:spPr>
          <a:xfrm>
            <a:off x="9018000" y="280276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hlinkClick r:id="rId5" action="ppaction://hlinksldjump"/>
          </p:cNvPr>
          <p:cNvSpPr/>
          <p:nvPr/>
        </p:nvSpPr>
        <p:spPr>
          <a:xfrm>
            <a:off x="9468000" y="280276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3574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6" y="992017"/>
            <a:ext cx="8105720" cy="49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89" y="1001915"/>
            <a:ext cx="3379131" cy="204333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0387" y="3170401"/>
            <a:ext cx="8957636" cy="2012400"/>
            <a:chOff x="560387" y="1781372"/>
            <a:chExt cx="8957636" cy="2012400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560387" y="2281772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60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60387" y="1781372"/>
              <a:ext cx="8957636" cy="498598"/>
              <a:chOff x="613943" y="4738775"/>
              <a:chExt cx="8957636" cy="49859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77456" y="4738775"/>
                <a:ext cx="8794123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spc="-80" dirty="0" smtClean="0"/>
                  <a:t>똑같은 삼각형인데 짝과 삼각형의 이름을 다르게 말한 경우가 있었나요</a:t>
                </a:r>
                <a:r>
                  <a:rPr lang="en-US" altLang="ko-KR" spc="-80" dirty="0" smtClean="0"/>
                  <a:t>?</a:t>
                </a:r>
                <a:endParaRPr lang="ko-KR" altLang="en-US" spc="-80" dirty="0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613943" y="489717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60" dirty="0"/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8" name="그룹 87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60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73180"/>
            <a:ext cx="4554613" cy="1311128"/>
            <a:chOff x="613943" y="4334448"/>
            <a:chExt cx="4554613" cy="1311128"/>
          </a:xfrm>
        </p:grpSpPr>
        <p:sp>
          <p:nvSpPr>
            <p:cNvPr id="176" name="TextBox 175"/>
            <p:cNvSpPr txBox="1"/>
            <p:nvPr/>
          </p:nvSpPr>
          <p:spPr>
            <a:xfrm>
              <a:off x="777457" y="4334448"/>
              <a:ext cx="4391099" cy="131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algn="just">
                <a:lnSpc>
                  <a:spcPct val="120000"/>
                </a:lnSpc>
                <a:defRPr/>
              </a:pPr>
              <a:r>
                <a:rPr lang="ko-KR" altLang="en-US" dirty="0" smtClean="0"/>
                <a:t>그림 속 여행지 창문에서 삼각형을 찾고 삼각형의 이름을 짝에게 말해 보세요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613943" y="449061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91393" y="3759302"/>
            <a:ext cx="8332097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짝은 정삼각형이라고 했는데 저는 예각삼각형이라고 </a:t>
            </a:r>
            <a:r>
              <a:rPr lang="ko-KR" altLang="en-US" sz="2200" b="1" spc="-10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했습니다</a:t>
            </a:r>
            <a:r>
              <a:rPr lang="en-US" altLang="ko-KR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저는 </a:t>
            </a:r>
            <a:r>
              <a:rPr lang="ko-KR" altLang="en-US" sz="2200" b="1" spc="-10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이등변삼각형이라고 했는데 짝은 </a:t>
            </a:r>
            <a:r>
              <a:rPr lang="ko-KR" altLang="en-US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둔각삼각형이라고 </a:t>
            </a:r>
            <a:r>
              <a:rPr lang="ko-KR" altLang="en-US" sz="2200" b="1" spc="-10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했습니다</a:t>
            </a:r>
            <a:r>
              <a:rPr lang="en-US" altLang="ko-KR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저는 이등변삼각형이라고 했는데 짝은 예각삼각형이라고 했습니다</a:t>
            </a:r>
            <a:r>
              <a:rPr lang="en-US" altLang="ko-KR" sz="2200" b="1" spc="-10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b="1" spc="-100" dirty="0">
              <a:solidFill>
                <a:srgbClr val="9537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>
            <a:hlinkClick r:id="rId4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hlinkClick r:id="rId5" action="ppaction://hlinksldjump"/>
          </p:cNvPr>
          <p:cNvSpPr/>
          <p:nvPr/>
        </p:nvSpPr>
        <p:spPr>
          <a:xfrm>
            <a:off x="902063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6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4791000" y="4253399"/>
            <a:ext cx="324000" cy="322933"/>
            <a:chOff x="4964713" y="2475902"/>
            <a:chExt cx="405203" cy="433965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939355" y="876761"/>
            <a:ext cx="525752" cy="467830"/>
            <a:chOff x="8939355" y="876761"/>
            <a:chExt cx="525752" cy="467830"/>
          </a:xfrm>
        </p:grpSpPr>
        <p:grpSp>
          <p:nvGrpSpPr>
            <p:cNvPr id="65" name="그룹 64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6" name="직사각형 65">
              <a:hlinkClick r:id="" action="ppaction://customshow?id=0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4297268"/>
            <a:ext cx="8785225" cy="1652012"/>
            <a:chOff x="560387" y="4297268"/>
            <a:chExt cx="8785225" cy="1652012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560387" y="479728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60387" y="4297268"/>
              <a:ext cx="8736074" cy="498598"/>
              <a:chOff x="613943" y="4047175"/>
              <a:chExt cx="8736074" cy="49859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777457" y="404717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같은 삼각형의 이름을 다르게 말한 까닭을 말해 보세요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13943" y="420334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42587"/>
            <a:ext cx="8814178" cy="477054"/>
            <a:chOff x="565336" y="942587"/>
            <a:chExt cx="8814178" cy="477054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42587"/>
              <a:ext cx="83855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창문에서 찾은 삼각형은 어떤 삼각형인지 알아봅시다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98764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791393" y="4920847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변의 길이를 기준으로 할 때와 각의 크기를 기준으로 할 때 삼각형의 이름이 서로 다르기 때문입니다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60387" y="1755929"/>
            <a:ext cx="8736074" cy="498598"/>
            <a:chOff x="613943" y="4047175"/>
            <a:chExt cx="8736074" cy="498598"/>
          </a:xfrm>
        </p:grpSpPr>
        <p:sp>
          <p:nvSpPr>
            <p:cNvPr id="70" name="TextBox 69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제시된 삼각형의 알맞은 이름은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6" name="직사각형 75">
            <a:hlinkClick r:id="rId3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4" action="ppaction://hlinksldjump"/>
          </p:cNvPr>
          <p:cNvSpPr/>
          <p:nvPr/>
        </p:nvSpPr>
        <p:spPr>
          <a:xfrm>
            <a:off x="902063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5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63" y="2696141"/>
            <a:ext cx="1261672" cy="14657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39" y="3072675"/>
            <a:ext cx="1381357" cy="1220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5" y="3152967"/>
            <a:ext cx="1203657" cy="1126543"/>
          </a:xfrm>
          <a:prstGeom prst="rect">
            <a:avLst/>
          </a:prstGeom>
        </p:spPr>
      </p:pic>
      <p:grpSp>
        <p:nvGrpSpPr>
          <p:cNvPr id="140" name="그룹 139"/>
          <p:cNvGrpSpPr/>
          <p:nvPr/>
        </p:nvGrpSpPr>
        <p:grpSpPr>
          <a:xfrm>
            <a:off x="4791000" y="5204039"/>
            <a:ext cx="324000" cy="322933"/>
            <a:chOff x="4964713" y="2475902"/>
            <a:chExt cx="405203" cy="433965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74291" y="2132856"/>
            <a:ext cx="2350517" cy="1656184"/>
            <a:chOff x="874291" y="2060848"/>
            <a:chExt cx="2350517" cy="1656184"/>
          </a:xfrm>
        </p:grpSpPr>
        <p:grpSp>
          <p:nvGrpSpPr>
            <p:cNvPr id="5" name="그룹 4"/>
            <p:cNvGrpSpPr/>
            <p:nvPr/>
          </p:nvGrpSpPr>
          <p:grpSpPr>
            <a:xfrm>
              <a:off x="874291" y="2060848"/>
              <a:ext cx="2350517" cy="1656184"/>
              <a:chOff x="874291" y="2060848"/>
              <a:chExt cx="2350517" cy="1656184"/>
            </a:xfrm>
          </p:grpSpPr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41" t="25297" r="14941" b="25297"/>
              <a:stretch/>
            </p:blipFill>
            <p:spPr>
              <a:xfrm flipH="1">
                <a:off x="874291" y="2060848"/>
                <a:ext cx="2350517" cy="1656184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1064568" y="2276872"/>
                <a:ext cx="198644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두 변의 길이가</a:t>
                </a:r>
                <a:endParaRPr lang="en-US" altLang="ko-KR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 같으니까</a:t>
                </a:r>
                <a:endParaRPr lang="en-US" altLang="ko-KR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u="sng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이등변삼각형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이야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H="1">
              <a:off x="1170000" y="3175626"/>
              <a:ext cx="131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681191" y="2215370"/>
            <a:ext cx="2183753" cy="1501662"/>
            <a:chOff x="6681191" y="1990270"/>
            <a:chExt cx="2183753" cy="1501662"/>
          </a:xfrm>
        </p:grpSpPr>
        <p:grpSp>
          <p:nvGrpSpPr>
            <p:cNvPr id="12" name="그룹 11"/>
            <p:cNvGrpSpPr/>
            <p:nvPr/>
          </p:nvGrpSpPr>
          <p:grpSpPr>
            <a:xfrm>
              <a:off x="6681191" y="1990270"/>
              <a:ext cx="2183753" cy="1501662"/>
              <a:chOff x="6681191" y="1990270"/>
              <a:chExt cx="2183753" cy="150166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77" t="25297" r="14077" b="25297"/>
              <a:stretch/>
            </p:blipFill>
            <p:spPr>
              <a:xfrm>
                <a:off x="6681191" y="1990270"/>
                <a:ext cx="2183753" cy="1501662"/>
              </a:xfrm>
              <a:prstGeom prst="rect">
                <a:avLst/>
              </a:prstGeom>
            </p:spPr>
          </p:pic>
          <p:sp>
            <p:nvSpPr>
              <p:cNvPr id="134" name="직사각형 133"/>
              <p:cNvSpPr/>
              <p:nvPr/>
            </p:nvSpPr>
            <p:spPr>
              <a:xfrm>
                <a:off x="6922930" y="2125700"/>
                <a:ext cx="177003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세 각이 모두 </a:t>
                </a:r>
                <a:endParaRPr lang="en-US" altLang="ko-KR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예각이니까</a:t>
                </a:r>
                <a:endParaRPr lang="en-US" altLang="ko-KR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u="sng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예각삼각형</a:t>
                </a:r>
                <a:r>
                  <a:rPr lang="ko-KR" altLang="en-US" b="1" dirty="0" smtClean="0">
                    <a:latin typeface="나눔고딕" pitchFamily="50" charset="-127"/>
                    <a:ea typeface="나눔고딕" pitchFamily="50" charset="-127"/>
                  </a:rPr>
                  <a:t>이야</a:t>
                </a:r>
                <a:r>
                  <a:rPr lang="en-US" altLang="ko-KR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cxnSp>
          <p:nvCxnSpPr>
            <p:cNvPr id="129" name="직선 연결선 128"/>
            <p:cNvCxnSpPr/>
            <p:nvPr/>
          </p:nvCxnSpPr>
          <p:spPr>
            <a:xfrm flipH="1">
              <a:off x="7020000" y="3022100"/>
              <a:ext cx="11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/>
          <p:cNvSpPr/>
          <p:nvPr/>
        </p:nvSpPr>
        <p:spPr>
          <a:xfrm>
            <a:off x="900000" y="2901600"/>
            <a:ext cx="184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이등변삼각형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30000" y="2901600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예각삼각형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725549" y="2965765"/>
            <a:ext cx="324000" cy="322933"/>
            <a:chOff x="4964713" y="2475902"/>
            <a:chExt cx="405203" cy="433965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418835" y="2966400"/>
            <a:ext cx="324000" cy="322933"/>
            <a:chOff x="4964713" y="2475902"/>
            <a:chExt cx="405203" cy="433965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31" grpId="0"/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2" name="그룹 12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5" name="그룹 12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5" name="모서리가 둥근 직사각형 94"/>
          <p:cNvSpPr/>
          <p:nvPr/>
        </p:nvSpPr>
        <p:spPr>
          <a:xfrm>
            <a:off x="560387" y="4437112"/>
            <a:ext cx="8785225" cy="151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91393" y="4537548"/>
            <a:ext cx="8332097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정삼각형을 예각삼각형입니다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이등변삼각형이지만 직각삼각형인 것도 있습니다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 </a:t>
            </a:r>
            <a:r>
              <a:rPr lang="ko-KR" altLang="en-US" sz="2200" b="1" dirty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이등변삼각형이면서 둔각삼각형입니다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613943" y="954000"/>
            <a:ext cx="8736074" cy="498598"/>
            <a:chOff x="613943" y="4045347"/>
            <a:chExt cx="8736074" cy="498598"/>
          </a:xfrm>
        </p:grpSpPr>
        <p:sp>
          <p:nvSpPr>
            <p:cNvPr id="98" name="TextBox 97"/>
            <p:cNvSpPr txBox="1"/>
            <p:nvPr/>
          </p:nvSpPr>
          <p:spPr>
            <a:xfrm>
              <a:off x="777457" y="4045347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여러 가지 이름이 있는 삼각형을 찾아 이야기해 보세요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13943" y="42037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8" name="직사각형 117">
            <a:hlinkClick r:id="rId3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4" action="ppaction://hlinksldjump"/>
          </p:cNvPr>
          <p:cNvSpPr/>
          <p:nvPr/>
        </p:nvSpPr>
        <p:spPr>
          <a:xfrm>
            <a:off x="902063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5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22469" y="1584000"/>
            <a:ext cx="2261062" cy="2612967"/>
            <a:chOff x="3822469" y="1772816"/>
            <a:chExt cx="2261062" cy="261296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469" y="1772816"/>
              <a:ext cx="2261062" cy="2612967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977954" y="2020476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endParaRPr lang="en-US" altLang="ko-KR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16669" y="2439500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나</a:t>
              </a:r>
              <a:endParaRPr lang="en-US" altLang="ko-KR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5149" y="2133600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다</a:t>
              </a:r>
              <a:endParaRPr lang="en-US" altLang="ko-KR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63992" y="2871625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아</a:t>
              </a:r>
              <a:endParaRPr lang="en-US" altLang="ko-KR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2973" y="3187242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</a:t>
              </a:r>
              <a:endParaRPr lang="en-US" altLang="ko-KR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87529" y="3228831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라</a:t>
              </a:r>
              <a:endParaRPr lang="en-US" altLang="ko-KR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54804" y="3689910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마</a:t>
              </a:r>
              <a:endParaRPr lang="en-US" altLang="ko-KR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00181" y="3573016"/>
              <a:ext cx="3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바</a:t>
              </a:r>
              <a:endParaRPr lang="en-US" altLang="ko-KR" dirty="0" smtClean="0"/>
            </a:p>
          </p:txBody>
        </p:sp>
      </p:grpSp>
      <p:grpSp>
        <p:nvGrpSpPr>
          <p:cNvPr id="89" name="그룹 33"/>
          <p:cNvGrpSpPr/>
          <p:nvPr/>
        </p:nvGrpSpPr>
        <p:grpSpPr>
          <a:xfrm>
            <a:off x="4791000" y="5031112"/>
            <a:ext cx="324000" cy="324000"/>
            <a:chOff x="4964713" y="2475902"/>
            <a:chExt cx="405203" cy="405203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7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76" y="2430016"/>
            <a:ext cx="6150848" cy="1689949"/>
          </a:xfrm>
          <a:prstGeom prst="rect">
            <a:avLst/>
          </a:prstGeom>
        </p:spPr>
      </p:pic>
      <p:grpSp>
        <p:nvGrpSpPr>
          <p:cNvPr id="133" name="그룹 13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6" name="그룹 16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5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7" name="그룹 13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1" name="TextBox 15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" name="모서리가 둥근 직사각형 71"/>
          <p:cNvSpPr/>
          <p:nvPr/>
        </p:nvSpPr>
        <p:spPr>
          <a:xfrm>
            <a:off x="560387" y="4440362"/>
            <a:ext cx="8785225" cy="151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1393" y="4540798"/>
            <a:ext cx="8332097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각의 </a:t>
            </a:r>
            <a:r>
              <a:rPr lang="ko-KR" altLang="en-US" sz="2200" b="1" spc="-5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크기에 따라 분류할 때는 예각삼각형</a:t>
            </a:r>
            <a:r>
              <a:rPr lang="en-US" altLang="ko-KR" sz="2200" b="1" spc="-5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변의 길이에 </a:t>
            </a:r>
            <a:r>
              <a:rPr lang="ko-KR" altLang="en-US" sz="2200" b="1" spc="-5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 </a:t>
            </a:r>
            <a:r>
              <a:rPr lang="ko-KR" altLang="en-US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분류할 때는 </a:t>
            </a:r>
            <a:r>
              <a:rPr lang="ko-KR" altLang="en-US" sz="2200" b="1" spc="-5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이등변삼각형을 의미합니다</a:t>
            </a:r>
            <a:r>
              <a:rPr lang="en-US" altLang="ko-KR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예각삼각형이면서 </a:t>
            </a:r>
            <a:r>
              <a:rPr lang="ko-KR" altLang="en-US" sz="2200" b="1" spc="-50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이등변삼각형인 삼각형을 </a:t>
            </a:r>
            <a:r>
              <a:rPr lang="ko-KR" altLang="en-US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의미합니다</a:t>
            </a:r>
            <a:r>
              <a:rPr lang="en-US" altLang="ko-KR" sz="2200" b="1" spc="-50" dirty="0" smtClean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b="1" spc="-50" dirty="0">
              <a:solidFill>
                <a:srgbClr val="9537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5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6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5336" y="954000"/>
            <a:ext cx="9067678" cy="477054"/>
            <a:chOff x="565336" y="954000"/>
            <a:chExt cx="9067678" cy="477054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54000"/>
              <a:ext cx="86439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변의 길이와 각의 크기에 따라 삼각형을 분류해 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565336" y="998764"/>
              <a:ext cx="381000" cy="400110"/>
              <a:chOff x="452406" y="890570"/>
              <a:chExt cx="381000" cy="40011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3483384" y="2819158"/>
            <a:ext cx="1469107" cy="605449"/>
          </a:xfrm>
          <a:prstGeom prst="rect">
            <a:avLst/>
          </a:prstGeom>
          <a:solidFill>
            <a:srgbClr val="1FBADF">
              <a:alpha val="50000"/>
            </a:srgbClr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33"/>
          <p:cNvGrpSpPr/>
          <p:nvPr/>
        </p:nvGrpSpPr>
        <p:grpSpPr>
          <a:xfrm>
            <a:off x="4791000" y="5034361"/>
            <a:ext cx="324000" cy="324000"/>
            <a:chOff x="4964713" y="2475902"/>
            <a:chExt cx="405203" cy="405203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0387" y="1755929"/>
            <a:ext cx="8736074" cy="464743"/>
            <a:chOff x="613943" y="4047175"/>
            <a:chExt cx="8736074" cy="464743"/>
          </a:xfrm>
        </p:grpSpPr>
        <p:sp>
          <p:nvSpPr>
            <p:cNvPr id="70" name="TextBox 69"/>
            <p:cNvSpPr txBox="1"/>
            <p:nvPr/>
          </p:nvSpPr>
          <p:spPr>
            <a:xfrm>
              <a:off x="777457" y="4047175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표에서 색칠한 부분은 어떤 삼각형을 말하는 것인가요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88" y="3746563"/>
            <a:ext cx="5767224" cy="1626653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6" name="그룹 7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2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13943" y="3247965"/>
            <a:ext cx="8736074" cy="498598"/>
            <a:chOff x="613943" y="3670204"/>
            <a:chExt cx="8736074" cy="498598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3670204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이등변삼각형이면서 예각삼각형인 삼각형은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382860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582000" y="4176000"/>
            <a:ext cx="1386000" cy="55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>
            <a:hlinkClick r:id="rId4" action="ppaction://hlinksldjump"/>
          </p:cNvPr>
          <p:cNvSpPr/>
          <p:nvPr/>
        </p:nvSpPr>
        <p:spPr>
          <a:xfrm>
            <a:off x="8179805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hlinkClick r:id="rId5" action="ppaction://hlinksldjump"/>
          </p:cNvPr>
          <p:cNvSpPr/>
          <p:nvPr/>
        </p:nvSpPr>
        <p:spPr>
          <a:xfrm>
            <a:off x="860022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6" action="ppaction://hlinksldjump"/>
          </p:cNvPr>
          <p:cNvSpPr/>
          <p:nvPr/>
        </p:nvSpPr>
        <p:spPr>
          <a:xfrm>
            <a:off x="9441050" y="237879"/>
            <a:ext cx="361428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79" y="981075"/>
            <a:ext cx="5365443" cy="1746845"/>
          </a:xfrm>
          <a:prstGeom prst="rect">
            <a:avLst/>
          </a:prstGeom>
        </p:spPr>
      </p:pic>
      <p:grpSp>
        <p:nvGrpSpPr>
          <p:cNvPr id="79" name="그룹 33"/>
          <p:cNvGrpSpPr/>
          <p:nvPr/>
        </p:nvGrpSpPr>
        <p:grpSpPr>
          <a:xfrm>
            <a:off x="4113000" y="4287058"/>
            <a:ext cx="324000" cy="324000"/>
            <a:chOff x="4964713" y="2475902"/>
            <a:chExt cx="405203" cy="405203"/>
          </a:xfrm>
        </p:grpSpPr>
        <p:sp>
          <p:nvSpPr>
            <p:cNvPr id="80" name="타원 7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2" name="타원 8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628449" y="876761"/>
            <a:ext cx="525752" cy="467830"/>
            <a:chOff x="8939355" y="876761"/>
            <a:chExt cx="525752" cy="467830"/>
          </a:xfrm>
        </p:grpSpPr>
        <p:grpSp>
          <p:nvGrpSpPr>
            <p:cNvPr id="61" name="그룹 60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직사각형 61">
              <a:hlinkClick r:id="" action="ppaction://customshow?id=1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9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0" y="1988840"/>
            <a:ext cx="8641101" cy="2813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3574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8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415</Words>
  <PresentationFormat>A4 용지(210x297mm)</PresentationFormat>
  <Paragraphs>180</Paragraphs>
  <Slides>15</Slides>
  <Notes>0</Notes>
  <HiddenSlides>2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2</vt:i4>
      </vt:variant>
    </vt:vector>
  </HeadingPairs>
  <TitlesOfParts>
    <vt:vector size="22" baseType="lpstr">
      <vt:lpstr>Arial</vt:lpstr>
      <vt:lpstr>나눔고딕 ExtraBold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2021-04-22T10:25:15Z</dcterms:modified>
</cp:coreProperties>
</file>