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5" r:id="rId2"/>
    <p:sldId id="267" r:id="rId3"/>
    <p:sldId id="330" r:id="rId4"/>
    <p:sldId id="322" r:id="rId5"/>
    <p:sldId id="305" r:id="rId6"/>
    <p:sldId id="325" r:id="rId7"/>
    <p:sldId id="331" r:id="rId8"/>
    <p:sldId id="327" r:id="rId9"/>
    <p:sldId id="296" r:id="rId10"/>
  </p:sldIdLst>
  <p:sldSz cx="9906000" cy="6858000" type="A4"/>
  <p:notesSz cx="6797675" cy="9926638"/>
  <p:embeddedFontLst>
    <p:embeddedFont>
      <p:font typeface="Cambria Math" panose="02040503050406030204" pitchFamily="18" charset="0"/>
      <p:regular r:id="rId12"/>
    </p:embeddedFont>
    <p:embeddedFont>
      <p:font typeface="나눔고딕 ExtraBold" panose="020D0904000000000000" pitchFamily="50" charset="-127"/>
      <p:bold r:id="rId13"/>
    </p:embeddedFont>
    <p:embeddedFont>
      <p:font typeface="나눔고딕" panose="020D0604000000000000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6" pos="580" userDrawn="1">
          <p15:clr>
            <a:srgbClr val="A4A3A4"/>
          </p15:clr>
        </p15:guide>
        <p15:guide id="7" pos="5887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9" orient="horz" pos="3748" userDrawn="1">
          <p15:clr>
            <a:srgbClr val="A4A3A4"/>
          </p15:clr>
        </p15:guide>
        <p15:guide id="10" orient="horz" pos="890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  <p15:guide id="12" orient="horz" pos="1344" userDrawn="1">
          <p15:clr>
            <a:srgbClr val="A4A3A4"/>
          </p15:clr>
        </p15:guide>
        <p15:guide id="13" orient="horz" pos="1570" userDrawn="1">
          <p15:clr>
            <a:srgbClr val="A4A3A4"/>
          </p15:clr>
        </p15:guide>
        <p15:guide id="14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F6E6E6"/>
    <a:srgbClr val="D4E872"/>
    <a:srgbClr val="E1EF9B"/>
    <a:srgbClr val="BFDD2B"/>
    <a:srgbClr val="63A85B"/>
    <a:srgbClr val="7B2D2D"/>
    <a:srgbClr val="1FBADF"/>
    <a:srgbClr val="3567D7"/>
    <a:srgbClr val="CF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06" y="102"/>
      </p:cViewPr>
      <p:guideLst>
        <p:guide orient="horz" pos="618"/>
        <p:guide pos="353"/>
        <p:guide orient="horz" pos="3884"/>
        <p:guide pos="580"/>
        <p:guide pos="5887"/>
        <p:guide orient="horz" pos="255"/>
        <p:guide orient="horz" pos="3748"/>
        <p:guide orient="horz" pos="890"/>
        <p:guide orient="horz" pos="1117"/>
        <p:guide orient="horz" pos="1344"/>
        <p:guide orient="horz" pos="1570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837834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100" y="12893"/>
            <a:ext cx="2768733" cy="630025"/>
            <a:chOff x="1381100" y="12893"/>
            <a:chExt cx="2768733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100" y="71438"/>
              <a:ext cx="2131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융합 연구소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006825" y="12893"/>
              <a:ext cx="1143008" cy="630025"/>
              <a:chOff x="3409731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95483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3409731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5.png"/><Relationship Id="rId7" Type="http://schemas.openxmlformats.org/officeDocument/2006/relationships/hyperlink" Target="4_2_2_10.mp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99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융합 연구소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삼각형을 이용하는 까닭은</a:t>
              </a:r>
              <a:r>
                <a:rPr lang="en-US" altLang="ko-KR" dirty="0" smtClean="0"/>
                <a:t>?</a:t>
              </a:r>
              <a:endParaRPr lang="en-US" altLang="ko-KR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38763" y="2136699"/>
            <a:ext cx="2572441" cy="2584603"/>
            <a:chOff x="1038763" y="2136699"/>
            <a:chExt cx="2572441" cy="2584603"/>
          </a:xfrm>
        </p:grpSpPr>
        <p:sp>
          <p:nvSpPr>
            <p:cNvPr id="102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1289139" y="2390775"/>
              <a:ext cx="2071688" cy="207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3" name="Freeform 853"/>
            <p:cNvSpPr>
              <a:spLocks/>
            </p:cNvSpPr>
            <p:nvPr/>
          </p:nvSpPr>
          <p:spPr bwMode="auto">
            <a:xfrm>
              <a:off x="1574889" y="2397125"/>
              <a:ext cx="1779588" cy="1784350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4" name="Freeform 854"/>
            <p:cNvSpPr>
              <a:spLocks/>
            </p:cNvSpPr>
            <p:nvPr/>
          </p:nvSpPr>
          <p:spPr bwMode="auto">
            <a:xfrm>
              <a:off x="1289139" y="2717800"/>
              <a:ext cx="1744663" cy="1749425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5" name="Freeform 855"/>
            <p:cNvSpPr>
              <a:spLocks/>
            </p:cNvSpPr>
            <p:nvPr/>
          </p:nvSpPr>
          <p:spPr bwMode="auto">
            <a:xfrm>
              <a:off x="1544727" y="2695575"/>
              <a:ext cx="187325" cy="18573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6" name="Freeform 856"/>
            <p:cNvSpPr>
              <a:spLocks/>
            </p:cNvSpPr>
            <p:nvPr/>
          </p:nvSpPr>
          <p:spPr bwMode="auto">
            <a:xfrm>
              <a:off x="2881402" y="4016375"/>
              <a:ext cx="187325" cy="18732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07" name="그림 106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38763" y="2136699"/>
              <a:ext cx="2572441" cy="2584603"/>
            </a:xfrm>
            <a:prstGeom prst="rect">
              <a:avLst/>
            </a:prstGeom>
          </p:spPr>
        </p:pic>
        <p:sp>
          <p:nvSpPr>
            <p:cNvPr id="108" name="타원 107"/>
            <p:cNvSpPr/>
            <p:nvPr/>
          </p:nvSpPr>
          <p:spPr>
            <a:xfrm>
              <a:off x="1493037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507247" y="3105835"/>
            <a:ext cx="16354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81034" y="1454490"/>
            <a:ext cx="421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144" name="타원 143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5" name="이등변 삼각형 144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209372" y="0"/>
            <a:ext cx="1605216" cy="596027"/>
            <a:chOff x="8209372" y="0"/>
            <a:chExt cx="1605216" cy="596027"/>
          </a:xfrm>
        </p:grpSpPr>
        <p:pic>
          <p:nvPicPr>
            <p:cNvPr id="7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1" name="그룹 70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4" name="직선 연결선 8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9025185" y="0"/>
              <a:ext cx="358148" cy="596027"/>
              <a:chOff x="5595942" y="642918"/>
              <a:chExt cx="358148" cy="596027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6" name="직선 연결선 7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4" name="직사각형 3">
            <a:hlinkClick r:id="rId4" action="ppaction://hlinksldjump"/>
          </p:cNvPr>
          <p:cNvSpPr/>
          <p:nvPr/>
        </p:nvSpPr>
        <p:spPr>
          <a:xfrm>
            <a:off x="9023830" y="283563"/>
            <a:ext cx="358080" cy="325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hlinkClick r:id="rId5" action="ppaction://hlinksldjump"/>
          </p:cNvPr>
          <p:cNvSpPr/>
          <p:nvPr/>
        </p:nvSpPr>
        <p:spPr>
          <a:xfrm>
            <a:off x="9455085" y="283563"/>
            <a:ext cx="358080" cy="325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사각형 설명선 58"/>
          <p:cNvSpPr/>
          <p:nvPr/>
        </p:nvSpPr>
        <p:spPr>
          <a:xfrm>
            <a:off x="6401187" y="78558"/>
            <a:ext cx="1440000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48~49</a:t>
            </a:r>
            <a:r>
              <a:rPr lang="ko-KR" altLang="en-US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78" y="1916832"/>
            <a:ext cx="1762718" cy="180288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03" name="TextBox 502"/>
          <p:cNvSpPr txBox="1"/>
          <p:nvPr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664" y="2026500"/>
            <a:ext cx="8290800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우리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 주변에서 삼각형 모양을 쉽게 찾아볼 수 있습니다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무거운 물건을 담는 종이 상자에도 삼각형 모양이 숨어 있고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수많은 자동차가 다니는 다리와 높이 솟아오른 탑에도 삼각형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모양이 숨어 있습니다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00" y="4360311"/>
            <a:ext cx="2486372" cy="1238423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3397044" y="3906000"/>
            <a:ext cx="558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이렇게 삼각형 모양을 이용하는 까닭은 무엇일까요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꼭짓점이나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변을 위에서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힘껏 눌렀을 때 삼각형은 누르는 힘이 골고루 흩어져서 부서지지 않고 안전하기 때문입니다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42765" y="954000"/>
            <a:ext cx="8805900" cy="923330"/>
            <a:chOff x="542765" y="954000"/>
            <a:chExt cx="8805900" cy="923330"/>
          </a:xfrm>
        </p:grpSpPr>
        <p:sp>
          <p:nvSpPr>
            <p:cNvPr id="95" name="TextBox 94"/>
            <p:cNvSpPr txBox="1"/>
            <p:nvPr/>
          </p:nvSpPr>
          <p:spPr>
            <a:xfrm>
              <a:off x="1014665" y="954000"/>
              <a:ext cx="833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250" b="1" spc="-7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꼭짓점이나</a:t>
              </a:r>
              <a:r>
                <a:rPr lang="ko-KR" altLang="en-US" sz="225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변을 위에서 눌러도 </a:t>
              </a:r>
              <a:r>
                <a:rPr lang="ko-KR" altLang="en-US" sz="2250" b="1" spc="-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삼각형의 모양이 그대로 유지되는 </a:t>
              </a:r>
              <a:r>
                <a:rPr lang="ko-KR" altLang="en-US" sz="225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까닭을 이야기해 봅시다</a:t>
              </a:r>
              <a:r>
                <a:rPr lang="en-US" altLang="ko-KR" sz="2250" b="1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250" b="1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42765" y="1001417"/>
              <a:ext cx="377985" cy="400110"/>
              <a:chOff x="542765" y="1001417"/>
              <a:chExt cx="377985" cy="40011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765" y="1012480"/>
                <a:ext cx="377985" cy="377985"/>
              </a:xfrm>
              <a:prstGeom prst="rect">
                <a:avLst/>
              </a:prstGeom>
            </p:spPr>
          </p:pic>
          <p:sp>
            <p:nvSpPr>
              <p:cNvPr id="99" name="TextBox 98"/>
              <p:cNvSpPr txBox="1"/>
              <p:nvPr/>
            </p:nvSpPr>
            <p:spPr>
              <a:xfrm>
                <a:off x="573006" y="1001417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8209372" y="0"/>
            <a:ext cx="1605216" cy="680156"/>
            <a:chOff x="8209372" y="0"/>
            <a:chExt cx="1605216" cy="680156"/>
          </a:xfrm>
        </p:grpSpPr>
        <p:grpSp>
          <p:nvGrpSpPr>
            <p:cNvPr id="65" name="그룹 64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103" name="그룹 10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123" name="직사각형 122">
            <a:hlinkClick r:id="rId6" action="ppaction://hlinksldjump"/>
          </p:cNvPr>
          <p:cNvSpPr/>
          <p:nvPr/>
        </p:nvSpPr>
        <p:spPr>
          <a:xfrm>
            <a:off x="9455085" y="283563"/>
            <a:ext cx="358080" cy="325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4000" y="1412875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rcRect l="51095" r="-1095"/>
          <a:stretch/>
        </p:blipFill>
        <p:spPr>
          <a:xfrm>
            <a:off x="3114000" y="2472993"/>
            <a:ext cx="3721262" cy="187515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3103200" y="2472993"/>
            <a:ext cx="3721262" cy="187515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838800" y="980728"/>
            <a:ext cx="815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pc="-14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그림과 같이 변의 길이가 같은 삼각형</a:t>
            </a:r>
            <a:r>
              <a:rPr lang="en-US" altLang="ko-KR" sz="2000" spc="-14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4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</a:t>
            </a:r>
            <a:r>
              <a:rPr lang="en-US" altLang="ko-KR" sz="2000" spc="-14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4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오각형이 있을 때 </a:t>
            </a:r>
            <a:r>
              <a:rPr lang="ko-KR" altLang="en-US" sz="2000" spc="-14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꼭짓점이나</a:t>
            </a:r>
            <a:endParaRPr lang="en-US" altLang="ko-KR" sz="2000" spc="-14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200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변을 위에서 힘껏 </a:t>
            </a:r>
            <a:r>
              <a:rPr lang="ko-KR" altLang="en-US" sz="2000" spc="-4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누르면 사각형과 오각형은 </a:t>
            </a:r>
            <a:r>
              <a:rPr lang="ko-KR" altLang="en-US" sz="200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모양이 변하지만</a:t>
            </a:r>
            <a:r>
              <a:rPr lang="en-US" altLang="ko-KR" sz="200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4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삼각형은</a:t>
            </a:r>
            <a:endParaRPr lang="en-US" altLang="ko-KR" sz="2000" spc="-4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모양이 변하지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않습니다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65102" y="4664808"/>
            <a:ext cx="8775796" cy="1289980"/>
            <a:chOff x="565102" y="4664808"/>
            <a:chExt cx="8775796" cy="1289980"/>
          </a:xfrm>
        </p:grpSpPr>
        <p:grpSp>
          <p:nvGrpSpPr>
            <p:cNvPr id="64" name="그룹 63"/>
            <p:cNvGrpSpPr/>
            <p:nvPr/>
          </p:nvGrpSpPr>
          <p:grpSpPr>
            <a:xfrm>
              <a:off x="604824" y="4664808"/>
              <a:ext cx="8736074" cy="461665"/>
              <a:chOff x="600109" y="2708541"/>
              <a:chExt cx="8736074" cy="461665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763623" y="2708541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우리 생활 주변에서 삼각형 모양을 본 경험 이야기해 볼까요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600109" y="286694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5" name="모서리가 둥근 직사각형 94"/>
            <p:cNvSpPr/>
            <p:nvPr/>
          </p:nvSpPr>
          <p:spPr>
            <a:xfrm>
              <a:off x="565102" y="5162788"/>
              <a:ext cx="877579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05710" y="5311541"/>
            <a:ext cx="8414933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다리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철탑 등에서 삼각형 모양을 보았습니다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8209372" y="0"/>
            <a:ext cx="1605216" cy="680156"/>
            <a:chOff x="8209372" y="0"/>
            <a:chExt cx="1605216" cy="680156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109" name="그룹 108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101" name="그룹 100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119" name="직사각형 118">
            <a:hlinkClick r:id="rId4" action="ppaction://hlinksldjump"/>
          </p:cNvPr>
          <p:cNvSpPr/>
          <p:nvPr/>
        </p:nvSpPr>
        <p:spPr>
          <a:xfrm>
            <a:off x="9455085" y="283563"/>
            <a:ext cx="358080" cy="325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33"/>
          <p:cNvGrpSpPr/>
          <p:nvPr/>
        </p:nvGrpSpPr>
        <p:grpSpPr>
          <a:xfrm>
            <a:off x="4791000" y="5396788"/>
            <a:ext cx="324000" cy="324000"/>
            <a:chOff x="4964713" y="2475902"/>
            <a:chExt cx="405203" cy="405203"/>
          </a:xfrm>
        </p:grpSpPr>
        <p:sp>
          <p:nvSpPr>
            <p:cNvPr id="45" name="타원 4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47" name="타원 4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33"/>
          <p:cNvGrpSpPr/>
          <p:nvPr/>
        </p:nvGrpSpPr>
        <p:grpSpPr>
          <a:xfrm>
            <a:off x="4791000" y="3373200"/>
            <a:ext cx="324000" cy="324000"/>
            <a:chOff x="4964713" y="2475902"/>
            <a:chExt cx="405203" cy="405203"/>
          </a:xfrm>
        </p:grpSpPr>
        <p:sp>
          <p:nvSpPr>
            <p:cNvPr id="49" name="타원 4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52" name="타원 5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58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102" y="954000"/>
            <a:ext cx="8775796" cy="1292400"/>
            <a:chOff x="565102" y="954000"/>
            <a:chExt cx="8775796" cy="1292400"/>
          </a:xfrm>
        </p:grpSpPr>
        <p:grpSp>
          <p:nvGrpSpPr>
            <p:cNvPr id="73" name="그룹 72"/>
            <p:cNvGrpSpPr/>
            <p:nvPr/>
          </p:nvGrpSpPr>
          <p:grpSpPr>
            <a:xfrm>
              <a:off x="604824" y="954000"/>
              <a:ext cx="8736074" cy="461665"/>
              <a:chOff x="600109" y="2606001"/>
              <a:chExt cx="8736074" cy="461665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763623" y="2606001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삼각형을 이용하는 까닭은 무엇일까요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600109" y="2765594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5" name="모서리가 둥근 직사각형 74"/>
            <p:cNvSpPr/>
            <p:nvPr/>
          </p:nvSpPr>
          <p:spPr>
            <a:xfrm>
              <a:off x="565102" y="1454400"/>
              <a:ext cx="877579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805710" y="1619568"/>
            <a:ext cx="84149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꼭짓점이나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변을 위에서 누르면 삼각형만 모양이 변하지 않습니다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5102" y="2636912"/>
            <a:ext cx="8775796" cy="1625488"/>
            <a:chOff x="565102" y="2636912"/>
            <a:chExt cx="8775796" cy="1625488"/>
          </a:xfrm>
        </p:grpSpPr>
        <p:grpSp>
          <p:nvGrpSpPr>
            <p:cNvPr id="62" name="그룹 61"/>
            <p:cNvGrpSpPr/>
            <p:nvPr/>
          </p:nvGrpSpPr>
          <p:grpSpPr>
            <a:xfrm>
              <a:off x="604824" y="2636912"/>
              <a:ext cx="8736074" cy="830997"/>
              <a:chOff x="604824" y="954000"/>
              <a:chExt cx="8736074" cy="830997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604824" y="111240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68338" y="954000"/>
                <a:ext cx="857256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ko-KR" altLang="en-US" sz="2000" spc="-2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꼭짓점이나</a:t>
                </a:r>
                <a:r>
                  <a:rPr lang="ko-KR" altLang="en-US" sz="2000" spc="-2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변을 위에서 눌러도 </a:t>
                </a:r>
                <a:r>
                  <a:rPr lang="ko-KR" altLang="en-US" sz="2000" spc="-2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삼각형의 모양이 그대로 유지되는 </a:t>
                </a:r>
                <a:r>
                  <a:rPr lang="ko-KR" altLang="en-US" sz="2000" spc="-2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까닭을 이야기해 보세요</a:t>
                </a:r>
                <a:r>
                  <a:rPr lang="en-US" altLang="ko-KR" sz="2000" spc="-2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2000" spc="-2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7" name="모서리가 둥근 직사각형 66"/>
            <p:cNvSpPr/>
            <p:nvPr/>
          </p:nvSpPr>
          <p:spPr>
            <a:xfrm>
              <a:off x="565102" y="3470400"/>
              <a:ext cx="877579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05710" y="3470400"/>
            <a:ext cx="8414933" cy="79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삼각형을 누르는 힘이 골고루 흩어지기 때문입니다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209372" y="0"/>
            <a:ext cx="1605216" cy="680156"/>
            <a:chOff x="8209372" y="0"/>
            <a:chExt cx="1605216" cy="680156"/>
          </a:xfrm>
        </p:grpSpPr>
        <p:grpSp>
          <p:nvGrpSpPr>
            <p:cNvPr id="70" name="그룹 69"/>
            <p:cNvGrpSpPr/>
            <p:nvPr/>
          </p:nvGrpSpPr>
          <p:grpSpPr>
            <a:xfrm>
              <a:off x="9025105" y="0"/>
              <a:ext cx="358148" cy="680156"/>
              <a:chOff x="6869645" y="0"/>
              <a:chExt cx="358148" cy="680156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129" name="직사각형 128">
            <a:hlinkClick r:id="rId3" action="ppaction://hlinksldjump"/>
          </p:cNvPr>
          <p:cNvSpPr/>
          <p:nvPr/>
        </p:nvSpPr>
        <p:spPr>
          <a:xfrm>
            <a:off x="9455085" y="283563"/>
            <a:ext cx="358080" cy="325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33"/>
          <p:cNvGrpSpPr/>
          <p:nvPr/>
        </p:nvGrpSpPr>
        <p:grpSpPr>
          <a:xfrm>
            <a:off x="4791000" y="1688400"/>
            <a:ext cx="324000" cy="324000"/>
            <a:chOff x="4964713" y="2475902"/>
            <a:chExt cx="405203" cy="405203"/>
          </a:xfrm>
        </p:grpSpPr>
        <p:sp>
          <p:nvSpPr>
            <p:cNvPr id="54" name="타원 5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56" name="타원 5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33"/>
          <p:cNvGrpSpPr/>
          <p:nvPr/>
        </p:nvGrpSpPr>
        <p:grpSpPr>
          <a:xfrm>
            <a:off x="4791000" y="3704400"/>
            <a:ext cx="324000" cy="324000"/>
            <a:chOff x="4964713" y="2475902"/>
            <a:chExt cx="405203" cy="405203"/>
          </a:xfrm>
        </p:grpSpPr>
        <p:sp>
          <p:nvSpPr>
            <p:cNvPr id="58" name="타원 5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9" name="타원 7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45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102" y="3355456"/>
            <a:ext cx="8775796" cy="1294224"/>
            <a:chOff x="565102" y="3355456"/>
            <a:chExt cx="8775796" cy="1294224"/>
          </a:xfrm>
        </p:grpSpPr>
        <p:grpSp>
          <p:nvGrpSpPr>
            <p:cNvPr id="58" name="그룹 57"/>
            <p:cNvGrpSpPr/>
            <p:nvPr/>
          </p:nvGrpSpPr>
          <p:grpSpPr>
            <a:xfrm>
              <a:off x="604824" y="3355456"/>
              <a:ext cx="8736074" cy="461665"/>
              <a:chOff x="600109" y="2612586"/>
              <a:chExt cx="8736074" cy="46166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763623" y="2612586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구하려는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것은 무엇인가요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600109" y="277098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0" name="모서리가 둥근 직사각형 59"/>
            <p:cNvSpPr/>
            <p:nvPr/>
          </p:nvSpPr>
          <p:spPr>
            <a:xfrm>
              <a:off x="565102" y="3857680"/>
              <a:ext cx="877579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05710" y="3976681"/>
            <a:ext cx="841493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rgbClr val="9537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 </a:t>
            </a:r>
            <a:r>
              <a:rPr lang="en-US" altLang="ko-KR" sz="2000" b="1" dirty="0">
                <a:solidFill>
                  <a:srgbClr val="9537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9537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골라 만들 수 있는 이등변삼각형의 </a:t>
            </a:r>
            <a:r>
              <a:rPr lang="ko-KR" altLang="en-US" sz="2000" b="1" dirty="0" smtClean="0">
                <a:solidFill>
                  <a:srgbClr val="9537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개수입니다</a:t>
            </a:r>
            <a:r>
              <a:rPr lang="en-US" altLang="ko-KR" sz="2000" b="1" dirty="0" smtClean="0">
                <a:solidFill>
                  <a:srgbClr val="9537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rgbClr val="95373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5200" y="4695982"/>
            <a:ext cx="8775796" cy="1253298"/>
            <a:chOff x="565200" y="4695982"/>
            <a:chExt cx="8775796" cy="1253298"/>
          </a:xfrm>
        </p:grpSpPr>
        <p:grpSp>
          <p:nvGrpSpPr>
            <p:cNvPr id="78" name="그룹 77"/>
            <p:cNvGrpSpPr/>
            <p:nvPr/>
          </p:nvGrpSpPr>
          <p:grpSpPr>
            <a:xfrm>
              <a:off x="604922" y="4695982"/>
              <a:ext cx="8736074" cy="461665"/>
              <a:chOff x="600109" y="2650686"/>
              <a:chExt cx="8736074" cy="46166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3623" y="2650686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이등변삼각형은 어떤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삼각형인가요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600109" y="280908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565200" y="5157280"/>
              <a:ext cx="877579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05808" y="5276281"/>
            <a:ext cx="841493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같은 삼각형입니다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44" name="그룹 143"/>
          <p:cNvGrpSpPr/>
          <p:nvPr/>
        </p:nvGrpSpPr>
        <p:grpSpPr>
          <a:xfrm>
            <a:off x="8209372" y="0"/>
            <a:ext cx="1605033" cy="680156"/>
            <a:chOff x="8209372" y="0"/>
            <a:chExt cx="1605033" cy="680156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456257" y="0"/>
              <a:ext cx="358148" cy="680156"/>
              <a:chOff x="7207415" y="0"/>
              <a:chExt cx="358148" cy="680156"/>
            </a:xfrm>
          </p:grpSpPr>
          <p:grpSp>
            <p:nvGrpSpPr>
              <p:cNvPr id="156" name="그룹 155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9" name="직선 연결선 15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7" name="그룹 146"/>
            <p:cNvGrpSpPr/>
            <p:nvPr/>
          </p:nvGrpSpPr>
          <p:grpSpPr>
            <a:xfrm>
              <a:off x="9025185" y="0"/>
              <a:ext cx="358148" cy="596027"/>
              <a:chOff x="5595942" y="642918"/>
              <a:chExt cx="358148" cy="596027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65" name="직사각형 164">
            <a:hlinkClick r:id="rId3" action="ppaction://hlinksldjump"/>
          </p:cNvPr>
          <p:cNvSpPr/>
          <p:nvPr/>
        </p:nvSpPr>
        <p:spPr>
          <a:xfrm>
            <a:off x="9023830" y="283563"/>
            <a:ext cx="358080" cy="325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42765" y="954000"/>
            <a:ext cx="8895901" cy="2169825"/>
            <a:chOff x="542765" y="954000"/>
            <a:chExt cx="8895901" cy="2169825"/>
          </a:xfrm>
        </p:grpSpPr>
        <p:sp>
          <p:nvSpPr>
            <p:cNvPr id="51" name="TextBox 50"/>
            <p:cNvSpPr txBox="1"/>
            <p:nvPr/>
          </p:nvSpPr>
          <p:spPr>
            <a:xfrm>
              <a:off x="1014666" y="954000"/>
              <a:ext cx="8424000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다리를 튼튼하게 만들기 위해 삼각형 모양을 이용하는 경우가 </a:t>
              </a:r>
              <a:r>
                <a:rPr lang="en-US" altLang="ko-KR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많습니다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건축가가 이등변삼각형으로 새로운 다리 </a:t>
              </a:r>
              <a:r>
                <a:rPr lang="ko-KR" altLang="en-US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모형을 </a:t>
              </a:r>
              <a:r>
                <a:rPr lang="ko-KR" altLang="en-US" sz="2250" b="1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만들려고 </a:t>
              </a:r>
              <a:r>
                <a:rPr lang="ko-KR" altLang="en-US" sz="2250" b="1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합니다</a:t>
              </a:r>
              <a:r>
                <a:rPr lang="en-US" altLang="ko-KR" sz="2250" b="1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2250" b="1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건축가에게 </a:t>
              </a:r>
              <a:r>
                <a:rPr lang="en-US" altLang="ko-KR" sz="2250" b="1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2000" spc="-5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ko-KR" sz="2000" b="1" spc="-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cm</a:t>
              </a:r>
              <a:r>
                <a:rPr lang="en-US" altLang="ko-KR" sz="2000" spc="-5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2250" b="1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 </a:t>
              </a:r>
              <a:r>
                <a:rPr lang="en-US" altLang="ko-KR" sz="2250" b="1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250" b="1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2250" b="1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2250" b="1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2000" spc="-5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ko-KR" sz="2000" b="1" spc="-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cm</a:t>
              </a:r>
              <a:r>
                <a:rPr lang="en-US" altLang="ko-KR" sz="2000" spc="-5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2250" b="1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 </a:t>
              </a:r>
              <a:r>
                <a:rPr lang="en-US" altLang="ko-KR" sz="2250" b="1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250" b="1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2250" b="1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10</a:t>
              </a:r>
              <a:r>
                <a:rPr lang="en-US" altLang="ko-KR" sz="2000" spc="-5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ko-KR" sz="2000" b="1" spc="-5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cm</a:t>
              </a:r>
              <a:r>
                <a:rPr lang="en-US" altLang="ko-KR" sz="2000" spc="-5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2250" b="1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막대 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개가 있을 때 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골라 만들 수 있는 </a:t>
              </a:r>
              <a:r>
                <a:rPr lang="ko-KR" altLang="en-US" sz="225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이등변삼각형은 </a:t>
              </a:r>
              <a:r>
                <a:rPr lang="ko-KR" altLang="en-US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몇 개인지 알아봅시다</a:t>
              </a:r>
              <a:r>
                <a:rPr lang="en-US" altLang="ko-KR" sz="22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2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542765" y="1001417"/>
              <a:ext cx="377985" cy="400110"/>
              <a:chOff x="542765" y="1001417"/>
              <a:chExt cx="377985" cy="400110"/>
            </a:xfrm>
          </p:grpSpPr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765" y="1012480"/>
                <a:ext cx="377985" cy="377985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573006" y="1001417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7" name="그룹 33"/>
          <p:cNvGrpSpPr/>
          <p:nvPr/>
        </p:nvGrpSpPr>
        <p:grpSpPr>
          <a:xfrm>
            <a:off x="4791000" y="4102472"/>
            <a:ext cx="324000" cy="324000"/>
            <a:chOff x="4964713" y="2475902"/>
            <a:chExt cx="405203" cy="405203"/>
          </a:xfrm>
        </p:grpSpPr>
        <p:sp>
          <p:nvSpPr>
            <p:cNvPr id="68" name="타원 6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3" name="타원 7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33"/>
          <p:cNvGrpSpPr/>
          <p:nvPr/>
        </p:nvGrpSpPr>
        <p:grpSpPr>
          <a:xfrm>
            <a:off x="4791000" y="5393002"/>
            <a:ext cx="324000" cy="324000"/>
            <a:chOff x="4964713" y="2475902"/>
            <a:chExt cx="405203" cy="405203"/>
          </a:xfrm>
        </p:grpSpPr>
        <p:sp>
          <p:nvSpPr>
            <p:cNvPr id="86" name="타원 8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8" name="타원 8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7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102" y="954000"/>
            <a:ext cx="8775796" cy="1292400"/>
            <a:chOff x="565102" y="954000"/>
            <a:chExt cx="8775796" cy="1292400"/>
          </a:xfrm>
        </p:grpSpPr>
        <p:grpSp>
          <p:nvGrpSpPr>
            <p:cNvPr id="64" name="그룹 63"/>
            <p:cNvGrpSpPr/>
            <p:nvPr/>
          </p:nvGrpSpPr>
          <p:grpSpPr>
            <a:xfrm>
              <a:off x="604824" y="954000"/>
              <a:ext cx="8736074" cy="461665"/>
              <a:chOff x="600109" y="2612586"/>
              <a:chExt cx="8736074" cy="461665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763623" y="2612586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어떤 방법으로 문제를 해결할 수 있나요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600109" y="277098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6" name="모서리가 둥근 직사각형 65"/>
            <p:cNvSpPr/>
            <p:nvPr/>
          </p:nvSpPr>
          <p:spPr>
            <a:xfrm>
              <a:off x="565102" y="1454400"/>
              <a:ext cx="877579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05710" y="1619567"/>
            <a:ext cx="84149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표를 그려서 만들 수 있는 삼각형을 모두 찾아봅니다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604922" y="3118570"/>
            <a:ext cx="8736074" cy="461665"/>
            <a:chOff x="600109" y="2612586"/>
            <a:chExt cx="8736074" cy="461665"/>
          </a:xfrm>
        </p:grpSpPr>
        <p:sp>
          <p:nvSpPr>
            <p:cNvPr id="94" name="TextBox 93"/>
            <p:cNvSpPr txBox="1"/>
            <p:nvPr/>
          </p:nvSpPr>
          <p:spPr>
            <a:xfrm>
              <a:off x="763623" y="2612586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생각한 방법으로 문제를 해결해 보세요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95" name="타원 94"/>
            <p:cNvSpPr/>
            <p:nvPr/>
          </p:nvSpPr>
          <p:spPr>
            <a:xfrm>
              <a:off x="600109" y="277098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8209372" y="0"/>
            <a:ext cx="1605033" cy="680156"/>
            <a:chOff x="8209372" y="0"/>
            <a:chExt cx="1605033" cy="680156"/>
          </a:xfrm>
        </p:grpSpPr>
        <p:grpSp>
          <p:nvGrpSpPr>
            <p:cNvPr id="77" name="그룹 76"/>
            <p:cNvGrpSpPr/>
            <p:nvPr/>
          </p:nvGrpSpPr>
          <p:grpSpPr>
            <a:xfrm>
              <a:off x="9456257" y="0"/>
              <a:ext cx="358148" cy="680156"/>
              <a:chOff x="7207415" y="0"/>
              <a:chExt cx="358148" cy="680156"/>
            </a:xfrm>
          </p:grpSpPr>
          <p:grpSp>
            <p:nvGrpSpPr>
              <p:cNvPr id="107" name="그룹 106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9" name="그룹 78"/>
            <p:cNvGrpSpPr/>
            <p:nvPr/>
          </p:nvGrpSpPr>
          <p:grpSpPr>
            <a:xfrm>
              <a:off x="9025185" y="0"/>
              <a:ext cx="358148" cy="596027"/>
              <a:chOff x="5595942" y="642918"/>
              <a:chExt cx="358148" cy="596027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2" name="직선 연결선 8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8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5" name="직사각형 114">
            <a:hlinkClick r:id="rId3" action="ppaction://hlinksldjump"/>
          </p:cNvPr>
          <p:cNvSpPr/>
          <p:nvPr/>
        </p:nvSpPr>
        <p:spPr>
          <a:xfrm>
            <a:off x="9023830" y="283563"/>
            <a:ext cx="358080" cy="325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33"/>
          <p:cNvGrpSpPr/>
          <p:nvPr/>
        </p:nvGrpSpPr>
        <p:grpSpPr>
          <a:xfrm>
            <a:off x="4791000" y="1688399"/>
            <a:ext cx="324000" cy="324000"/>
            <a:chOff x="4964713" y="2475902"/>
            <a:chExt cx="405203" cy="405203"/>
          </a:xfrm>
        </p:grpSpPr>
        <p:sp>
          <p:nvSpPr>
            <p:cNvPr id="42" name="타원 4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44" name="타원 4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39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5102" y="954000"/>
            <a:ext cx="8843236" cy="4575600"/>
            <a:chOff x="565102" y="954000"/>
            <a:chExt cx="8843236" cy="4575600"/>
          </a:xfrm>
        </p:grpSpPr>
        <p:grpSp>
          <p:nvGrpSpPr>
            <p:cNvPr id="64" name="그룹 63"/>
            <p:cNvGrpSpPr/>
            <p:nvPr/>
          </p:nvGrpSpPr>
          <p:grpSpPr>
            <a:xfrm>
              <a:off x="604824" y="954000"/>
              <a:ext cx="8803514" cy="830997"/>
              <a:chOff x="600109" y="2612586"/>
              <a:chExt cx="8803514" cy="830997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763623" y="2612586"/>
                <a:ext cx="8640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000" spc="-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문제를 바르게 해결했는지 확인해 보고</a:t>
                </a:r>
                <a:r>
                  <a:rPr lang="en-US" altLang="ko-KR" sz="2000" spc="-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2000" spc="-5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문제를 해결한 방법을 친구들에게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이야기해 보세요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600109" y="277098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6" name="모서리가 둥근 직사각형 65"/>
            <p:cNvSpPr/>
            <p:nvPr/>
          </p:nvSpPr>
          <p:spPr>
            <a:xfrm>
              <a:off x="565102" y="1857600"/>
              <a:ext cx="8775795" cy="36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06400" y="1985439"/>
            <a:ext cx="8414933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길이가 같은 두 변의 길이를 먼저 정하고 표를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그려서 만들 수 있는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이등변삼각형의 나머지 한 변의 길이를 알아보았습니다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ko-KR" sz="2000" b="1" dirty="0" smtClean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r>
              <a:rPr lang="en-US" altLang="ko-KR" sz="2000" b="1" spc="-50" dirty="0">
                <a:solidFill>
                  <a:srgbClr val="95373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선택했을 때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이등변삼각형을 만들 수 있고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막대는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종류이니까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3×3=9(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10816"/>
              </p:ext>
            </p:extLst>
          </p:nvPr>
        </p:nvGraphicFramePr>
        <p:xfrm>
          <a:off x="1352601" y="3240000"/>
          <a:ext cx="7413436" cy="126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749"/>
                <a:gridCol w="629743"/>
                <a:gridCol w="629743"/>
                <a:gridCol w="629743"/>
                <a:gridCol w="629743"/>
                <a:gridCol w="629743"/>
                <a:gridCol w="629743"/>
                <a:gridCol w="629743"/>
                <a:gridCol w="629743"/>
                <a:gridCol w="629743"/>
              </a:tblGrid>
              <a:tr h="498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변의 길이</a:t>
                      </a:r>
                      <a:endParaRPr lang="ko-KR" altLang="en-US" sz="2000" b="1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000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000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000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  <a:endParaRPr lang="en-US" altLang="ko-KR" sz="2000" b="1" dirty="0" smtClean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변의 길이</a:t>
                      </a:r>
                      <a:endParaRPr lang="ko-KR" altLang="en-US" sz="2000" b="1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000" b="1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000" b="1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000" b="1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95373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rgbClr val="95373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3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8209372" y="0"/>
            <a:ext cx="1605033" cy="680156"/>
            <a:chOff x="8209372" y="0"/>
            <a:chExt cx="1605033" cy="680156"/>
          </a:xfrm>
        </p:grpSpPr>
        <p:grpSp>
          <p:nvGrpSpPr>
            <p:cNvPr id="62" name="그룹 61"/>
            <p:cNvGrpSpPr/>
            <p:nvPr/>
          </p:nvGrpSpPr>
          <p:grpSpPr>
            <a:xfrm>
              <a:off x="9456257" y="0"/>
              <a:ext cx="358148" cy="680156"/>
              <a:chOff x="7207415" y="0"/>
              <a:chExt cx="358148" cy="680156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1" name="직선 연결선 8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타원 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6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9" name="그룹 68"/>
            <p:cNvGrpSpPr/>
            <p:nvPr/>
          </p:nvGrpSpPr>
          <p:grpSpPr>
            <a:xfrm>
              <a:off x="9025185" y="0"/>
              <a:ext cx="358148" cy="596027"/>
              <a:chOff x="5595942" y="642918"/>
              <a:chExt cx="358148" cy="596027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3" name="직선 연결선 7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1" name="TextBox 7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8" name="직사각형 117">
            <a:hlinkClick r:id="rId3" action="ppaction://hlinksldjump"/>
          </p:cNvPr>
          <p:cNvSpPr/>
          <p:nvPr/>
        </p:nvSpPr>
        <p:spPr>
          <a:xfrm>
            <a:off x="9023830" y="283563"/>
            <a:ext cx="358080" cy="325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3"/>
          <p:cNvGrpSpPr/>
          <p:nvPr/>
        </p:nvGrpSpPr>
        <p:grpSpPr>
          <a:xfrm>
            <a:off x="4791000" y="3528000"/>
            <a:ext cx="324000" cy="324000"/>
            <a:chOff x="4964713" y="2475902"/>
            <a:chExt cx="405203" cy="405203"/>
          </a:xfrm>
        </p:grpSpPr>
        <p:sp>
          <p:nvSpPr>
            <p:cNvPr id="40" name="타원 3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42" name="타원 4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4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09372" y="0"/>
            <a:ext cx="1605033" cy="680156"/>
            <a:chOff x="8209372" y="0"/>
            <a:chExt cx="1605033" cy="680156"/>
          </a:xfrm>
        </p:grpSpPr>
        <p:grpSp>
          <p:nvGrpSpPr>
            <p:cNvPr id="81" name="그룹 80"/>
            <p:cNvGrpSpPr/>
            <p:nvPr/>
          </p:nvGrpSpPr>
          <p:grpSpPr>
            <a:xfrm>
              <a:off x="9456257" y="0"/>
              <a:ext cx="358148" cy="680156"/>
              <a:chOff x="7207415" y="0"/>
              <a:chExt cx="358148" cy="680156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3" name="그룹 82"/>
            <p:cNvGrpSpPr/>
            <p:nvPr/>
          </p:nvGrpSpPr>
          <p:grpSpPr>
            <a:xfrm>
              <a:off x="9025185" y="0"/>
              <a:ext cx="358148" cy="596027"/>
              <a:chOff x="5595942" y="642918"/>
              <a:chExt cx="358148" cy="596027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0" name="직사각형 119">
            <a:hlinkClick r:id="rId3" action="ppaction://hlinksldjump"/>
          </p:cNvPr>
          <p:cNvSpPr/>
          <p:nvPr/>
        </p:nvSpPr>
        <p:spPr>
          <a:xfrm>
            <a:off x="9023830" y="283563"/>
            <a:ext cx="358080" cy="325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565102" y="954000"/>
            <a:ext cx="8775796" cy="1960069"/>
            <a:chOff x="565102" y="954000"/>
            <a:chExt cx="8775796" cy="1960069"/>
          </a:xfrm>
        </p:grpSpPr>
        <p:grpSp>
          <p:nvGrpSpPr>
            <p:cNvPr id="34" name="그룹 33"/>
            <p:cNvGrpSpPr/>
            <p:nvPr/>
          </p:nvGrpSpPr>
          <p:grpSpPr>
            <a:xfrm>
              <a:off x="604824" y="954000"/>
              <a:ext cx="8736074" cy="830997"/>
              <a:chOff x="600109" y="2612586"/>
              <a:chExt cx="8736074" cy="83099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63623" y="2612586"/>
                <a:ext cx="857256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algn="just">
                  <a:lnSpc>
                    <a:spcPct val="120000"/>
                  </a:lnSpc>
                  <a:defRPr/>
                </a:pP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 </a:t>
                </a:r>
                <a:r>
                  <a:rPr lang="en-US" altLang="ko-KR" sz="2000" spc="-5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cm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막대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개가 더 있다면 만들 수 있는 이등변삼각형은 모두 몇 개인가요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</a:t>
                </a: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600109" y="277098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5" name="모서리가 둥근 직사각형 34"/>
            <p:cNvSpPr/>
            <p:nvPr/>
          </p:nvSpPr>
          <p:spPr>
            <a:xfrm>
              <a:off x="565102" y="1834069"/>
              <a:ext cx="8775795" cy="1080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87444" y="1835999"/>
            <a:ext cx="8301761" cy="10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막대의 종류가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가지이고 막대 한 종류에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이등변삼각형을 만들 수 있습니다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4×4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만들 수 있습니다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spc="-5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3"/>
          <p:cNvGrpSpPr/>
          <p:nvPr/>
        </p:nvGrpSpPr>
        <p:grpSpPr>
          <a:xfrm>
            <a:off x="4791000" y="2194790"/>
            <a:ext cx="324000" cy="324000"/>
            <a:chOff x="4964713" y="2475902"/>
            <a:chExt cx="405203" cy="405203"/>
          </a:xfrm>
        </p:grpSpPr>
        <p:sp>
          <p:nvSpPr>
            <p:cNvPr id="40" name="타원 3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42" name="타원 4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6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49452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소수의 덧셈과 뺄셈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3284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363044" y="3075057"/>
            <a:ext cx="19120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단원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93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7329264" y="0"/>
            <a:ext cx="172140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39" name="그룹 38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0" name="타원 39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이등변 삼각형 40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>
          <a:lnSpc>
            <a:spcPct val="12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390</Words>
  <PresentationFormat>A4 용지(210x297mm)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나눔고딕 ExtraBold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2021-04-22T10:24:22Z</dcterms:modified>
</cp:coreProperties>
</file>