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83" r:id="rId2"/>
    <p:sldId id="339" r:id="rId3"/>
    <p:sldId id="342" r:id="rId4"/>
    <p:sldId id="334" r:id="rId5"/>
    <p:sldId id="341" r:id="rId6"/>
    <p:sldId id="257" r:id="rId7"/>
    <p:sldId id="335" r:id="rId8"/>
    <p:sldId id="305" r:id="rId9"/>
    <p:sldId id="307" r:id="rId10"/>
    <p:sldId id="309" r:id="rId11"/>
    <p:sldId id="330" r:id="rId12"/>
    <p:sldId id="265" r:id="rId13"/>
  </p:sldIdLst>
  <p:sldSz cx="9906000" cy="6858000" type="A4"/>
  <p:notesSz cx="6797675" cy="9926638"/>
  <p:embeddedFontLst>
    <p:embeddedFont>
      <p:font typeface="나눔고딕 ExtraBold" panose="020D0904000000000000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나눔고딕" panose="020D0604000000000000" pitchFamily="50" charset="-127"/>
      <p:regular r:id="rId18"/>
      <p:bold r:id="rId19"/>
    </p:embeddedFont>
  </p:embeddedFontLst>
  <p:custShowLst>
    <p:custShow name="재구성한 쇼 1" id="0">
      <p:sldLst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pos="5887" userDrawn="1">
          <p15:clr>
            <a:srgbClr val="A4A3A4"/>
          </p15:clr>
        </p15:guide>
        <p15:guide id="4" orient="horz" pos="3702" userDrawn="1">
          <p15:clr>
            <a:srgbClr val="A4A3A4"/>
          </p15:clr>
        </p15:guide>
        <p15:guide id="5" pos="580" userDrawn="1">
          <p15:clr>
            <a:srgbClr val="A4A3A4"/>
          </p15:clr>
        </p15:guide>
        <p15:guide id="6" orient="horz" pos="3883" userDrawn="1">
          <p15:clr>
            <a:srgbClr val="A4A3A4"/>
          </p15:clr>
        </p15:guide>
        <p15:guide id="7" orient="horz" pos="618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  <p15:guide id="10" orient="horz" pos="1344" userDrawn="1">
          <p15:clr>
            <a:srgbClr val="A4A3A4"/>
          </p15:clr>
        </p15:guide>
        <p15:guide id="11" pos="5660" userDrawn="1">
          <p15:clr>
            <a:srgbClr val="A4A3A4"/>
          </p15:clr>
        </p15:guide>
        <p15:guide id="12" pos="807" userDrawn="1">
          <p15:clr>
            <a:srgbClr val="A4A3A4"/>
          </p15:clr>
        </p15:guide>
        <p15:guide id="13" pos="54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7FB"/>
    <a:srgbClr val="00A9EC"/>
    <a:srgbClr val="FF33CC"/>
    <a:srgbClr val="FF00FF"/>
    <a:srgbClr val="1FBADF"/>
    <a:srgbClr val="3567D7"/>
    <a:srgbClr val="CFF1F9"/>
    <a:srgbClr val="74D5EC"/>
    <a:srgbClr val="4DE5F5"/>
    <a:srgbClr val="31C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0483" autoAdjust="0"/>
  </p:normalViewPr>
  <p:slideViewPr>
    <p:cSldViewPr>
      <p:cViewPr varScale="1">
        <p:scale>
          <a:sx n="69" d="100"/>
          <a:sy n="69" d="100"/>
        </p:scale>
        <p:origin x="72" y="180"/>
      </p:cViewPr>
      <p:guideLst>
        <p:guide orient="horz" pos="255"/>
        <p:guide pos="353"/>
        <p:guide pos="5887"/>
        <p:guide orient="horz" pos="3702"/>
        <p:guide pos="580"/>
        <p:guide orient="horz" pos="3883"/>
        <p:guide orient="horz" pos="618"/>
        <p:guide orient="horz" pos="890"/>
        <p:guide orient="horz" pos="1117"/>
        <p:guide orient="horz" pos="1344"/>
        <p:guide pos="5660"/>
        <p:guide pos="807"/>
        <p:guide pos="54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35D90-B313-48B5-9F5E-842E27874FE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C2966-3948-4973-9ADA-C157478F3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2966-3948-4973-9ADA-C157478F33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0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2966-3948-4973-9ADA-C157478F33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8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2966-3948-4973-9ADA-C157478F33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4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738158" cy="1428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781052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381101" y="12893"/>
            <a:ext cx="1884407" cy="630025"/>
            <a:chOff x="1381101" y="12893"/>
            <a:chExt cx="1884407" cy="63002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81101" y="71438"/>
              <a:ext cx="1267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+mj-lt"/>
                  <a:ea typeface="나눔고딕 ExtraBold" pitchFamily="50" charset="-127"/>
                </a:rPr>
                <a:t>단원 </a:t>
              </a:r>
              <a:r>
                <a:rPr lang="ko-KR" altLang="en-US" sz="1400" dirty="0">
                  <a:solidFill>
                    <a:schemeClr val="bg1"/>
                  </a:solidFill>
                  <a:latin typeface="+mj-lt"/>
                  <a:ea typeface="나눔고딕 ExtraBold" pitchFamily="50" charset="-127"/>
                </a:rPr>
                <a:t>도입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2500" y="12893"/>
              <a:ext cx="1143008" cy="630025"/>
              <a:chOff x="4135432" y="12893"/>
              <a:chExt cx="1143008" cy="630025"/>
            </a:xfrm>
          </p:grpSpPr>
          <p:pic>
            <p:nvPicPr>
              <p:cNvPr id="12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21184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4135432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" name="그룹 13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 userDrawn="1"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" y="136410"/>
            <a:ext cx="10005060" cy="6721616"/>
          </a:xfrm>
          <a:prstGeom prst="rect">
            <a:avLst/>
          </a:prstGeom>
        </p:spPr>
      </p:pic>
      <p:sp>
        <p:nvSpPr>
          <p:cNvPr id="18" name="직사각형 17"/>
          <p:cNvSpPr/>
          <p:nvPr userDrawn="1"/>
        </p:nvSpPr>
        <p:spPr>
          <a:xfrm>
            <a:off x="0" y="0"/>
            <a:ext cx="738158" cy="1428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0" y="0"/>
            <a:ext cx="990600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1381101" y="12893"/>
            <a:ext cx="1884407" cy="630025"/>
            <a:chOff x="1381101" y="12893"/>
            <a:chExt cx="1884407" cy="630025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381101" y="71438"/>
              <a:ext cx="1267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+mj-lt"/>
                  <a:ea typeface="나눔고딕 ExtraBold" pitchFamily="50" charset="-127"/>
                </a:rPr>
                <a:t>단원 </a:t>
              </a:r>
              <a:r>
                <a:rPr lang="ko-KR" altLang="en-US" sz="1400" dirty="0">
                  <a:solidFill>
                    <a:schemeClr val="bg1"/>
                  </a:solidFill>
                  <a:latin typeface="+mj-lt"/>
                  <a:ea typeface="나눔고딕 ExtraBold" pitchFamily="50" charset="-127"/>
                </a:rPr>
                <a:t>도입</a:t>
              </a: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122500" y="12893"/>
              <a:ext cx="1143008" cy="630025"/>
              <a:chOff x="4135432" y="12893"/>
              <a:chExt cx="1143008" cy="630025"/>
            </a:xfrm>
          </p:grpSpPr>
          <p:pic>
            <p:nvPicPr>
              <p:cNvPr id="23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21184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4135432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2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2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28" name="TextBox 27"/>
          <p:cNvSpPr txBox="1"/>
          <p:nvPr userDrawn="1"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4_2_4_1.mp4" TargetMode="Externa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emf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8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8929869" y="6189064"/>
            <a:ext cx="428628" cy="428628"/>
            <a:chOff x="6701949" y="6250801"/>
            <a:chExt cx="428628" cy="428628"/>
          </a:xfrm>
        </p:grpSpPr>
        <p:sp>
          <p:nvSpPr>
            <p:cNvPr id="77" name="타원 7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8" name="이등변 삼각형 7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2" name="Group 851"/>
          <p:cNvGrpSpPr>
            <a:grpSpLocks noChangeAspect="1"/>
          </p:cNvGrpSpPr>
          <p:nvPr/>
        </p:nvGrpSpPr>
        <p:grpSpPr bwMode="auto">
          <a:xfrm>
            <a:off x="1300503" y="2390775"/>
            <a:ext cx="2071688" cy="2076450"/>
            <a:chOff x="810" y="1572"/>
            <a:chExt cx="1305" cy="1308"/>
          </a:xfrm>
        </p:grpSpPr>
        <p:sp>
          <p:nvSpPr>
            <p:cNvPr id="76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9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0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6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7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3" name="그림 7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50127" y="2136699"/>
            <a:ext cx="2572441" cy="2584603"/>
          </a:xfrm>
          <a:prstGeom prst="rect">
            <a:avLst/>
          </a:prstGeom>
        </p:spPr>
      </p:pic>
      <p:sp>
        <p:nvSpPr>
          <p:cNvPr id="74" name="타원 73"/>
          <p:cNvSpPr/>
          <p:nvPr/>
        </p:nvSpPr>
        <p:spPr>
          <a:xfrm>
            <a:off x="15044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57686" y="3105835"/>
            <a:ext cx="1387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81034" y="1454490"/>
            <a:ext cx="3855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7738470" y="0"/>
            <a:ext cx="2098154" cy="607290"/>
            <a:chOff x="7738470" y="0"/>
            <a:chExt cx="2098154" cy="607290"/>
          </a:xfrm>
        </p:grpSpPr>
        <p:grpSp>
          <p:nvGrpSpPr>
            <p:cNvPr id="149" name="그룹 148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168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0" name="직선 연결선 16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9" name="TextBox 168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1" name="그룹 75"/>
            <p:cNvGrpSpPr/>
            <p:nvPr/>
          </p:nvGrpSpPr>
          <p:grpSpPr>
            <a:xfrm>
              <a:off x="9452704" y="0"/>
              <a:ext cx="358080" cy="596027"/>
              <a:chOff x="5738819" y="665143"/>
              <a:chExt cx="288060" cy="479387"/>
            </a:xfrm>
          </p:grpSpPr>
          <p:cxnSp>
            <p:nvCxnSpPr>
              <p:cNvPr id="162" name="직선 연결선 16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모서리가 둥근 직사각형 16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모서리가 둥근 직사각형 16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>
              <a:off x="9433560" y="237958"/>
              <a:ext cx="40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050">
                  <a:latin typeface="나눔고딕 ExtraBold" pitchFamily="50" charset="-127"/>
                  <a:ea typeface="나눔고딕 ExtraBold" pitchFamily="50" charset="-127"/>
                </a:defRPr>
              </a:lvl1pPr>
            </a:lstStyle>
            <a:p>
              <a:r>
                <a:rPr lang="ko-KR" altLang="en-US" sz="900" dirty="0" smtClean="0"/>
                <a:t>선수학습</a:t>
              </a:r>
              <a:endParaRPr lang="ko-KR" altLang="en-US" sz="900" dirty="0"/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54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직사각형 2">
            <a:hlinkClick r:id="rId4" action="ppaction://hlinksldjump"/>
          </p:cNvPr>
          <p:cNvSpPr/>
          <p:nvPr/>
        </p:nvSpPr>
        <p:spPr>
          <a:xfrm>
            <a:off x="8594929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hlinkClick r:id="rId5" action="ppaction://hlinksldjump"/>
          </p:cNvPr>
          <p:cNvSpPr/>
          <p:nvPr/>
        </p:nvSpPr>
        <p:spPr>
          <a:xfrm>
            <a:off x="9032931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hlinkClick r:id="rId6" action="ppaction://hlinksldjump"/>
          </p:cNvPr>
          <p:cNvSpPr/>
          <p:nvPr/>
        </p:nvSpPr>
        <p:spPr>
          <a:xfrm>
            <a:off x="9469873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84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>
                  <a:latin typeface="나눔고딕 ExtraBold" pitchFamily="50" charset="-127"/>
                  <a:ea typeface="나눔고딕 ExtraBold" pitchFamily="50" charset="-127"/>
                </a:rPr>
                <a:t>단원 도입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/>
                <a:t>어떤 모양의 사각형이 있을까요</a:t>
              </a:r>
              <a:r>
                <a:rPr lang="en-US" altLang="ko-KR" dirty="0"/>
                <a:t>?</a:t>
              </a:r>
            </a:p>
          </p:txBody>
        </p:sp>
      </p:grpSp>
      <p:sp>
        <p:nvSpPr>
          <p:cNvPr id="96" name="모서리가 둥근 사각형 설명선 95"/>
          <p:cNvSpPr/>
          <p:nvPr/>
        </p:nvSpPr>
        <p:spPr>
          <a:xfrm>
            <a:off x="5673000" y="78558"/>
            <a:ext cx="2546434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78~79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53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015350" y="4703"/>
            <a:ext cx="2636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r">
              <a:defRPr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사각형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166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73" name="그룹 72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0" name="이등변 삼각형 7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16496" y="1454070"/>
            <a:ext cx="9076616" cy="707886"/>
            <a:chOff x="416496" y="1454070"/>
            <a:chExt cx="9076616" cy="707886"/>
          </a:xfrm>
        </p:grpSpPr>
        <p:sp>
          <p:nvSpPr>
            <p:cNvPr id="82" name="TextBox 81"/>
            <p:cNvSpPr txBox="1"/>
            <p:nvPr/>
          </p:nvSpPr>
          <p:spPr>
            <a:xfrm>
              <a:off x="920552" y="1592570"/>
              <a:ext cx="85725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모눈종이에 직사각형과 정사각형을 각각 그려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6496" y="1454070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62" y="2595584"/>
            <a:ext cx="8240275" cy="1743318"/>
          </a:xfrm>
          <a:prstGeom prst="rect">
            <a:avLst/>
          </a:prstGeom>
        </p:spPr>
      </p:pic>
      <p:grpSp>
        <p:nvGrpSpPr>
          <p:cNvPr id="113" name="그룹 112"/>
          <p:cNvGrpSpPr/>
          <p:nvPr/>
        </p:nvGrpSpPr>
        <p:grpSpPr>
          <a:xfrm>
            <a:off x="7738470" y="-6530"/>
            <a:ext cx="2140923" cy="680156"/>
            <a:chOff x="7738470" y="-6530"/>
            <a:chExt cx="2140923" cy="680156"/>
          </a:xfrm>
        </p:grpSpPr>
        <p:pic>
          <p:nvPicPr>
            <p:cNvPr id="1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5" name="그룹 114"/>
            <p:cNvGrpSpPr/>
            <p:nvPr/>
          </p:nvGrpSpPr>
          <p:grpSpPr>
            <a:xfrm>
              <a:off x="9383109" y="-6530"/>
              <a:ext cx="496284" cy="680156"/>
              <a:chOff x="8955186" y="-6530"/>
              <a:chExt cx="496284" cy="680156"/>
            </a:xfrm>
          </p:grpSpPr>
          <p:grpSp>
            <p:nvGrpSpPr>
              <p:cNvPr id="134" name="그룹 133"/>
              <p:cNvGrpSpPr/>
              <p:nvPr/>
            </p:nvGrpSpPr>
            <p:grpSpPr>
              <a:xfrm>
                <a:off x="9024254" y="-653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8955186" y="297383"/>
                <a:ext cx="49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선수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학습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126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1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2" name="직사각형 141">
            <a:hlinkClick r:id="rId4" action="ppaction://hlinksldjump"/>
          </p:cNvPr>
          <p:cNvSpPr/>
          <p:nvPr/>
        </p:nvSpPr>
        <p:spPr>
          <a:xfrm>
            <a:off x="8594929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hlinkClick r:id="rId5" action="ppaction://hlinksldjump"/>
          </p:cNvPr>
          <p:cNvSpPr/>
          <p:nvPr/>
        </p:nvSpPr>
        <p:spPr>
          <a:xfrm>
            <a:off x="9032931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02085" y="3007355"/>
            <a:ext cx="1836180" cy="894061"/>
          </a:xfrm>
          <a:prstGeom prst="rect">
            <a:avLst/>
          </a:prstGeom>
          <a:noFill/>
          <a:ln w="28575">
            <a:solidFill>
              <a:srgbClr val="00A9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512401" y="3007355"/>
            <a:ext cx="951074" cy="894061"/>
          </a:xfrm>
          <a:prstGeom prst="rect">
            <a:avLst/>
          </a:prstGeom>
          <a:noFill/>
          <a:ln w="28575">
            <a:solidFill>
              <a:srgbClr val="00A9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33"/>
          <p:cNvGrpSpPr/>
          <p:nvPr/>
        </p:nvGrpSpPr>
        <p:grpSpPr>
          <a:xfrm>
            <a:off x="4790999" y="3305243"/>
            <a:ext cx="324000" cy="324000"/>
            <a:chOff x="4964713" y="2475902"/>
            <a:chExt cx="405203" cy="405203"/>
          </a:xfrm>
        </p:grpSpPr>
        <p:sp>
          <p:nvSpPr>
            <p:cNvPr id="63" name="타원 6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67" name="타원 6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1269331" y="2974859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82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0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73" name="그룹 72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0" name="이등변 삼각형 7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57" y="2570459"/>
            <a:ext cx="7954485" cy="2657846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1929000" y="4622983"/>
            <a:ext cx="8238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85</a:t>
            </a:r>
            <a:endParaRPr lang="ko-KR" altLang="en-US" sz="2200" dirty="0"/>
          </a:p>
        </p:txBody>
      </p:sp>
      <p:sp>
        <p:nvSpPr>
          <p:cNvPr id="69" name="직사각형 68"/>
          <p:cNvSpPr/>
          <p:nvPr/>
        </p:nvSpPr>
        <p:spPr>
          <a:xfrm>
            <a:off x="7553254" y="4638269"/>
            <a:ext cx="8238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180</a:t>
            </a:r>
            <a:endParaRPr lang="ko-KR" altLang="en-US" sz="2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416496" y="1454070"/>
            <a:ext cx="9076616" cy="707886"/>
            <a:chOff x="416496" y="1454070"/>
            <a:chExt cx="9076616" cy="707886"/>
          </a:xfrm>
        </p:grpSpPr>
        <p:sp>
          <p:nvSpPr>
            <p:cNvPr id="82" name="TextBox 81"/>
            <p:cNvSpPr txBox="1"/>
            <p:nvPr/>
          </p:nvSpPr>
          <p:spPr>
            <a:xfrm>
              <a:off x="920552" y="1592570"/>
              <a:ext cx="85725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      안에 알맞은 수를 써넣으세요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6496" y="1454070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1057099" y="1646013"/>
              <a:ext cx="324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738470" y="-6530"/>
            <a:ext cx="2140923" cy="680156"/>
            <a:chOff x="7738470" y="-6530"/>
            <a:chExt cx="2140923" cy="680156"/>
          </a:xfrm>
        </p:grpSpPr>
        <p:pic>
          <p:nvPicPr>
            <p:cNvPr id="12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2" name="그룹 121"/>
            <p:cNvGrpSpPr/>
            <p:nvPr/>
          </p:nvGrpSpPr>
          <p:grpSpPr>
            <a:xfrm>
              <a:off x="9383109" y="-6530"/>
              <a:ext cx="496284" cy="680156"/>
              <a:chOff x="8955186" y="-6530"/>
              <a:chExt cx="496284" cy="680156"/>
            </a:xfrm>
          </p:grpSpPr>
          <p:grpSp>
            <p:nvGrpSpPr>
              <p:cNvPr id="141" name="그룹 140"/>
              <p:cNvGrpSpPr/>
              <p:nvPr/>
            </p:nvGrpSpPr>
            <p:grpSpPr>
              <a:xfrm>
                <a:off x="9024254" y="-653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3" name="직선 연결선 14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타원 14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8955186" y="297383"/>
                <a:ext cx="49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선수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학습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133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5" name="직선 연결선 13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2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9" name="직사각형 148">
            <a:hlinkClick r:id="rId4" action="ppaction://hlinksldjump"/>
          </p:cNvPr>
          <p:cNvSpPr/>
          <p:nvPr/>
        </p:nvSpPr>
        <p:spPr>
          <a:xfrm>
            <a:off x="8594929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hlinkClick r:id="rId5" action="ppaction://hlinksldjump"/>
          </p:cNvPr>
          <p:cNvSpPr/>
          <p:nvPr/>
        </p:nvSpPr>
        <p:spPr>
          <a:xfrm>
            <a:off x="9032931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33"/>
          <p:cNvGrpSpPr/>
          <p:nvPr/>
        </p:nvGrpSpPr>
        <p:grpSpPr>
          <a:xfrm>
            <a:off x="2178943" y="4656883"/>
            <a:ext cx="324000" cy="324000"/>
            <a:chOff x="4964713" y="2475902"/>
            <a:chExt cx="405203" cy="405203"/>
          </a:xfrm>
        </p:grpSpPr>
        <p:sp>
          <p:nvSpPr>
            <p:cNvPr id="87" name="타원 8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9" name="타원 8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33"/>
          <p:cNvGrpSpPr/>
          <p:nvPr/>
        </p:nvGrpSpPr>
        <p:grpSpPr>
          <a:xfrm>
            <a:off x="7803197" y="4656883"/>
            <a:ext cx="324000" cy="324000"/>
            <a:chOff x="4964713" y="2475902"/>
            <a:chExt cx="405203" cy="405203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3" name="타원 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0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ko-KR" altLang="en-US" sz="3600" noProof="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수직을 알아볼까요</a:t>
            </a:r>
            <a:endParaRPr kumimoji="0" lang="en-US" altLang="ko-K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005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501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044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57686" y="3105835"/>
            <a:ext cx="1387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2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-142908" y="5643578"/>
            <a:ext cx="10239444" cy="1158112"/>
          </a:xfrm>
          <a:custGeom>
            <a:avLst/>
            <a:gdLst/>
            <a:ahLst/>
            <a:cxnLst>
              <a:cxn ang="0">
                <a:pos x="4896" y="0"/>
              </a:cxn>
              <a:cxn ang="0">
                <a:pos x="4909" y="2"/>
              </a:cxn>
              <a:cxn ang="0">
                <a:pos x="4914" y="2"/>
              </a:cxn>
              <a:cxn ang="0">
                <a:pos x="5753" y="2"/>
              </a:cxn>
              <a:cxn ang="0">
                <a:pos x="5753" y="28"/>
              </a:cxn>
              <a:cxn ang="0">
                <a:pos x="5741" y="617"/>
              </a:cxn>
              <a:cxn ang="0">
                <a:pos x="0" y="617"/>
              </a:cxn>
              <a:cxn ang="0">
                <a:pos x="0" y="265"/>
              </a:cxn>
              <a:cxn ang="0">
                <a:pos x="4210" y="265"/>
              </a:cxn>
              <a:cxn ang="0">
                <a:pos x="4263" y="265"/>
              </a:cxn>
              <a:cxn ang="0">
                <a:pos x="4315" y="265"/>
              </a:cxn>
              <a:cxn ang="0">
                <a:pos x="4366" y="265"/>
              </a:cxn>
              <a:cxn ang="0">
                <a:pos x="4416" y="265"/>
              </a:cxn>
              <a:cxn ang="0">
                <a:pos x="4462" y="261"/>
              </a:cxn>
              <a:cxn ang="0">
                <a:pos x="4502" y="256"/>
              </a:cxn>
              <a:cxn ang="0">
                <a:pos x="4539" y="247"/>
              </a:cxn>
              <a:cxn ang="0">
                <a:pos x="4568" y="235"/>
              </a:cxn>
              <a:cxn ang="0">
                <a:pos x="4589" y="217"/>
              </a:cxn>
              <a:cxn ang="0">
                <a:pos x="4603" y="201"/>
              </a:cxn>
              <a:cxn ang="0">
                <a:pos x="4615" y="183"/>
              </a:cxn>
              <a:cxn ang="0">
                <a:pos x="4629" y="166"/>
              </a:cxn>
              <a:cxn ang="0">
                <a:pos x="4640" y="150"/>
              </a:cxn>
              <a:cxn ang="0">
                <a:pos x="4648" y="136"/>
              </a:cxn>
              <a:cxn ang="0">
                <a:pos x="4654" y="127"/>
              </a:cxn>
              <a:cxn ang="0">
                <a:pos x="4655" y="123"/>
              </a:cxn>
              <a:cxn ang="0">
                <a:pos x="4676" y="88"/>
              </a:cxn>
              <a:cxn ang="0">
                <a:pos x="4703" y="62"/>
              </a:cxn>
              <a:cxn ang="0">
                <a:pos x="4732" y="41"/>
              </a:cxn>
              <a:cxn ang="0">
                <a:pos x="4762" y="25"/>
              </a:cxn>
              <a:cxn ang="0">
                <a:pos x="4795" y="14"/>
              </a:cxn>
              <a:cxn ang="0">
                <a:pos x="4825" y="7"/>
              </a:cxn>
              <a:cxn ang="0">
                <a:pos x="4853" y="4"/>
              </a:cxn>
              <a:cxn ang="0">
                <a:pos x="4877" y="2"/>
              </a:cxn>
              <a:cxn ang="0">
                <a:pos x="4896" y="0"/>
              </a:cxn>
            </a:cxnLst>
            <a:rect l="0" t="0" r="r" b="b"/>
            <a:pathLst>
              <a:path w="5753" h="617">
                <a:moveTo>
                  <a:pt x="4896" y="0"/>
                </a:moveTo>
                <a:lnTo>
                  <a:pt x="4909" y="2"/>
                </a:lnTo>
                <a:lnTo>
                  <a:pt x="4914" y="2"/>
                </a:lnTo>
                <a:lnTo>
                  <a:pt x="5753" y="2"/>
                </a:lnTo>
                <a:lnTo>
                  <a:pt x="5753" y="28"/>
                </a:lnTo>
                <a:lnTo>
                  <a:pt x="5741" y="617"/>
                </a:lnTo>
                <a:lnTo>
                  <a:pt x="0" y="617"/>
                </a:lnTo>
                <a:lnTo>
                  <a:pt x="0" y="265"/>
                </a:lnTo>
                <a:lnTo>
                  <a:pt x="4210" y="265"/>
                </a:lnTo>
                <a:lnTo>
                  <a:pt x="4263" y="265"/>
                </a:lnTo>
                <a:lnTo>
                  <a:pt x="4315" y="265"/>
                </a:lnTo>
                <a:lnTo>
                  <a:pt x="4366" y="265"/>
                </a:lnTo>
                <a:lnTo>
                  <a:pt x="4416" y="265"/>
                </a:lnTo>
                <a:lnTo>
                  <a:pt x="4462" y="261"/>
                </a:lnTo>
                <a:lnTo>
                  <a:pt x="4502" y="256"/>
                </a:lnTo>
                <a:lnTo>
                  <a:pt x="4539" y="247"/>
                </a:lnTo>
                <a:lnTo>
                  <a:pt x="4568" y="235"/>
                </a:lnTo>
                <a:lnTo>
                  <a:pt x="4589" y="217"/>
                </a:lnTo>
                <a:lnTo>
                  <a:pt x="4603" y="201"/>
                </a:lnTo>
                <a:lnTo>
                  <a:pt x="4615" y="183"/>
                </a:lnTo>
                <a:lnTo>
                  <a:pt x="4629" y="166"/>
                </a:lnTo>
                <a:lnTo>
                  <a:pt x="4640" y="150"/>
                </a:lnTo>
                <a:lnTo>
                  <a:pt x="4648" y="136"/>
                </a:lnTo>
                <a:lnTo>
                  <a:pt x="4654" y="127"/>
                </a:lnTo>
                <a:lnTo>
                  <a:pt x="4655" y="123"/>
                </a:lnTo>
                <a:lnTo>
                  <a:pt x="4676" y="88"/>
                </a:lnTo>
                <a:lnTo>
                  <a:pt x="4703" y="62"/>
                </a:lnTo>
                <a:lnTo>
                  <a:pt x="4732" y="41"/>
                </a:lnTo>
                <a:lnTo>
                  <a:pt x="4762" y="25"/>
                </a:lnTo>
                <a:lnTo>
                  <a:pt x="4795" y="14"/>
                </a:lnTo>
                <a:lnTo>
                  <a:pt x="4825" y="7"/>
                </a:lnTo>
                <a:lnTo>
                  <a:pt x="4853" y="4"/>
                </a:lnTo>
                <a:lnTo>
                  <a:pt x="4877" y="2"/>
                </a:lnTo>
                <a:lnTo>
                  <a:pt x="4896" y="0"/>
                </a:lnTo>
                <a:close/>
              </a:path>
            </a:pathLst>
          </a:custGeom>
          <a:solidFill>
            <a:srgbClr val="1FBA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Freeform 7"/>
          <p:cNvSpPr>
            <a:spLocks/>
          </p:cNvSpPr>
          <p:nvPr/>
        </p:nvSpPr>
        <p:spPr bwMode="auto">
          <a:xfrm>
            <a:off x="-142908" y="5643578"/>
            <a:ext cx="10239444" cy="1158112"/>
          </a:xfrm>
          <a:custGeom>
            <a:avLst/>
            <a:gdLst/>
            <a:ahLst/>
            <a:cxnLst>
              <a:cxn ang="0">
                <a:pos x="857" y="0"/>
              </a:cxn>
              <a:cxn ang="0">
                <a:pos x="876" y="2"/>
              </a:cxn>
              <a:cxn ang="0">
                <a:pos x="901" y="4"/>
              </a:cxn>
              <a:cxn ang="0">
                <a:pos x="929" y="7"/>
              </a:cxn>
              <a:cxn ang="0">
                <a:pos x="960" y="14"/>
              </a:cxn>
              <a:cxn ang="0">
                <a:pos x="991" y="25"/>
              </a:cxn>
              <a:cxn ang="0">
                <a:pos x="1023" y="41"/>
              </a:cxn>
              <a:cxn ang="0">
                <a:pos x="1051" y="62"/>
              </a:cxn>
              <a:cxn ang="0">
                <a:pos x="1077" y="88"/>
              </a:cxn>
              <a:cxn ang="0">
                <a:pos x="1098" y="123"/>
              </a:cxn>
              <a:cxn ang="0">
                <a:pos x="1100" y="127"/>
              </a:cxn>
              <a:cxn ang="0">
                <a:pos x="1107" y="136"/>
              </a:cxn>
              <a:cxn ang="0">
                <a:pos x="1114" y="150"/>
              </a:cxn>
              <a:cxn ang="0">
                <a:pos x="1126" y="166"/>
              </a:cxn>
              <a:cxn ang="0">
                <a:pos x="1138" y="183"/>
              </a:cxn>
              <a:cxn ang="0">
                <a:pos x="1150" y="201"/>
              </a:cxn>
              <a:cxn ang="0">
                <a:pos x="1164" y="217"/>
              </a:cxn>
              <a:cxn ang="0">
                <a:pos x="1185" y="235"/>
              </a:cxn>
              <a:cxn ang="0">
                <a:pos x="1215" y="247"/>
              </a:cxn>
              <a:cxn ang="0">
                <a:pos x="1252" y="256"/>
              </a:cxn>
              <a:cxn ang="0">
                <a:pos x="1293" y="261"/>
              </a:cxn>
              <a:cxn ang="0">
                <a:pos x="1339" y="265"/>
              </a:cxn>
              <a:cxn ang="0">
                <a:pos x="1388" y="265"/>
              </a:cxn>
              <a:cxn ang="0">
                <a:pos x="1438" y="265"/>
              </a:cxn>
              <a:cxn ang="0">
                <a:pos x="1491" y="265"/>
              </a:cxn>
              <a:cxn ang="0">
                <a:pos x="1543" y="265"/>
              </a:cxn>
              <a:cxn ang="0">
                <a:pos x="5753" y="265"/>
              </a:cxn>
              <a:cxn ang="0">
                <a:pos x="5753" y="617"/>
              </a:cxn>
              <a:cxn ang="0">
                <a:pos x="12" y="617"/>
              </a:cxn>
              <a:cxn ang="0">
                <a:pos x="0" y="28"/>
              </a:cxn>
              <a:cxn ang="0">
                <a:pos x="0" y="2"/>
              </a:cxn>
              <a:cxn ang="0">
                <a:pos x="840" y="2"/>
              </a:cxn>
              <a:cxn ang="0">
                <a:pos x="845" y="2"/>
              </a:cxn>
              <a:cxn ang="0">
                <a:pos x="857" y="0"/>
              </a:cxn>
            </a:cxnLst>
            <a:rect l="0" t="0" r="r" b="b"/>
            <a:pathLst>
              <a:path w="5753" h="617">
                <a:moveTo>
                  <a:pt x="857" y="0"/>
                </a:moveTo>
                <a:lnTo>
                  <a:pt x="876" y="2"/>
                </a:lnTo>
                <a:lnTo>
                  <a:pt x="901" y="4"/>
                </a:lnTo>
                <a:lnTo>
                  <a:pt x="929" y="7"/>
                </a:lnTo>
                <a:lnTo>
                  <a:pt x="960" y="14"/>
                </a:lnTo>
                <a:lnTo>
                  <a:pt x="991" y="25"/>
                </a:lnTo>
                <a:lnTo>
                  <a:pt x="1023" y="41"/>
                </a:lnTo>
                <a:lnTo>
                  <a:pt x="1051" y="62"/>
                </a:lnTo>
                <a:lnTo>
                  <a:pt x="1077" y="88"/>
                </a:lnTo>
                <a:lnTo>
                  <a:pt x="1098" y="123"/>
                </a:lnTo>
                <a:lnTo>
                  <a:pt x="1100" y="127"/>
                </a:lnTo>
                <a:lnTo>
                  <a:pt x="1107" y="136"/>
                </a:lnTo>
                <a:lnTo>
                  <a:pt x="1114" y="150"/>
                </a:lnTo>
                <a:lnTo>
                  <a:pt x="1126" y="166"/>
                </a:lnTo>
                <a:lnTo>
                  <a:pt x="1138" y="183"/>
                </a:lnTo>
                <a:lnTo>
                  <a:pt x="1150" y="201"/>
                </a:lnTo>
                <a:lnTo>
                  <a:pt x="1164" y="217"/>
                </a:lnTo>
                <a:lnTo>
                  <a:pt x="1185" y="235"/>
                </a:lnTo>
                <a:lnTo>
                  <a:pt x="1215" y="247"/>
                </a:lnTo>
                <a:lnTo>
                  <a:pt x="1252" y="256"/>
                </a:lnTo>
                <a:lnTo>
                  <a:pt x="1293" y="261"/>
                </a:lnTo>
                <a:lnTo>
                  <a:pt x="1339" y="265"/>
                </a:lnTo>
                <a:lnTo>
                  <a:pt x="1388" y="265"/>
                </a:lnTo>
                <a:lnTo>
                  <a:pt x="1438" y="265"/>
                </a:lnTo>
                <a:lnTo>
                  <a:pt x="1491" y="265"/>
                </a:lnTo>
                <a:lnTo>
                  <a:pt x="1543" y="265"/>
                </a:lnTo>
                <a:lnTo>
                  <a:pt x="5753" y="265"/>
                </a:lnTo>
                <a:lnTo>
                  <a:pt x="5753" y="617"/>
                </a:lnTo>
                <a:lnTo>
                  <a:pt x="12" y="617"/>
                </a:lnTo>
                <a:lnTo>
                  <a:pt x="0" y="28"/>
                </a:lnTo>
                <a:lnTo>
                  <a:pt x="0" y="2"/>
                </a:lnTo>
                <a:lnTo>
                  <a:pt x="840" y="2"/>
                </a:lnTo>
                <a:lnTo>
                  <a:pt x="845" y="2"/>
                </a:lnTo>
                <a:lnTo>
                  <a:pt x="857" y="0"/>
                </a:lnTo>
                <a:close/>
              </a:path>
            </a:pathLst>
          </a:custGeom>
          <a:solidFill>
            <a:srgbClr val="1FBA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-142908" y="6488230"/>
            <a:ext cx="10218086" cy="369770"/>
          </a:xfrm>
          <a:prstGeom prst="rect">
            <a:avLst/>
          </a:prstGeom>
          <a:solidFill>
            <a:srgbClr val="1FBADF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9781504" y="5714904"/>
            <a:ext cx="315032" cy="1143096"/>
          </a:xfrm>
          <a:prstGeom prst="rect">
            <a:avLst/>
          </a:prstGeom>
          <a:solidFill>
            <a:srgbClr val="1FBADF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276217" y="6189064"/>
            <a:ext cx="428628" cy="428628"/>
            <a:chOff x="8371314" y="6192000"/>
            <a:chExt cx="428628" cy="428628"/>
          </a:xfrm>
        </p:grpSpPr>
        <p:sp>
          <p:nvSpPr>
            <p:cNvPr id="40" name="타원 39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이등변 삼각형 40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6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46540" y="0"/>
            <a:ext cx="857256" cy="428604"/>
          </a:xfrm>
          <a:prstGeom prst="rect">
            <a:avLst/>
          </a:prstGeom>
          <a:noFill/>
        </p:spPr>
      </p:pic>
      <p:sp>
        <p:nvSpPr>
          <p:cNvPr id="38" name="직사각형 37"/>
          <p:cNvSpPr/>
          <p:nvPr/>
        </p:nvSpPr>
        <p:spPr>
          <a:xfrm>
            <a:off x="6033000" y="0"/>
            <a:ext cx="31684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546938" y="946157"/>
            <a:ext cx="8736074" cy="430887"/>
            <a:chOff x="546938" y="981000"/>
            <a:chExt cx="8736074" cy="430887"/>
          </a:xfrm>
        </p:grpSpPr>
        <p:sp>
          <p:nvSpPr>
            <p:cNvPr id="52" name="TextBox 51"/>
            <p:cNvSpPr txBox="1"/>
            <p:nvPr/>
          </p:nvSpPr>
          <p:spPr>
            <a:xfrm>
              <a:off x="710452" y="981000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546938" y="1120243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67" name="그룹 66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8" name="이등변 삼각형 77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0" name="이등변 삼각형 69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7738470" y="0"/>
            <a:ext cx="2125966" cy="687388"/>
            <a:chOff x="7738470" y="0"/>
            <a:chExt cx="2125966" cy="687388"/>
          </a:xfrm>
        </p:grpSpPr>
        <p:pic>
          <p:nvPicPr>
            <p:cNvPr id="5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0" name="그룹 59"/>
            <p:cNvGrpSpPr/>
            <p:nvPr/>
          </p:nvGrpSpPr>
          <p:grpSpPr>
            <a:xfrm>
              <a:off x="9391996" y="0"/>
              <a:ext cx="472440" cy="607290"/>
              <a:chOff x="5533879" y="642918"/>
              <a:chExt cx="472440" cy="607290"/>
            </a:xfrm>
          </p:grpSpPr>
          <p:grpSp>
            <p:nvGrpSpPr>
              <p:cNvPr id="121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>
                <a:off x="5533879" y="880876"/>
                <a:ext cx="47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/>
                  <a:t>선수학습</a:t>
                </a:r>
                <a:endParaRPr lang="ko-KR" altLang="en-US" sz="900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8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8557420" y="0"/>
              <a:ext cx="434242" cy="687388"/>
              <a:chOff x="8557420" y="0"/>
              <a:chExt cx="434242" cy="687388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859743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72" name="직선 연결선 7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1" name="TextBox 70"/>
              <p:cNvSpPr txBox="1"/>
              <p:nvPr/>
            </p:nvSpPr>
            <p:spPr>
              <a:xfrm>
                <a:off x="8557420" y="318056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/>
                  <a:t>그림</a:t>
                </a:r>
                <a:endParaRPr lang="en-US" altLang="ko-KR" sz="900" dirty="0"/>
              </a:p>
              <a:p>
                <a:r>
                  <a:rPr lang="ko-KR" altLang="en-US" sz="900" dirty="0"/>
                  <a:t>상황</a:t>
                </a:r>
              </a:p>
            </p:txBody>
          </p:sp>
        </p:grpSp>
      </p:grpSp>
      <p:sp>
        <p:nvSpPr>
          <p:cNvPr id="130" name="직사각형 129">
            <a:hlinkClick r:id="rId4" action="ppaction://hlinksldjump"/>
          </p:cNvPr>
          <p:cNvSpPr/>
          <p:nvPr/>
        </p:nvSpPr>
        <p:spPr>
          <a:xfrm>
            <a:off x="9032931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5" action="ppaction://hlinksldjump"/>
          </p:cNvPr>
          <p:cNvSpPr/>
          <p:nvPr/>
        </p:nvSpPr>
        <p:spPr>
          <a:xfrm>
            <a:off x="9469873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0120" y="931200"/>
            <a:ext cx="506880" cy="4608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77000" y="3038551"/>
            <a:ext cx="2952000" cy="1296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삽화 최신 데이터로 교체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t="4850" r="662" b="-3"/>
          <a:stretch/>
        </p:blipFill>
        <p:spPr>
          <a:xfrm>
            <a:off x="1281001" y="1407156"/>
            <a:ext cx="7344000" cy="47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2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21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67" name="그룹 66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8" name="이등변 삼각형 77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0" name="이등변 삼각형 69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7738470" y="0"/>
            <a:ext cx="2136357" cy="687388"/>
            <a:chOff x="7738470" y="0"/>
            <a:chExt cx="2136357" cy="687388"/>
          </a:xfrm>
        </p:grpSpPr>
        <p:pic>
          <p:nvPicPr>
            <p:cNvPr id="9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7" name="그룹 96"/>
            <p:cNvGrpSpPr/>
            <p:nvPr/>
          </p:nvGrpSpPr>
          <p:grpSpPr>
            <a:xfrm>
              <a:off x="9402387" y="0"/>
              <a:ext cx="472440" cy="607290"/>
              <a:chOff x="5544270" y="642918"/>
              <a:chExt cx="472440" cy="607290"/>
            </a:xfrm>
          </p:grpSpPr>
          <p:grpSp>
            <p:nvGrpSpPr>
              <p:cNvPr id="11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5544270" y="880876"/>
                <a:ext cx="47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/>
                  <a:t>선수학습</a:t>
                </a:r>
                <a:endParaRPr lang="ko-KR" altLang="en-US" sz="900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557420" y="0"/>
              <a:ext cx="434242" cy="687388"/>
              <a:chOff x="8557420" y="0"/>
              <a:chExt cx="434242" cy="687388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859743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557420" y="318056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/>
                  <a:t>그림</a:t>
                </a:r>
                <a:endParaRPr lang="en-US" altLang="ko-KR" sz="900" dirty="0"/>
              </a:p>
              <a:p>
                <a:r>
                  <a:rPr lang="ko-KR" altLang="en-US" sz="900" dirty="0"/>
                  <a:t>상황</a:t>
                </a:r>
              </a:p>
            </p:txBody>
          </p:sp>
        </p:grpSp>
      </p:grpSp>
      <p:sp>
        <p:nvSpPr>
          <p:cNvPr id="155" name="직사각형 154">
            <a:hlinkClick r:id="rId4" action="ppaction://hlinksldjump"/>
          </p:cNvPr>
          <p:cNvSpPr/>
          <p:nvPr/>
        </p:nvSpPr>
        <p:spPr>
          <a:xfrm>
            <a:off x="9032931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hlinkClick r:id="rId5" action="ppaction://hlinksldjump"/>
          </p:cNvPr>
          <p:cNvSpPr/>
          <p:nvPr/>
        </p:nvSpPr>
        <p:spPr>
          <a:xfrm>
            <a:off x="9469873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191685" y="961853"/>
            <a:ext cx="417315" cy="360000"/>
            <a:chOff x="6465000" y="961853"/>
            <a:chExt cx="417315" cy="360000"/>
          </a:xfrm>
        </p:grpSpPr>
        <p:grpSp>
          <p:nvGrpSpPr>
            <p:cNvPr id="90" name="그룹 89"/>
            <p:cNvGrpSpPr/>
            <p:nvPr/>
          </p:nvGrpSpPr>
          <p:grpSpPr>
            <a:xfrm>
              <a:off x="6550973" y="995788"/>
              <a:ext cx="245376" cy="248164"/>
              <a:chOff x="7515401" y="1584373"/>
              <a:chExt cx="223069" cy="225604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" name="직사각형 1">
              <a:hlinkClick r:id="" action="ppaction://customshow?id=0&amp;return=true"/>
            </p:cNvPr>
            <p:cNvSpPr/>
            <p:nvPr/>
          </p:nvSpPr>
          <p:spPr>
            <a:xfrm>
              <a:off x="6465000" y="961853"/>
              <a:ext cx="41731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46938" y="2732043"/>
            <a:ext cx="8835537" cy="1569041"/>
            <a:chOff x="546938" y="2732043"/>
            <a:chExt cx="8835537" cy="1569041"/>
          </a:xfrm>
        </p:grpSpPr>
        <p:grpSp>
          <p:nvGrpSpPr>
            <p:cNvPr id="61" name="그룹 60"/>
            <p:cNvGrpSpPr/>
            <p:nvPr/>
          </p:nvGrpSpPr>
          <p:grpSpPr>
            <a:xfrm>
              <a:off x="546938" y="2732043"/>
              <a:ext cx="8736074" cy="430887"/>
              <a:chOff x="546938" y="4250623"/>
              <a:chExt cx="8736074" cy="43088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10452" y="4250623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dirty="0"/>
                  <a:t>두 직선이 </a:t>
                </a:r>
                <a:r>
                  <a:rPr lang="ko-KR" altLang="en-US" dirty="0" smtClean="0"/>
                  <a:t>만나서 직각을 이루는 부분을 </a:t>
                </a:r>
                <a:r>
                  <a:rPr lang="ko-KR" altLang="en-US" dirty="0" smtClean="0"/>
                  <a:t>찾아볼까요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546938" y="439769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8" name="모서리가 둥근 직사각형 117"/>
            <p:cNvSpPr/>
            <p:nvPr/>
          </p:nvSpPr>
          <p:spPr>
            <a:xfrm>
              <a:off x="562326" y="3149084"/>
              <a:ext cx="8820149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21" name="TextBox 44"/>
          <p:cNvSpPr txBox="1"/>
          <p:nvPr/>
        </p:nvSpPr>
        <p:spPr>
          <a:xfrm>
            <a:off x="786696" y="3272653"/>
            <a:ext cx="82571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유리창의 창틀이 직각입니다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건물의 유리창에 직각이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8348" y="4283196"/>
            <a:ext cx="8820149" cy="1582887"/>
            <a:chOff x="538348" y="4283196"/>
            <a:chExt cx="8820149" cy="1582887"/>
          </a:xfrm>
        </p:grpSpPr>
        <p:grpSp>
          <p:nvGrpSpPr>
            <p:cNvPr id="71" name="그룹 70"/>
            <p:cNvGrpSpPr/>
            <p:nvPr/>
          </p:nvGrpSpPr>
          <p:grpSpPr>
            <a:xfrm>
              <a:off x="546938" y="4283196"/>
              <a:ext cx="8736074" cy="430887"/>
              <a:chOff x="546938" y="4250623"/>
              <a:chExt cx="8736074" cy="430887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10452" y="4250623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dirty="0"/>
                  <a:t>서로 만나지 않는 직선을 </a:t>
                </a:r>
                <a:r>
                  <a:rPr lang="ko-KR" altLang="en-US" dirty="0" smtClean="0"/>
                  <a:t>찾아볼까요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546938" y="439769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3" name="모서리가 둥근 직사각형 122"/>
            <p:cNvSpPr/>
            <p:nvPr/>
          </p:nvSpPr>
          <p:spPr>
            <a:xfrm>
              <a:off x="538348" y="4714083"/>
              <a:ext cx="8820149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24" name="TextBox 44"/>
          <p:cNvSpPr txBox="1"/>
          <p:nvPr/>
        </p:nvSpPr>
        <p:spPr>
          <a:xfrm>
            <a:off x="762718" y="4837652"/>
            <a:ext cx="82571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지붕의 위와 아래가 서로 만나지 않습니다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집의 왼쪽 벽과 오른쪽 벽이 서로 만나지 않습니다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3" name="그룹 33"/>
          <p:cNvGrpSpPr/>
          <p:nvPr/>
        </p:nvGrpSpPr>
        <p:grpSpPr>
          <a:xfrm>
            <a:off x="4791000" y="3588676"/>
            <a:ext cx="324000" cy="324000"/>
            <a:chOff x="4964713" y="2475902"/>
            <a:chExt cx="405203" cy="405203"/>
          </a:xfrm>
        </p:grpSpPr>
        <p:sp>
          <p:nvSpPr>
            <p:cNvPr id="134" name="타원 13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6" name="타원 13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33"/>
          <p:cNvGrpSpPr/>
          <p:nvPr/>
        </p:nvGrpSpPr>
        <p:grpSpPr>
          <a:xfrm>
            <a:off x="4791000" y="5202725"/>
            <a:ext cx="324000" cy="324000"/>
            <a:chOff x="4964713" y="2475902"/>
            <a:chExt cx="405203" cy="405203"/>
          </a:xfrm>
        </p:grpSpPr>
        <p:sp>
          <p:nvSpPr>
            <p:cNvPr id="138" name="타원 13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0" name="타원 13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2"/>
          <a:stretch/>
        </p:blipFill>
        <p:spPr>
          <a:xfrm>
            <a:off x="3767291" y="981000"/>
            <a:ext cx="2337709" cy="15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67" name="그룹 66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8" name="이등변 삼각형 77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0" name="이등변 삼각형 69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7738470" y="0"/>
            <a:ext cx="2136357" cy="687388"/>
            <a:chOff x="7738470" y="0"/>
            <a:chExt cx="2136357" cy="687388"/>
          </a:xfrm>
        </p:grpSpPr>
        <p:pic>
          <p:nvPicPr>
            <p:cNvPr id="9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7" name="그룹 96"/>
            <p:cNvGrpSpPr/>
            <p:nvPr/>
          </p:nvGrpSpPr>
          <p:grpSpPr>
            <a:xfrm>
              <a:off x="9402387" y="0"/>
              <a:ext cx="472440" cy="607290"/>
              <a:chOff x="5544270" y="642918"/>
              <a:chExt cx="472440" cy="607290"/>
            </a:xfrm>
          </p:grpSpPr>
          <p:grpSp>
            <p:nvGrpSpPr>
              <p:cNvPr id="11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5544270" y="880876"/>
                <a:ext cx="47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/>
                  <a:t>선수학습</a:t>
                </a:r>
                <a:endParaRPr lang="ko-KR" altLang="en-US" sz="900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557420" y="0"/>
              <a:ext cx="434242" cy="687388"/>
              <a:chOff x="8557420" y="0"/>
              <a:chExt cx="434242" cy="687388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859743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557420" y="318056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/>
                  <a:t>그림</a:t>
                </a:r>
                <a:endParaRPr lang="en-US" altLang="ko-KR" sz="900" dirty="0"/>
              </a:p>
              <a:p>
                <a:r>
                  <a:rPr lang="ko-KR" altLang="en-US" sz="900" dirty="0"/>
                  <a:t>상황</a:t>
                </a:r>
              </a:p>
            </p:txBody>
          </p:sp>
        </p:grpSp>
      </p:grpSp>
      <p:sp>
        <p:nvSpPr>
          <p:cNvPr id="155" name="직사각형 154">
            <a:hlinkClick r:id="rId4" action="ppaction://hlinksldjump"/>
          </p:cNvPr>
          <p:cNvSpPr/>
          <p:nvPr/>
        </p:nvSpPr>
        <p:spPr>
          <a:xfrm>
            <a:off x="9032931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hlinkClick r:id="rId5" action="ppaction://hlinksldjump"/>
          </p:cNvPr>
          <p:cNvSpPr/>
          <p:nvPr/>
        </p:nvSpPr>
        <p:spPr>
          <a:xfrm>
            <a:off x="9469873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38348" y="2732043"/>
            <a:ext cx="8820149" cy="1566475"/>
            <a:chOff x="538348" y="2732043"/>
            <a:chExt cx="8820149" cy="1566475"/>
          </a:xfrm>
        </p:grpSpPr>
        <p:grpSp>
          <p:nvGrpSpPr>
            <p:cNvPr id="71" name="그룹 70"/>
            <p:cNvGrpSpPr/>
            <p:nvPr/>
          </p:nvGrpSpPr>
          <p:grpSpPr>
            <a:xfrm>
              <a:off x="546938" y="2732043"/>
              <a:ext cx="8736074" cy="430887"/>
              <a:chOff x="546938" y="4250623"/>
              <a:chExt cx="8736074" cy="430887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10452" y="4250623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dirty="0"/>
                  <a:t>집에서 볼 수 있는 사각형에는 어떤 특징이 있나요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546938" y="439769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4" name="모서리가 둥근 직사각형 133"/>
            <p:cNvSpPr/>
            <p:nvPr/>
          </p:nvSpPr>
          <p:spPr>
            <a:xfrm>
              <a:off x="538348" y="3146518"/>
              <a:ext cx="8820149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35" name="TextBox 44"/>
          <p:cNvSpPr txBox="1"/>
          <p:nvPr/>
        </p:nvSpPr>
        <p:spPr>
          <a:xfrm>
            <a:off x="762718" y="3270087"/>
            <a:ext cx="82571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직사각형이 많습니다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 각이 모두 직각입니다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5" name="그룹 33"/>
          <p:cNvGrpSpPr/>
          <p:nvPr/>
        </p:nvGrpSpPr>
        <p:grpSpPr>
          <a:xfrm>
            <a:off x="4791000" y="3588676"/>
            <a:ext cx="324000" cy="324000"/>
            <a:chOff x="4964713" y="2475902"/>
            <a:chExt cx="405203" cy="405203"/>
          </a:xfrm>
        </p:grpSpPr>
        <p:sp>
          <p:nvSpPr>
            <p:cNvPr id="126" name="타원 12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2" name="타원 13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191685" y="961853"/>
            <a:ext cx="417315" cy="360000"/>
            <a:chOff x="6465000" y="961853"/>
            <a:chExt cx="417315" cy="360000"/>
          </a:xfrm>
        </p:grpSpPr>
        <p:grpSp>
          <p:nvGrpSpPr>
            <p:cNvPr id="58" name="그룹 57"/>
            <p:cNvGrpSpPr/>
            <p:nvPr/>
          </p:nvGrpSpPr>
          <p:grpSpPr>
            <a:xfrm>
              <a:off x="6550973" y="995788"/>
              <a:ext cx="245376" cy="248164"/>
              <a:chOff x="7515401" y="1584373"/>
              <a:chExt cx="223069" cy="225604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모서리가 둥근 직사각형 62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9" name="직사각형 58">
              <a:hlinkClick r:id="" action="ppaction://customshow?id=0&amp;return=true"/>
            </p:cNvPr>
            <p:cNvSpPr/>
            <p:nvPr/>
          </p:nvSpPr>
          <p:spPr>
            <a:xfrm>
              <a:off x="6465000" y="961853"/>
              <a:ext cx="41731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2"/>
          <a:stretch/>
        </p:blipFill>
        <p:spPr>
          <a:xfrm>
            <a:off x="3767291" y="981000"/>
            <a:ext cx="2337709" cy="15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0305" y="2234971"/>
            <a:ext cx="8784000" cy="3641954"/>
          </a:xfrm>
          <a:prstGeom prst="roundRect">
            <a:avLst/>
          </a:prstGeom>
          <a:solidFill>
            <a:srgbClr val="74D5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849000" y="1802841"/>
            <a:ext cx="5976665" cy="271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선물 카드</a:t>
            </a:r>
            <a:endParaRPr lang="ko-KR" altLang="en-US" sz="28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95869" y="2763287"/>
            <a:ext cx="3672408" cy="258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카드를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펼치면 보이는 예쁜 집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이다음에 내가 살고 싶은 집이야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으리으리한 직사각형 벽과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반듯반듯 정사각형 창문도 많고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뾰족뾰족 삼각형 지붕도 있지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9001" y="2763287"/>
            <a:ext cx="43147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 집이 완성되면 우리 가족이랑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오순도순 행복하게 살 거야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내가 커서 이다음에 어른 되면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우리 강아지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또또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집도 만들고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할머니 할아버지 집도 만들어야지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5" name="이등변 삼각형 114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3" name="이등변 삼각형 11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7738470" y="-6530"/>
            <a:ext cx="2099831" cy="680156"/>
            <a:chOff x="7738470" y="-6530"/>
            <a:chExt cx="2099831" cy="680156"/>
          </a:xfrm>
        </p:grpSpPr>
        <p:pic>
          <p:nvPicPr>
            <p:cNvPr id="6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8" name="그룹 67"/>
            <p:cNvGrpSpPr/>
            <p:nvPr/>
          </p:nvGrpSpPr>
          <p:grpSpPr>
            <a:xfrm>
              <a:off x="9423168" y="0"/>
              <a:ext cx="415133" cy="607290"/>
              <a:chOff x="5565051" y="642918"/>
              <a:chExt cx="415133" cy="607290"/>
            </a:xfrm>
          </p:grpSpPr>
          <p:grpSp>
            <p:nvGrpSpPr>
              <p:cNvPr id="8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타원 9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5565051" y="880876"/>
                <a:ext cx="415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/>
                  <a:t>선수학습</a:t>
                </a:r>
                <a:endParaRPr lang="ko-KR" altLang="en-US" sz="900" dirty="0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8955186" y="-6530"/>
              <a:ext cx="496284" cy="680156"/>
              <a:chOff x="8098631" y="0"/>
              <a:chExt cx="496284" cy="68015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16769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3" name="직선 연결선 8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8098631" y="388136"/>
                <a:ext cx="4962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동시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71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4" name="직선 연결선 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1" name="직사각형 100">
            <a:hlinkClick r:id="rId5" action="ppaction://hlinksldjump"/>
          </p:cNvPr>
          <p:cNvSpPr/>
          <p:nvPr/>
        </p:nvSpPr>
        <p:spPr>
          <a:xfrm>
            <a:off x="8594929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6" action="ppaction://hlinksldjump"/>
          </p:cNvPr>
          <p:cNvSpPr/>
          <p:nvPr/>
        </p:nvSpPr>
        <p:spPr>
          <a:xfrm>
            <a:off x="9469873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74644" y="1005561"/>
            <a:ext cx="8736074" cy="430887"/>
            <a:chOff x="574644" y="1005561"/>
            <a:chExt cx="8736074" cy="430887"/>
          </a:xfrm>
        </p:grpSpPr>
        <p:sp>
          <p:nvSpPr>
            <p:cNvPr id="54" name="TextBox 53"/>
            <p:cNvSpPr txBox="1"/>
            <p:nvPr/>
          </p:nvSpPr>
          <p:spPr>
            <a:xfrm>
              <a:off x="738158" y="1005561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동시를 읽어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574644" y="1144804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4-2-4 사각형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50" y="941184"/>
            <a:ext cx="609600" cy="569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4" grpId="0" animBg="1"/>
      <p:bldP spid="133" grpId="0"/>
      <p:bldP spid="91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5" name="이등변 삼각형 114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3" name="이등변 삼각형 11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42925" y="993500"/>
            <a:ext cx="8820149" cy="2384250"/>
            <a:chOff x="542925" y="993500"/>
            <a:chExt cx="8820149" cy="2384250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542925" y="1433750"/>
              <a:ext cx="8820149" cy="1944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574644" y="993500"/>
              <a:ext cx="8736074" cy="430887"/>
              <a:chOff x="788958" y="4714884"/>
              <a:chExt cx="8736074" cy="430887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952472" y="4714884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dirty="0" smtClean="0"/>
                  <a:t>동시를 읽고 느낀 점을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788958" y="483712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767294" y="1559588"/>
            <a:ext cx="8436033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내가 살고 싶은 집은 어떤 모습인지 생각했습니다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할머니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할아버지 집은 어떻게 만들면 좋을지 생각했습니다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강아지 집은 어떻게 만들지 생각했습니다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집에 왜 사각형이 많은지 궁금해졌습니다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2925" y="3742892"/>
            <a:ext cx="8820149" cy="1952252"/>
            <a:chOff x="542925" y="3390666"/>
            <a:chExt cx="8820149" cy="1952252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542925" y="3830918"/>
              <a:ext cx="8820149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574644" y="3390666"/>
              <a:ext cx="8736074" cy="430887"/>
              <a:chOff x="788958" y="4714884"/>
              <a:chExt cx="8736074" cy="430887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952472" y="4714884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dirty="0"/>
                  <a:t>무엇을 배울 것 같은지 이야기해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88958" y="483712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767294" y="4283580"/>
            <a:ext cx="8436033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직선이 만나서 직각을 이루는 부분에 대해 배울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서로 만나지 않는 두 직선에 대해 배울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여러 가지 사각형에 대해 배울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7738470" y="-6530"/>
            <a:ext cx="2099831" cy="680156"/>
            <a:chOff x="7738470" y="-6530"/>
            <a:chExt cx="2099831" cy="680156"/>
          </a:xfrm>
        </p:grpSpPr>
        <p:pic>
          <p:nvPicPr>
            <p:cNvPr id="7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5" name="그룹 74"/>
            <p:cNvGrpSpPr/>
            <p:nvPr/>
          </p:nvGrpSpPr>
          <p:grpSpPr>
            <a:xfrm>
              <a:off x="9423168" y="0"/>
              <a:ext cx="415133" cy="607290"/>
              <a:chOff x="5565051" y="642918"/>
              <a:chExt cx="415133" cy="607290"/>
            </a:xfrm>
          </p:grpSpPr>
          <p:grpSp>
            <p:nvGrpSpPr>
              <p:cNvPr id="9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5565051" y="880876"/>
                <a:ext cx="415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/>
                  <a:t>선수학습</a:t>
                </a:r>
                <a:endParaRPr lang="ko-KR" altLang="en-US" sz="900" dirty="0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955186" y="-6530"/>
              <a:ext cx="496284" cy="680156"/>
              <a:chOff x="8098631" y="0"/>
              <a:chExt cx="496284" cy="680156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816769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098631" y="388136"/>
                <a:ext cx="4962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동시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78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0" name="직선 연결선 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8" name="직사각형 107">
            <a:hlinkClick r:id="rId3" action="ppaction://hlinksldjump"/>
          </p:cNvPr>
          <p:cNvSpPr/>
          <p:nvPr/>
        </p:nvSpPr>
        <p:spPr>
          <a:xfrm>
            <a:off x="8594929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hlinkClick r:id="rId4" action="ppaction://hlinksldjump"/>
          </p:cNvPr>
          <p:cNvSpPr/>
          <p:nvPr/>
        </p:nvSpPr>
        <p:spPr>
          <a:xfrm>
            <a:off x="9469873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33"/>
          <p:cNvGrpSpPr/>
          <p:nvPr/>
        </p:nvGrpSpPr>
        <p:grpSpPr>
          <a:xfrm>
            <a:off x="4791000" y="2230884"/>
            <a:ext cx="324000" cy="324000"/>
            <a:chOff x="4964713" y="2475902"/>
            <a:chExt cx="405203" cy="405203"/>
          </a:xfrm>
        </p:grpSpPr>
        <p:sp>
          <p:nvSpPr>
            <p:cNvPr id="127" name="타원 12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9" name="타원 12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33"/>
          <p:cNvGrpSpPr/>
          <p:nvPr/>
        </p:nvGrpSpPr>
        <p:grpSpPr>
          <a:xfrm>
            <a:off x="4791000" y="4777144"/>
            <a:ext cx="324000" cy="324000"/>
            <a:chOff x="4964713" y="2475902"/>
            <a:chExt cx="405203" cy="405203"/>
          </a:xfrm>
        </p:grpSpPr>
        <p:sp>
          <p:nvSpPr>
            <p:cNvPr id="131" name="타원 13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3" name="타원 13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5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38" y="2177783"/>
            <a:ext cx="7442525" cy="2578634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73" name="그룹 72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0" name="이등변 삼각형 7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16496" y="1468603"/>
            <a:ext cx="9076616" cy="707886"/>
            <a:chOff x="416496" y="1468603"/>
            <a:chExt cx="9076616" cy="707886"/>
          </a:xfrm>
        </p:grpSpPr>
        <p:sp>
          <p:nvSpPr>
            <p:cNvPr id="82" name="TextBox 81"/>
            <p:cNvSpPr txBox="1"/>
            <p:nvPr/>
          </p:nvSpPr>
          <p:spPr>
            <a:xfrm>
              <a:off x="920552" y="1607103"/>
              <a:ext cx="85725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각도를 구해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6496" y="14686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431107" y="4173514"/>
            <a:ext cx="8238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120</a:t>
            </a:r>
            <a:endParaRPr lang="ko-KR" altLang="en-US" sz="2200" dirty="0"/>
          </a:p>
        </p:txBody>
      </p:sp>
      <p:sp>
        <p:nvSpPr>
          <p:cNvPr id="67" name="직사각형 66"/>
          <p:cNvSpPr/>
          <p:nvPr/>
        </p:nvSpPr>
        <p:spPr>
          <a:xfrm>
            <a:off x="6772320" y="4173513"/>
            <a:ext cx="8238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</a:t>
            </a:r>
            <a:endParaRPr lang="ko-KR" altLang="en-US" sz="2200" dirty="0"/>
          </a:p>
        </p:txBody>
      </p:sp>
      <p:grpSp>
        <p:nvGrpSpPr>
          <p:cNvPr id="117" name="그룹 116"/>
          <p:cNvGrpSpPr/>
          <p:nvPr/>
        </p:nvGrpSpPr>
        <p:grpSpPr>
          <a:xfrm>
            <a:off x="7738470" y="-6530"/>
            <a:ext cx="2140923" cy="680156"/>
            <a:chOff x="7738470" y="-6530"/>
            <a:chExt cx="2140923" cy="680156"/>
          </a:xfrm>
        </p:grpSpPr>
        <p:pic>
          <p:nvPicPr>
            <p:cNvPr id="11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9" name="그룹 118"/>
            <p:cNvGrpSpPr/>
            <p:nvPr/>
          </p:nvGrpSpPr>
          <p:grpSpPr>
            <a:xfrm>
              <a:off x="9383109" y="-6530"/>
              <a:ext cx="496284" cy="680156"/>
              <a:chOff x="8955186" y="-6530"/>
              <a:chExt cx="496284" cy="680156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9024254" y="-653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8955186" y="297383"/>
                <a:ext cx="49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선수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학습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130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2" name="직선 연결선 13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22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9" name="직사각형 148">
            <a:hlinkClick r:id="rId4" action="ppaction://hlinksldjump"/>
          </p:cNvPr>
          <p:cNvSpPr/>
          <p:nvPr/>
        </p:nvSpPr>
        <p:spPr>
          <a:xfrm>
            <a:off x="8594929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hlinkClick r:id="rId5" action="ppaction://hlinksldjump"/>
          </p:cNvPr>
          <p:cNvSpPr/>
          <p:nvPr/>
        </p:nvSpPr>
        <p:spPr>
          <a:xfrm>
            <a:off x="9032931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33"/>
          <p:cNvGrpSpPr/>
          <p:nvPr/>
        </p:nvGrpSpPr>
        <p:grpSpPr>
          <a:xfrm>
            <a:off x="2681050" y="4210667"/>
            <a:ext cx="324000" cy="324000"/>
            <a:chOff x="4964713" y="2475902"/>
            <a:chExt cx="405203" cy="405203"/>
          </a:xfrm>
        </p:grpSpPr>
        <p:sp>
          <p:nvSpPr>
            <p:cNvPr id="85" name="타원 8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7" name="타원 8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33"/>
          <p:cNvGrpSpPr/>
          <p:nvPr/>
        </p:nvGrpSpPr>
        <p:grpSpPr>
          <a:xfrm>
            <a:off x="7022263" y="4210667"/>
            <a:ext cx="324000" cy="324000"/>
            <a:chOff x="4964713" y="2475902"/>
            <a:chExt cx="405203" cy="405203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1" name="타원 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87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73" name="그룹 72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0" name="이등변 삼각형 7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95" y="2709000"/>
            <a:ext cx="7059010" cy="2162477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2115972" y="4358014"/>
            <a:ext cx="8238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직각</a:t>
            </a:r>
            <a:endParaRPr lang="ko-KR" altLang="en-US" sz="2200" dirty="0"/>
          </a:p>
        </p:txBody>
      </p:sp>
      <p:sp>
        <p:nvSpPr>
          <p:cNvPr id="62" name="직사각형 61"/>
          <p:cNvSpPr/>
          <p:nvPr/>
        </p:nvSpPr>
        <p:spPr>
          <a:xfrm>
            <a:off x="4713213" y="4358014"/>
            <a:ext cx="8238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둔각</a:t>
            </a:r>
            <a:endParaRPr lang="ko-KR" altLang="en-US" sz="2200" dirty="0"/>
          </a:p>
        </p:txBody>
      </p:sp>
      <p:sp>
        <p:nvSpPr>
          <p:cNvPr id="64" name="직사각형 63"/>
          <p:cNvSpPr/>
          <p:nvPr/>
        </p:nvSpPr>
        <p:spPr>
          <a:xfrm>
            <a:off x="7310454" y="4358014"/>
            <a:ext cx="8238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예각</a:t>
            </a:r>
            <a:endParaRPr lang="ko-KR" altLang="en-US" sz="2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416496" y="1454070"/>
            <a:ext cx="9076616" cy="1043363"/>
            <a:chOff x="416496" y="1454070"/>
            <a:chExt cx="9076616" cy="1043363"/>
          </a:xfrm>
        </p:grpSpPr>
        <p:sp>
          <p:nvSpPr>
            <p:cNvPr id="82" name="TextBox 81"/>
            <p:cNvSpPr txBox="1"/>
            <p:nvPr/>
          </p:nvSpPr>
          <p:spPr>
            <a:xfrm>
              <a:off x="920552" y="1592570"/>
              <a:ext cx="8572560" cy="90486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err="1" smtClean="0"/>
                <a:t>시곗바늘이</a:t>
              </a:r>
              <a:r>
                <a:rPr lang="ko-KR" altLang="en-US" dirty="0" smtClean="0"/>
                <a:t> 이루는 작은 쪽의 각이 예각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직각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둔각 중 어느 것인지 </a:t>
              </a:r>
              <a:endParaRPr lang="en-US" altLang="ko-KR" dirty="0" smtClean="0"/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     안에 써넣으세요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6496" y="1454070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996052" y="2100289"/>
              <a:ext cx="324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7738470" y="-6530"/>
            <a:ext cx="2140923" cy="680156"/>
            <a:chOff x="7738470" y="-6530"/>
            <a:chExt cx="2140923" cy="680156"/>
          </a:xfrm>
        </p:grpSpPr>
        <p:pic>
          <p:nvPicPr>
            <p:cNvPr id="12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3" name="그룹 122"/>
            <p:cNvGrpSpPr/>
            <p:nvPr/>
          </p:nvGrpSpPr>
          <p:grpSpPr>
            <a:xfrm>
              <a:off x="9383109" y="-6530"/>
              <a:ext cx="496284" cy="680156"/>
              <a:chOff x="8955186" y="-6530"/>
              <a:chExt cx="496284" cy="680156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9024254" y="-653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4" name="직선 연결선 14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타원 14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8955186" y="297383"/>
                <a:ext cx="49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선수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학습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134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2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0" name="직사각형 149">
            <a:hlinkClick r:id="rId4" action="ppaction://hlinksldjump"/>
          </p:cNvPr>
          <p:cNvSpPr/>
          <p:nvPr/>
        </p:nvSpPr>
        <p:spPr>
          <a:xfrm>
            <a:off x="8594929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hlinkClick r:id="rId5" action="ppaction://hlinksldjump"/>
          </p:cNvPr>
          <p:cNvSpPr/>
          <p:nvPr/>
        </p:nvSpPr>
        <p:spPr>
          <a:xfrm>
            <a:off x="9032931" y="296760"/>
            <a:ext cx="357225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33"/>
          <p:cNvGrpSpPr/>
          <p:nvPr/>
        </p:nvGrpSpPr>
        <p:grpSpPr>
          <a:xfrm>
            <a:off x="2365915" y="4426765"/>
            <a:ext cx="324000" cy="324000"/>
            <a:chOff x="4964713" y="2475902"/>
            <a:chExt cx="405203" cy="405203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1" name="타원 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33"/>
          <p:cNvGrpSpPr/>
          <p:nvPr/>
        </p:nvGrpSpPr>
        <p:grpSpPr>
          <a:xfrm>
            <a:off x="4963156" y="4426765"/>
            <a:ext cx="324000" cy="324000"/>
            <a:chOff x="4964713" y="2475902"/>
            <a:chExt cx="405203" cy="405203"/>
          </a:xfrm>
        </p:grpSpPr>
        <p:sp>
          <p:nvSpPr>
            <p:cNvPr id="93" name="타원 9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5" name="타원 9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33"/>
          <p:cNvGrpSpPr/>
          <p:nvPr/>
        </p:nvGrpSpPr>
        <p:grpSpPr>
          <a:xfrm>
            <a:off x="7560397" y="4426765"/>
            <a:ext cx="324000" cy="324000"/>
            <a:chOff x="4964713" y="2475902"/>
            <a:chExt cx="405203" cy="405203"/>
          </a:xfrm>
        </p:grpSpPr>
        <p:sp>
          <p:nvSpPr>
            <p:cNvPr id="97" name="타원 9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9" name="타원 9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18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2" grpId="0"/>
      <p:bldP spid="6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345</Words>
  <Application>Microsoft Office PowerPoint</Application>
  <PresentationFormat>A4 용지(210x297mm)</PresentationFormat>
  <Paragraphs>129</Paragraphs>
  <Slides>12</Slides>
  <Notes>3</Notes>
  <HiddenSlides>1</HiddenSlides>
  <MMClips>1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  <vt:variant>
        <vt:lpstr>재구성한 쇼</vt:lpstr>
      </vt:variant>
      <vt:variant>
        <vt:i4>1</vt:i4>
      </vt:variant>
    </vt:vector>
  </HeadingPairs>
  <TitlesOfParts>
    <vt:vector size="18" baseType="lpstr">
      <vt:lpstr>나눔고딕 ExtraBold</vt:lpstr>
      <vt:lpstr>맑은 고딕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이하나</cp:lastModifiedBy>
  <cp:revision>2</cp:revision>
  <cp:lastPrinted>2020-09-08T04:17:57Z</cp:lastPrinted>
  <dcterms:created xsi:type="dcterms:W3CDTF">2020-09-07T10:18:08Z</dcterms:created>
  <dcterms:modified xsi:type="dcterms:W3CDTF">2021-06-09T03:52:26Z</dcterms:modified>
</cp:coreProperties>
</file>