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315" r:id="rId4"/>
    <p:sldId id="339" r:id="rId5"/>
    <p:sldId id="378" r:id="rId6"/>
    <p:sldId id="374" r:id="rId7"/>
    <p:sldId id="273" r:id="rId8"/>
    <p:sldId id="379" r:id="rId9"/>
    <p:sldId id="293" r:id="rId10"/>
    <p:sldId id="382" r:id="rId11"/>
    <p:sldId id="377" r:id="rId12"/>
    <p:sldId id="296" r:id="rId13"/>
  </p:sldIdLst>
  <p:sldSz cx="9906000" cy="6858000" type="A4"/>
  <p:notesSz cx="6797675" cy="9926638"/>
  <p:embeddedFontLst>
    <p:embeddedFont>
      <p:font typeface="나눔고딕 ExtraBold" panose="020D0904000000000000" pitchFamily="50" charset="-127"/>
      <p:bold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Cambria Math" panose="02040503050406030204" pitchFamily="18" charset="0"/>
      <p:regular r:id="rId20"/>
    </p:embeddedFont>
  </p:embeddedFontLst>
  <p:custShowLst>
    <p:custShow name="재구성한 쇼 1" id="0">
      <p:sldLst>
        <p:sld r:id="rId3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4" pos="580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orient="horz" pos="3748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  <p15:guide id="11" orient="horz" pos="890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7BC"/>
    <a:srgbClr val="FF33CC"/>
    <a:srgbClr val="C59C70"/>
    <a:srgbClr val="C8A0C2"/>
    <a:srgbClr val="2DBFC4"/>
    <a:srgbClr val="F05A67"/>
    <a:srgbClr val="ACCFBA"/>
    <a:srgbClr val="1FBADF"/>
    <a:srgbClr val="3567D7"/>
    <a:srgbClr val="CF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3" autoAdjust="0"/>
    <p:restoredTop sz="95317" autoAdjust="0"/>
  </p:normalViewPr>
  <p:slideViewPr>
    <p:cSldViewPr>
      <p:cViewPr varScale="1">
        <p:scale>
          <a:sx n="92" d="100"/>
          <a:sy n="92" d="100"/>
        </p:scale>
        <p:origin x="258" y="234"/>
      </p:cViewPr>
      <p:guideLst>
        <p:guide orient="horz" pos="300"/>
        <p:guide pos="353"/>
        <p:guide pos="580"/>
        <p:guide pos="5887"/>
        <p:guide orient="horz" pos="3748"/>
        <p:guide orient="horz" pos="3884"/>
        <p:guide orient="horz" pos="618"/>
        <p:guide orient="horz" pos="1117"/>
        <p:guide orient="horz" pos="1344"/>
        <p:guide orient="horz" pos="890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525EE-4C97-4A36-91B7-2FF04F9666B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714211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381098" y="12893"/>
            <a:ext cx="3488908" cy="630025"/>
            <a:chOff x="1381098" y="12893"/>
            <a:chExt cx="3488908" cy="630025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381098" y="71438"/>
              <a:ext cx="2862735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pc="-50" baseline="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평행선 사이의 거리를 알아볼까요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3726998" y="12893"/>
              <a:ext cx="1143008" cy="630025"/>
              <a:chOff x="4493564" y="12893"/>
              <a:chExt cx="1143008" cy="630025"/>
            </a:xfrm>
          </p:grpSpPr>
          <p:pic>
            <p:nvPicPr>
              <p:cNvPr id="11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79316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4493564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162081" y="-111150"/>
            <a:ext cx="604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54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emf"/><Relationship Id="rId7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slide" Target="slide11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16.png"/><Relationship Id="rId5" Type="http://schemas.openxmlformats.org/officeDocument/2006/relationships/slide" Target="slide4.xml"/><Relationship Id="rId10" Type="http://schemas.openxmlformats.org/officeDocument/2006/relationships/image" Target="../media/image15.png"/><Relationship Id="rId4" Type="http://schemas.openxmlformats.org/officeDocument/2006/relationships/slide" Target="slide2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0.png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21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" Target="slide4.xml"/><Relationship Id="rId7" Type="http://schemas.openxmlformats.org/officeDocument/2006/relationships/hyperlink" Target="4_2_4_4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jp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6881826" y="0"/>
            <a:ext cx="3015662" cy="642918"/>
            <a:chOff x="6881826" y="0"/>
            <a:chExt cx="3015662" cy="642918"/>
          </a:xfrm>
        </p:grpSpPr>
        <p:pic>
          <p:nvPicPr>
            <p:cNvPr id="75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6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6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5" name="직선 연결선 16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TextBox 163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7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8" name="직선 연결선 15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모서리가 둥근 직사각형 15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모서리가 둥근 직사각형 15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41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3" name="직선 연결선 14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2" name="TextBox 141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8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8" name="직선 연결선 117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모서리가 둥근 직사각형 12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125522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평행선 사이의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거리를 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05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501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44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76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6" name="그룹 225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227" name="타원 226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8" name="이등변 삼각형 227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직사각형 4">
            <a:hlinkClick r:id="rId4" action="ppaction://hlinksldjump"/>
          </p:cNvPr>
          <p:cNvSpPr/>
          <p:nvPr/>
        </p:nvSpPr>
        <p:spPr>
          <a:xfrm>
            <a:off x="773273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hlinkClick r:id="rId5" action="ppaction://hlinksldjump"/>
          </p:cNvPr>
          <p:cNvSpPr/>
          <p:nvPr/>
        </p:nvSpPr>
        <p:spPr>
          <a:xfrm>
            <a:off x="8159085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6" action="ppaction://hlinksldjump"/>
          </p:cNvPr>
          <p:cNvSpPr/>
          <p:nvPr/>
        </p:nvSpPr>
        <p:spPr>
          <a:xfrm>
            <a:off x="8581268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hlinkClick r:id="rId7" action="ppaction://hlinksldjump"/>
          </p:cNvPr>
          <p:cNvSpPr/>
          <p:nvPr/>
        </p:nvSpPr>
        <p:spPr>
          <a:xfrm>
            <a:off x="901449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8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사각형 설명선 87"/>
          <p:cNvSpPr/>
          <p:nvPr/>
        </p:nvSpPr>
        <p:spPr>
          <a:xfrm>
            <a:off x="4880992" y="78558"/>
            <a:ext cx="2472493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84~85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 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익힘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』 58~59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9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2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모서리가 둥근 직사각형 13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모서리가 둥근 직사각형 14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모서리가 둥근 직사각형 15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모서리가 둥근 직사각형 19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0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29" name="직선 연결선 12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모서리가 둥근 직사각형 12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21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03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0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7" name="직선 연결선 10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44" name="그룹 143"/>
          <p:cNvGrpSpPr/>
          <p:nvPr/>
        </p:nvGrpSpPr>
        <p:grpSpPr>
          <a:xfrm>
            <a:off x="613943" y="3370971"/>
            <a:ext cx="8736074" cy="461217"/>
            <a:chOff x="613943" y="3387661"/>
            <a:chExt cx="8736074" cy="461217"/>
          </a:xfrm>
        </p:grpSpPr>
        <p:sp>
          <p:nvSpPr>
            <p:cNvPr id="148" name="TextBox 147"/>
            <p:cNvSpPr txBox="1"/>
            <p:nvPr/>
          </p:nvSpPr>
          <p:spPr>
            <a:xfrm>
              <a:off x="777457" y="3387661"/>
              <a:ext cx="8572560" cy="461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 smtClean="0">
                  <a:latin typeface="+mn-ea"/>
                  <a:ea typeface="+mn-ea"/>
                </a:rPr>
                <a:t>평행선 사이의 거리가 </a:t>
              </a:r>
              <a:r>
                <a:rPr lang="en-US" altLang="ko-KR" sz="2000" dirty="0" smtClean="0">
                  <a:latin typeface="+mn-ea"/>
                  <a:ea typeface="+mn-ea"/>
                </a:rPr>
                <a:t>3</a:t>
              </a:r>
              <a:r>
                <a:rPr lang="en-US" altLang="ko-KR" sz="2000" spc="-300" dirty="0" smtClean="0"/>
                <a:t> </a:t>
              </a:r>
              <a:r>
                <a: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cm</a:t>
              </a:r>
              <a:r>
                <a:rPr lang="ko-KR" altLang="en-US" sz="2000" dirty="0" smtClean="0">
                  <a:latin typeface="+mn-ea"/>
                  <a:ea typeface="+mn-ea"/>
                </a:rPr>
                <a:t>가 되도록 평행선을 그어 보세요</a:t>
              </a:r>
              <a:r>
                <a:rPr lang="en-US" altLang="ko-KR" sz="2000" dirty="0" smtClean="0">
                  <a:latin typeface="+mn-ea"/>
                  <a:ea typeface="+mn-ea"/>
                </a:rPr>
                <a:t>.</a:t>
              </a:r>
              <a:endParaRPr lang="en-US" altLang="ko-KR" sz="2000" dirty="0">
                <a:latin typeface="+mn-ea"/>
                <a:ea typeface="+mn-ea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613943" y="356076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60387" y="3963106"/>
            <a:ext cx="8789630" cy="2014435"/>
            <a:chOff x="560387" y="3885906"/>
            <a:chExt cx="8789630" cy="2014435"/>
          </a:xfrm>
        </p:grpSpPr>
        <p:grpSp>
          <p:nvGrpSpPr>
            <p:cNvPr id="151" name="그룹 150"/>
            <p:cNvGrpSpPr/>
            <p:nvPr/>
          </p:nvGrpSpPr>
          <p:grpSpPr>
            <a:xfrm>
              <a:off x="613943" y="3885906"/>
              <a:ext cx="8736074" cy="461665"/>
              <a:chOff x="613943" y="3413061"/>
              <a:chExt cx="8736074" cy="461665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777457" y="3413061"/>
                <a:ext cx="85725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latin typeface="+mn-ea"/>
                    <a:ea typeface="+mn-ea"/>
                  </a:rPr>
                  <a:t>평행선을 어떻게 그었는지 이야기해 보세요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.</a:t>
                </a:r>
                <a:endParaRPr lang="en-US" altLang="ko-KR" sz="2000" dirty="0">
                  <a:latin typeface="+mn-ea"/>
                  <a:ea typeface="+mn-ea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613943" y="35861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3" name="모서리가 둥근 직사각형 152"/>
            <p:cNvSpPr/>
            <p:nvPr/>
          </p:nvSpPr>
          <p:spPr>
            <a:xfrm>
              <a:off x="560387" y="4388341"/>
              <a:ext cx="8785225" cy="151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791393" y="4565977"/>
            <a:ext cx="82816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spc="-1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삼각자에서 직각을 낀 변 중 한 변을 주어진 직선에 맞추고 다른 한 변 위에서 주어진 직선과 </a:t>
            </a:r>
            <a:r>
              <a:rPr lang="en-US" altLang="ko-KR" sz="2200" b="1" spc="-1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2200" b="1" spc="-10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spc="-1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되도록 점을 찍습니다</a:t>
            </a:r>
            <a:r>
              <a:rPr lang="en-US" altLang="ko-KR" sz="2200" b="1" spc="-1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200" b="1" spc="-10" dirty="0" err="1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그다음에</a:t>
            </a:r>
            <a:r>
              <a:rPr lang="ko-KR" altLang="en-US" sz="2200" b="1" spc="-1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점을 지나고 주어진 직선과 평행한 직선을 그었습니다</a:t>
            </a:r>
            <a:r>
              <a:rPr lang="en-US" altLang="ko-KR" sz="2200" b="1" spc="-1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4" name="직사각형 73">
            <a:hlinkClick r:id="rId4" action="ppaction://hlinksldjump"/>
          </p:cNvPr>
          <p:cNvSpPr/>
          <p:nvPr/>
        </p:nvSpPr>
        <p:spPr>
          <a:xfrm>
            <a:off x="773273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5" action="ppaction://hlinksldjump"/>
          </p:cNvPr>
          <p:cNvSpPr/>
          <p:nvPr/>
        </p:nvSpPr>
        <p:spPr>
          <a:xfrm>
            <a:off x="8159085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6" action="ppaction://hlinksldjump"/>
          </p:cNvPr>
          <p:cNvSpPr/>
          <p:nvPr/>
        </p:nvSpPr>
        <p:spPr>
          <a:xfrm>
            <a:off x="8581268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7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4791000" y="5061746"/>
            <a:ext cx="324000" cy="322933"/>
            <a:chOff x="4964713" y="2475902"/>
            <a:chExt cx="405203" cy="433965"/>
          </a:xfrm>
        </p:grpSpPr>
        <p:sp>
          <p:nvSpPr>
            <p:cNvPr id="80" name="타원 7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8" name="타원 13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885947" y="3473375"/>
            <a:ext cx="324000" cy="322933"/>
            <a:chOff x="4964713" y="2475902"/>
            <a:chExt cx="405203" cy="433965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86" name="타원 8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5" name="그림 1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3021" y="679315"/>
            <a:ext cx="7039957" cy="2743583"/>
          </a:xfrm>
          <a:prstGeom prst="rect">
            <a:avLst/>
          </a:prstGeom>
        </p:spPr>
      </p:pic>
      <p:pic>
        <p:nvPicPr>
          <p:cNvPr id="197" name="그림 19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7764" b="48413"/>
          <a:stretch/>
        </p:blipFill>
        <p:spPr>
          <a:xfrm>
            <a:off x="2120878" y="1395925"/>
            <a:ext cx="2160240" cy="12409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1"/>
          <a:srcRect l="29749" t="2591" b="11316"/>
          <a:stretch/>
        </p:blipFill>
        <p:spPr>
          <a:xfrm>
            <a:off x="6105128" y="1052736"/>
            <a:ext cx="1768836" cy="22306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/>
          <a:srcRect t="14687" r="39166" b="5768"/>
          <a:stretch/>
        </p:blipFill>
        <p:spPr>
          <a:xfrm>
            <a:off x="6510207" y="691113"/>
            <a:ext cx="1539138" cy="2376264"/>
          </a:xfrm>
          <a:prstGeom prst="rect">
            <a:avLst/>
          </a:prstGeom>
        </p:spPr>
      </p:pic>
      <p:pic>
        <p:nvPicPr>
          <p:cNvPr id="196" name="그림 1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3" t="62387" r="11074" b="-13530"/>
          <a:stretch/>
        </p:blipFill>
        <p:spPr>
          <a:xfrm>
            <a:off x="5901009" y="2341737"/>
            <a:ext cx="1656184" cy="12060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0966" y="1198746"/>
            <a:ext cx="1383912" cy="21703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1673" y="1110022"/>
            <a:ext cx="2621507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6881826" y="0"/>
            <a:ext cx="2999406" cy="680156"/>
            <a:chOff x="6881826" y="0"/>
            <a:chExt cx="2999406" cy="680156"/>
          </a:xfrm>
        </p:grpSpPr>
        <p:pic>
          <p:nvPicPr>
            <p:cNvPr id="13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35" name="그룹 134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224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6" name="직선 연결선 22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모서리가 둥근 직사각형 22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모서리가 둥근 직사각형 23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5" name="TextBox 224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36" name="그룹 77"/>
            <p:cNvGrpSpPr/>
            <p:nvPr/>
          </p:nvGrpSpPr>
          <p:grpSpPr>
            <a:xfrm>
              <a:off x="9448136" y="0"/>
              <a:ext cx="358148" cy="680156"/>
              <a:chOff x="5738819" y="597477"/>
              <a:chExt cx="288060" cy="547053"/>
            </a:xfrm>
          </p:grpSpPr>
          <p:cxnSp>
            <p:nvCxnSpPr>
              <p:cNvPr id="218" name="직선 연결선 217"/>
              <p:cNvCxnSpPr/>
              <p:nvPr/>
            </p:nvCxnSpPr>
            <p:spPr>
              <a:xfrm rot="5400000">
                <a:off x="5791757" y="688570"/>
                <a:ext cx="182583" cy="398"/>
              </a:xfrm>
              <a:prstGeom prst="line">
                <a:avLst/>
              </a:prstGeom>
              <a:ln>
                <a:solidFill>
                  <a:srgbClr val="9D393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모서리가 둥근 직사각형 21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rgbClr val="9D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00"/>
                  </a:gs>
                  <a:gs pos="50000">
                    <a:srgbClr val="FFC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CB6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D894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E3B3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9369552" y="400112"/>
              <a:ext cx="5116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solidFill>
                  <a:srgbClr val="7B2D2D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210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2" name="직선 연결선 21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모서리가 둥근 직사각형 21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모서리가 둥근 직사각형 21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1" name="TextBox 210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0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202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04" name="직선 연결선 20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모서리가 둥근 직사각형 20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7" name="모서리가 둥근 직사각형 20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8" name="모서리가 둥근 직사각형 20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9" name="모서리가 둥근 직사각형 20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3" name="TextBox 202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4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49" name="직선 연결선 14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모서리가 둥근 직사각형 19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모서리가 둥근 직사각형 19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8464" y="931298"/>
            <a:ext cx="9231966" cy="1005221"/>
            <a:chOff x="128464" y="931298"/>
            <a:chExt cx="9231966" cy="1005221"/>
          </a:xfrm>
        </p:grpSpPr>
        <p:sp>
          <p:nvSpPr>
            <p:cNvPr id="57" name="TextBox 56"/>
            <p:cNvSpPr txBox="1"/>
            <p:nvPr/>
          </p:nvSpPr>
          <p:spPr>
            <a:xfrm>
              <a:off x="990448" y="957790"/>
              <a:ext cx="8369982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 smtClean="0">
                  <a:latin typeface="나눔고딕 ExtraBold" pitchFamily="50" charset="-127"/>
                  <a:ea typeface="나눔고딕 ExtraBold" pitchFamily="50" charset="-127"/>
                </a:rPr>
                <a:t>주어진 평행선이 있는 물건을 찾아 평행선 사이의 거리를 재어 봅시다</a:t>
              </a:r>
              <a:r>
                <a:rPr lang="en-US" altLang="ko-KR" sz="2400" dirty="0" smtClean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en-US" altLang="ko-KR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58" name="Picture 5" descr="C:\Users\shs\Desktop\20200908_10392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464" y="931298"/>
              <a:ext cx="882446" cy="548671"/>
            </a:xfrm>
            <a:prstGeom prst="rect">
              <a:avLst/>
            </a:prstGeom>
            <a:noFill/>
          </p:spPr>
        </p:pic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pic>
        <p:nvPicPr>
          <p:cNvPr id="146" name="그림 145"/>
          <p:cNvPicPr>
            <a:picLocks noChangeAspect="1"/>
          </p:cNvPicPr>
          <p:nvPr/>
        </p:nvPicPr>
        <p:blipFill rotWithShape="1">
          <a:blip r:embed="rId4"/>
          <a:srcRect l="5278" t="25207"/>
          <a:stretch/>
        </p:blipFill>
        <p:spPr>
          <a:xfrm>
            <a:off x="2175153" y="2115963"/>
            <a:ext cx="5555695" cy="156154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60387" y="3905799"/>
            <a:ext cx="8789630" cy="1319833"/>
            <a:chOff x="560387" y="3905799"/>
            <a:chExt cx="8789630" cy="1319833"/>
          </a:xfrm>
        </p:grpSpPr>
        <p:grpSp>
          <p:nvGrpSpPr>
            <p:cNvPr id="148" name="그룹 147"/>
            <p:cNvGrpSpPr/>
            <p:nvPr/>
          </p:nvGrpSpPr>
          <p:grpSpPr>
            <a:xfrm>
              <a:off x="613943" y="3905799"/>
              <a:ext cx="8736074" cy="498598"/>
              <a:chOff x="613943" y="3387661"/>
              <a:chExt cx="8736074" cy="498598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777457" y="33876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주변의 물건에 평행선을 찾아보세요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613943" y="35607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0" name="모서리가 둥근 직사각형 149"/>
            <p:cNvSpPr/>
            <p:nvPr/>
          </p:nvSpPr>
          <p:spPr>
            <a:xfrm>
              <a:off x="560387" y="443363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791393" y="4580333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공책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지우개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책 등에서 평행선을 찾을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61" name="그룹 160"/>
          <p:cNvGrpSpPr/>
          <p:nvPr/>
        </p:nvGrpSpPr>
        <p:grpSpPr>
          <a:xfrm>
            <a:off x="613943" y="5446161"/>
            <a:ext cx="8736074" cy="498598"/>
            <a:chOff x="613943" y="3387661"/>
            <a:chExt cx="8736074" cy="498598"/>
          </a:xfrm>
        </p:grpSpPr>
        <p:sp>
          <p:nvSpPr>
            <p:cNvPr id="163" name="TextBox 162"/>
            <p:cNvSpPr txBox="1"/>
            <p:nvPr/>
          </p:nvSpPr>
          <p:spPr>
            <a:xfrm>
              <a:off x="777457" y="3387661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찾은 평행선에서 평행선 사이의 거리를 재어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613943" y="356076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6" name="직사각형 75">
            <a:hlinkClick r:id="rId5" action="ppaction://hlinksldjump"/>
          </p:cNvPr>
          <p:cNvSpPr/>
          <p:nvPr/>
        </p:nvSpPr>
        <p:spPr>
          <a:xfrm>
            <a:off x="773273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6" action="ppaction://hlinksldjump"/>
          </p:cNvPr>
          <p:cNvSpPr/>
          <p:nvPr/>
        </p:nvSpPr>
        <p:spPr>
          <a:xfrm>
            <a:off x="8159085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7" action="ppaction://hlinksldjump"/>
          </p:cNvPr>
          <p:cNvSpPr/>
          <p:nvPr/>
        </p:nvSpPr>
        <p:spPr>
          <a:xfrm>
            <a:off x="8581268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8" action="ppaction://hlinksldjump"/>
          </p:cNvPr>
          <p:cNvSpPr/>
          <p:nvPr/>
        </p:nvSpPr>
        <p:spPr>
          <a:xfrm>
            <a:off x="901449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4791000" y="4690243"/>
            <a:ext cx="324000" cy="322933"/>
            <a:chOff x="4964713" y="2475902"/>
            <a:chExt cx="405203" cy="433965"/>
          </a:xfrm>
        </p:grpSpPr>
        <p:sp>
          <p:nvSpPr>
            <p:cNvPr id="84" name="타원 8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16" name="타원 11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79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5" name="제목 1"/>
          <p:cNvSpPr txBox="1">
            <a:spLocks/>
          </p:cNvSpPr>
          <p:nvPr/>
        </p:nvSpPr>
        <p:spPr>
          <a:xfrm>
            <a:off x="3921018" y="2605770"/>
            <a:ext cx="5710234" cy="1571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사다리꼴을 </a:t>
            </a:r>
            <a:endParaRPr lang="en-US" altLang="ko-KR" sz="3600" dirty="0" smtClean="0">
              <a:latin typeface="나눔고딕 ExtraBold" pitchFamily="50" charset="-127"/>
              <a:ea typeface="나눔고딕 ExtraBold" pitchFamily="50" charset="-127"/>
              <a:cs typeface="+mj-c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  <a:cs typeface="+mj-cs"/>
              </a:rPr>
              <a:t>알아볼까요</a:t>
            </a:r>
            <a:endParaRPr lang="en-US" altLang="ko-KR" sz="3600" dirty="0"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186" name="Group 851"/>
          <p:cNvGrpSpPr>
            <a:grpSpLocks noChangeAspect="1"/>
          </p:cNvGrpSpPr>
          <p:nvPr/>
        </p:nvGrpSpPr>
        <p:grpSpPr bwMode="auto">
          <a:xfrm>
            <a:off x="1300503" y="2390775"/>
            <a:ext cx="2071688" cy="2076450"/>
            <a:chOff x="810" y="1572"/>
            <a:chExt cx="1305" cy="1308"/>
          </a:xfrm>
        </p:grpSpPr>
        <p:sp>
          <p:nvSpPr>
            <p:cNvPr id="187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810" y="1572"/>
              <a:ext cx="1305" cy="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8" name="Freeform 853"/>
            <p:cNvSpPr>
              <a:spLocks/>
            </p:cNvSpPr>
            <p:nvPr/>
          </p:nvSpPr>
          <p:spPr bwMode="auto">
            <a:xfrm>
              <a:off x="990" y="1576"/>
              <a:ext cx="1121" cy="1124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9" name="Freeform 854"/>
            <p:cNvSpPr>
              <a:spLocks/>
            </p:cNvSpPr>
            <p:nvPr/>
          </p:nvSpPr>
          <p:spPr bwMode="auto">
            <a:xfrm>
              <a:off x="810" y="1778"/>
              <a:ext cx="1099" cy="1102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0" name="Freeform 855"/>
            <p:cNvSpPr>
              <a:spLocks/>
            </p:cNvSpPr>
            <p:nvPr/>
          </p:nvSpPr>
          <p:spPr bwMode="auto">
            <a:xfrm>
              <a:off x="971" y="1764"/>
              <a:ext cx="118" cy="117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1" name="Freeform 856"/>
            <p:cNvSpPr>
              <a:spLocks/>
            </p:cNvSpPr>
            <p:nvPr/>
          </p:nvSpPr>
          <p:spPr bwMode="auto">
            <a:xfrm>
              <a:off x="1813" y="2596"/>
              <a:ext cx="118" cy="1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3" name="그림 192" descr="원  외부 점선 .eps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050127" y="2136699"/>
            <a:ext cx="2572441" cy="2584603"/>
          </a:xfrm>
          <a:prstGeom prst="rect">
            <a:avLst/>
          </a:prstGeom>
        </p:spPr>
      </p:pic>
      <p:sp>
        <p:nvSpPr>
          <p:cNvPr id="194" name="타원 193"/>
          <p:cNvSpPr/>
          <p:nvPr/>
        </p:nvSpPr>
        <p:spPr>
          <a:xfrm>
            <a:off x="1504401" y="2597054"/>
            <a:ext cx="1663892" cy="1663892"/>
          </a:xfrm>
          <a:prstGeom prst="ellipse">
            <a:avLst/>
          </a:prstGeom>
          <a:solidFill>
            <a:srgbClr val="1FBADF"/>
          </a:solidFill>
          <a:ln>
            <a:solidFill>
              <a:srgbClr val="1FBA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657686" y="3105835"/>
            <a:ext cx="1387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1034" y="1454490"/>
            <a:ext cx="3855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6177136" y="0"/>
            <a:ext cx="2873536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45" name="그룹 44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46" name="타원 45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이등변 삼각형 46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12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23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209" name="직선 연결선 20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모서리가 둥근 직사각형 20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03" name="타원 202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4" name="직선 연결선 203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모서리가 둥근 직사각형 204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95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97" name="직선 연결선 1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모서리가 둥근 직사각형 1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모서리가 둥근 직사각형 1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모서리가 둥근 직사각형 2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87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9" name="직선 연결선 188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130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1" name="직선 연결선 18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132" name="직사각형 131">
            <a:hlinkClick r:id="rId3" action="ppaction://hlinksldjump"/>
          </p:cNvPr>
          <p:cNvSpPr/>
          <p:nvPr/>
        </p:nvSpPr>
        <p:spPr>
          <a:xfrm>
            <a:off x="8159085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4" action="ppaction://hlinksldjump"/>
          </p:cNvPr>
          <p:cNvSpPr/>
          <p:nvPr/>
        </p:nvSpPr>
        <p:spPr>
          <a:xfrm>
            <a:off x="8581268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hlinkClick r:id="rId5" action="ppaction://hlinksldjump"/>
          </p:cNvPr>
          <p:cNvSpPr/>
          <p:nvPr/>
        </p:nvSpPr>
        <p:spPr>
          <a:xfrm>
            <a:off x="901449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hlinkClick r:id="rId6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5" name="그룹 214"/>
          <p:cNvGrpSpPr/>
          <p:nvPr/>
        </p:nvGrpSpPr>
        <p:grpSpPr>
          <a:xfrm>
            <a:off x="763623" y="915304"/>
            <a:ext cx="8736074" cy="430887"/>
            <a:chOff x="763623" y="915304"/>
            <a:chExt cx="8736074" cy="430887"/>
          </a:xfrm>
        </p:grpSpPr>
        <p:sp>
          <p:nvSpPr>
            <p:cNvPr id="216" name="TextBox 215"/>
            <p:cNvSpPr txBox="1"/>
            <p:nvPr/>
          </p:nvSpPr>
          <p:spPr>
            <a:xfrm>
              <a:off x="927137" y="915304"/>
              <a:ext cx="857256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글과 그림 속 상황을 살펴봅시다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217" name="타원 216"/>
            <p:cNvSpPr/>
            <p:nvPr/>
          </p:nvSpPr>
          <p:spPr>
            <a:xfrm>
              <a:off x="763623" y="1054547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8" name="그림 217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4192" y="900347"/>
            <a:ext cx="506880" cy="460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/>
          <a:stretch/>
        </p:blipFill>
        <p:spPr>
          <a:xfrm>
            <a:off x="920551" y="1412776"/>
            <a:ext cx="8080017" cy="45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6881826" y="0"/>
            <a:ext cx="3015662" cy="680156"/>
            <a:chOff x="6881826" y="0"/>
            <a:chExt cx="3015662" cy="680156"/>
          </a:xfrm>
        </p:grpSpPr>
        <p:pic>
          <p:nvPicPr>
            <p:cNvPr id="6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9" name="그룹 75"/>
            <p:cNvGrpSpPr/>
            <p:nvPr/>
          </p:nvGrpSpPr>
          <p:grpSpPr>
            <a:xfrm>
              <a:off x="8166036" y="0"/>
              <a:ext cx="358080" cy="596027"/>
              <a:chOff x="5738819" y="665143"/>
              <a:chExt cx="288060" cy="479387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모서리가 둥근 직사각형 11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8087939" y="27358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 smtClean="0"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1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8" name="직선 연결선 10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모서리가 둥근 직사각형 10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99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3" name="직선 연결선 9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7706110" y="0"/>
              <a:ext cx="402673" cy="680156"/>
              <a:chOff x="8152987" y="0"/>
              <a:chExt cx="402673" cy="680156"/>
            </a:xfrm>
          </p:grpSpPr>
          <p:grpSp>
            <p:nvGrpSpPr>
              <p:cNvPr id="76" name="그룹 77"/>
              <p:cNvGrpSpPr/>
              <p:nvPr/>
            </p:nvGrpSpPr>
            <p:grpSpPr>
              <a:xfrm>
                <a:off x="8175249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85" name="직선 연결선 8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타원 8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8152987" y="400112"/>
                <a:ext cx="4026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8" name="그룹 7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3" name="이등변 삼각형 82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1" name="이등변 삼각형 80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981075"/>
            <a:ext cx="8789630" cy="1644579"/>
            <a:chOff x="560387" y="981075"/>
            <a:chExt cx="8789630" cy="1644579"/>
          </a:xfrm>
        </p:grpSpPr>
        <p:grpSp>
          <p:nvGrpSpPr>
            <p:cNvPr id="2" name="그룹 1"/>
            <p:cNvGrpSpPr/>
            <p:nvPr/>
          </p:nvGrpSpPr>
          <p:grpSpPr>
            <a:xfrm>
              <a:off x="613943" y="981075"/>
              <a:ext cx="8736074" cy="498598"/>
              <a:chOff x="613943" y="3463861"/>
              <a:chExt cx="8736074" cy="49859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777457" y="34638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철봉의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기둥 사이 거리를 어떻게 잴 수 있을까요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613943" y="36369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57" name="모서리가 둥근 직사각형 256"/>
            <p:cNvSpPr/>
            <p:nvPr/>
          </p:nvSpPr>
          <p:spPr>
            <a:xfrm>
              <a:off x="560387" y="1473654"/>
              <a:ext cx="8785225" cy="115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791393" y="1587910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줄자를 이용하여 철봉의 기둥 사이 거리를 잴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30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자를 이용하여 철봉의 기둥 사이 거리를 잴 수 있습니다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0" name="직사각형 129">
            <a:hlinkClick r:id="rId3" action="ppaction://hlinksldjump"/>
          </p:cNvPr>
          <p:cNvSpPr/>
          <p:nvPr/>
        </p:nvSpPr>
        <p:spPr>
          <a:xfrm>
            <a:off x="8159085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hlinkClick r:id="rId4" action="ppaction://hlinksldjump"/>
          </p:cNvPr>
          <p:cNvSpPr/>
          <p:nvPr/>
        </p:nvSpPr>
        <p:spPr>
          <a:xfrm>
            <a:off x="8581268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hlinkClick r:id="rId5" action="ppaction://hlinksldjump"/>
          </p:cNvPr>
          <p:cNvSpPr/>
          <p:nvPr/>
        </p:nvSpPr>
        <p:spPr>
          <a:xfrm>
            <a:off x="901449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6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/>
          <p:cNvGrpSpPr/>
          <p:nvPr/>
        </p:nvGrpSpPr>
        <p:grpSpPr>
          <a:xfrm>
            <a:off x="4791000" y="1888187"/>
            <a:ext cx="324000" cy="322933"/>
            <a:chOff x="4964713" y="2475902"/>
            <a:chExt cx="405203" cy="433965"/>
          </a:xfrm>
        </p:grpSpPr>
        <p:sp>
          <p:nvSpPr>
            <p:cNvPr id="135" name="타원 134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7" name="타원 13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1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7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74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29" name="타원 128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모서리가 둥근 직사각형 130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21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23" name="직선 연결선 12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13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5" name="직선 연결선 11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03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95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97" name="직선 연결선 9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타원 9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613943" y="4728438"/>
            <a:ext cx="8736074" cy="464743"/>
            <a:chOff x="613943" y="3463861"/>
            <a:chExt cx="8736074" cy="464743"/>
          </a:xfrm>
        </p:grpSpPr>
        <p:sp>
          <p:nvSpPr>
            <p:cNvPr id="107" name="TextBox 106"/>
            <p:cNvSpPr txBox="1"/>
            <p:nvPr/>
          </p:nvSpPr>
          <p:spPr>
            <a:xfrm>
              <a:off x="777457" y="3463861"/>
              <a:ext cx="8572560" cy="464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sz="2000" dirty="0">
                  <a:latin typeface="+mn-ea"/>
                  <a:ea typeface="+mn-ea"/>
                </a:rPr>
                <a:t>평행선 위의 두 점을 잇는 선분을 여러 개 그어 보세요</a:t>
              </a:r>
              <a:r>
                <a:rPr lang="en-US" altLang="ko-KR" sz="2000" dirty="0"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108" name="타원 107"/>
            <p:cNvSpPr/>
            <p:nvPr/>
          </p:nvSpPr>
          <p:spPr>
            <a:xfrm>
              <a:off x="613943" y="363696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47" y="2064371"/>
            <a:ext cx="7056766" cy="1985140"/>
          </a:xfrm>
          <a:prstGeom prst="rect">
            <a:avLst/>
          </a:prstGeom>
        </p:spPr>
      </p:pic>
      <p:sp>
        <p:nvSpPr>
          <p:cNvPr id="77" name="직사각형 76">
            <a:hlinkClick r:id="rId4" action="ppaction://hlinksldjump"/>
          </p:cNvPr>
          <p:cNvSpPr/>
          <p:nvPr/>
        </p:nvSpPr>
        <p:spPr>
          <a:xfrm>
            <a:off x="773273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5" action="ppaction://hlinksldjump"/>
          </p:cNvPr>
          <p:cNvSpPr/>
          <p:nvPr/>
        </p:nvSpPr>
        <p:spPr>
          <a:xfrm>
            <a:off x="8581268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hlinkClick r:id="rId6" action="ppaction://hlinksldjump"/>
          </p:cNvPr>
          <p:cNvSpPr/>
          <p:nvPr/>
        </p:nvSpPr>
        <p:spPr>
          <a:xfrm>
            <a:off x="901449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7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45" y="2121725"/>
            <a:ext cx="6245882" cy="183080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65336" y="986064"/>
            <a:ext cx="8780276" cy="830997"/>
            <a:chOff x="565336" y="986064"/>
            <a:chExt cx="8780276" cy="830997"/>
          </a:xfrm>
        </p:grpSpPr>
        <p:sp>
          <p:nvSpPr>
            <p:cNvPr id="209" name="TextBox 208"/>
            <p:cNvSpPr txBox="1"/>
            <p:nvPr/>
          </p:nvSpPr>
          <p:spPr>
            <a:xfrm>
              <a:off x="993964" y="986064"/>
              <a:ext cx="83516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평행선 위의 두 점을 잇는 선분을 여러 개 긋고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, 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길이를 비교해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  <p:grpSp>
          <p:nvGrpSpPr>
            <p:cNvPr id="210" name="그룹 209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211" name="타원 210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9" name="그룹 88"/>
          <p:cNvGrpSpPr/>
          <p:nvPr/>
        </p:nvGrpSpPr>
        <p:grpSpPr>
          <a:xfrm>
            <a:off x="7272549" y="4799342"/>
            <a:ext cx="324000" cy="322933"/>
            <a:chOff x="4964713" y="2475902"/>
            <a:chExt cx="405203" cy="433965"/>
          </a:xfrm>
        </p:grpSpPr>
        <p:sp>
          <p:nvSpPr>
            <p:cNvPr id="90" name="타원 8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92" name="타원 9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5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8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90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97" name="타원 196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8" name="직선 연결선 197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모서리가 둥근 직사각형 198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89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1" name="직선 연결선 19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모서리가 둥근 직사각형 1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모서리가 둥근 직사각형 1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0" name="TextBox 189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81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모서리가 둥근 직사각형 1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19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7" name="직선 연결선 16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타원 16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6" name="TextBox 165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1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4675988"/>
            <a:ext cx="8789630" cy="1296085"/>
            <a:chOff x="560387" y="4675988"/>
            <a:chExt cx="8789630" cy="1296085"/>
          </a:xfrm>
        </p:grpSpPr>
        <p:grpSp>
          <p:nvGrpSpPr>
            <p:cNvPr id="5" name="그룹 4"/>
            <p:cNvGrpSpPr/>
            <p:nvPr/>
          </p:nvGrpSpPr>
          <p:grpSpPr>
            <a:xfrm>
              <a:off x="613943" y="4675988"/>
              <a:ext cx="8736074" cy="498598"/>
              <a:chOff x="613943" y="3387661"/>
              <a:chExt cx="8736074" cy="498598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777457" y="33876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pc="-150" dirty="0" smtClean="0"/>
                  <a:t>길이가 가장 짧은 선분을 그으려면 어떻게 그어야 하는지 이야기해 보세요</a:t>
                </a:r>
                <a:r>
                  <a:rPr lang="en-US" altLang="ko-KR" spc="-150" dirty="0" smtClean="0"/>
                  <a:t>.</a:t>
                </a:r>
                <a:endParaRPr lang="en-US" altLang="ko-KR" spc="-150" dirty="0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613943" y="35607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560387" y="5180073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91393" y="5347129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평행선의 한 직선에 대한 수선을 그어야 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605133" y="2321902"/>
            <a:ext cx="8758848" cy="904863"/>
            <a:chOff x="613943" y="3463861"/>
            <a:chExt cx="8758848" cy="904863"/>
          </a:xfrm>
        </p:grpSpPr>
        <p:sp>
          <p:nvSpPr>
            <p:cNvPr id="100" name="TextBox 99"/>
            <p:cNvSpPr txBox="1"/>
            <p:nvPr/>
          </p:nvSpPr>
          <p:spPr>
            <a:xfrm>
              <a:off x="800231" y="3463861"/>
              <a:ext cx="8572560" cy="90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그은 선분의 길이를 재어서 길이가 가장 짧은 선분을 찾아보고 친구와 비교해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13943" y="363696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9" name="직사각형 88">
            <a:hlinkClick r:id="rId3" action="ppaction://hlinksldjump"/>
          </p:cNvPr>
          <p:cNvSpPr/>
          <p:nvPr/>
        </p:nvSpPr>
        <p:spPr>
          <a:xfrm>
            <a:off x="773273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hlinkClick r:id="rId4" action="ppaction://hlinksldjump"/>
          </p:cNvPr>
          <p:cNvSpPr/>
          <p:nvPr/>
        </p:nvSpPr>
        <p:spPr>
          <a:xfrm>
            <a:off x="8581268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hlinkClick r:id="rId5" action="ppaction://hlinksldjump"/>
          </p:cNvPr>
          <p:cNvSpPr/>
          <p:nvPr/>
        </p:nvSpPr>
        <p:spPr>
          <a:xfrm>
            <a:off x="901449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hlinkClick r:id="rId6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4791000" y="5429594"/>
            <a:ext cx="324000" cy="322933"/>
            <a:chOff x="4964713" y="2475902"/>
            <a:chExt cx="405203" cy="433965"/>
          </a:xfrm>
        </p:grpSpPr>
        <p:sp>
          <p:nvSpPr>
            <p:cNvPr id="104" name="타원 103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6" name="타원 105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1" name="그림 1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0" y="955580"/>
            <a:ext cx="4021753" cy="117886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555982" y="3242019"/>
            <a:ext cx="8789630" cy="1290598"/>
            <a:chOff x="555982" y="3242019"/>
            <a:chExt cx="8789630" cy="1290598"/>
          </a:xfrm>
        </p:grpSpPr>
        <p:grpSp>
          <p:nvGrpSpPr>
            <p:cNvPr id="94" name="그룹 93"/>
            <p:cNvGrpSpPr/>
            <p:nvPr/>
          </p:nvGrpSpPr>
          <p:grpSpPr>
            <a:xfrm>
              <a:off x="609538" y="3242019"/>
              <a:ext cx="8736074" cy="498598"/>
              <a:chOff x="613943" y="3387661"/>
              <a:chExt cx="8736074" cy="498598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777457" y="33876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길이가 가장 짧은 선분은 몇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cm</a:t>
                </a:r>
                <a:r>
                  <a:rPr lang="ko-KR" altLang="en-US" dirty="0" smtClean="0"/>
                  <a:t>일까요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613943" y="35607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555982" y="374061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86988" y="3907673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5" name="그룹 174"/>
          <p:cNvGrpSpPr/>
          <p:nvPr/>
        </p:nvGrpSpPr>
        <p:grpSpPr>
          <a:xfrm>
            <a:off x="4786595" y="3990138"/>
            <a:ext cx="324000" cy="322933"/>
            <a:chOff x="4964713" y="2475902"/>
            <a:chExt cx="405203" cy="433965"/>
          </a:xfrm>
        </p:grpSpPr>
        <p:sp>
          <p:nvSpPr>
            <p:cNvPr id="176" name="타원 17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78" name="타원 17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1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116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4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7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96" name="타원 195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7" name="직선 연결선 196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모서리가 둥근 직사각형 197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8092747" y="0"/>
              <a:ext cx="511679" cy="721316"/>
              <a:chOff x="8112532" y="0"/>
              <a:chExt cx="511679" cy="721316"/>
            </a:xfrm>
          </p:grpSpPr>
          <p:grpSp>
            <p:nvGrpSpPr>
              <p:cNvPr id="188" name="그룹 77"/>
              <p:cNvGrpSpPr/>
              <p:nvPr/>
            </p:nvGrpSpPr>
            <p:grpSpPr>
              <a:xfrm>
                <a:off x="8184338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90" name="직선 연결선 18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모서리가 둥근 직사각형 19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모서리가 둥근 직사각형 19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모서리가 둥근 직사각형 19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8112532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8513081" y="0"/>
              <a:ext cx="527184" cy="642918"/>
              <a:chOff x="8513081" y="0"/>
              <a:chExt cx="527184" cy="642918"/>
            </a:xfrm>
          </p:grpSpPr>
          <p:grpSp>
            <p:nvGrpSpPr>
              <p:cNvPr id="180" name="그룹 75"/>
              <p:cNvGrpSpPr/>
              <p:nvPr/>
            </p:nvGrpSpPr>
            <p:grpSpPr>
              <a:xfrm>
                <a:off x="8587924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82" name="직선 연결선 18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모서리가 둥근 직사각형 18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1" name="TextBox 180"/>
              <p:cNvSpPr txBox="1"/>
              <p:nvPr/>
            </p:nvSpPr>
            <p:spPr>
              <a:xfrm>
                <a:off x="8513081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72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4" name="직선 연결선 17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3" name="TextBox 172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64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6" name="직선 연결선 16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모서리가 둥근 직사각형 17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5" name="TextBox 164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9" y="1740091"/>
            <a:ext cx="8748792" cy="2296818"/>
          </a:xfrm>
          <a:prstGeom prst="rect">
            <a:avLst/>
          </a:prstGeom>
        </p:spPr>
      </p:pic>
      <p:grpSp>
        <p:nvGrpSpPr>
          <p:cNvPr id="80" name="그룹 79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81" name="그룹 80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6" name="이등변 삼각형 85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84" name="이등변 삼각형 83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2" name="직사각형 71">
            <a:hlinkClick r:id="rId4" action="ppaction://hlinksldjump"/>
          </p:cNvPr>
          <p:cNvSpPr/>
          <p:nvPr/>
        </p:nvSpPr>
        <p:spPr>
          <a:xfrm>
            <a:off x="773273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hlinkClick r:id="rId5" action="ppaction://hlinksldjump"/>
          </p:cNvPr>
          <p:cNvSpPr/>
          <p:nvPr/>
        </p:nvSpPr>
        <p:spPr>
          <a:xfrm>
            <a:off x="8581268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hlinkClick r:id="rId6" action="ppaction://hlinksldjump"/>
          </p:cNvPr>
          <p:cNvSpPr/>
          <p:nvPr/>
        </p:nvSpPr>
        <p:spPr>
          <a:xfrm>
            <a:off x="901449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hlinkClick r:id="rId7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그룹 150"/>
          <p:cNvGrpSpPr/>
          <p:nvPr/>
        </p:nvGrpSpPr>
        <p:grpSpPr>
          <a:xfrm>
            <a:off x="1003954" y="987402"/>
            <a:ext cx="4130655" cy="461665"/>
            <a:chOff x="1003954" y="985417"/>
            <a:chExt cx="4130655" cy="461665"/>
          </a:xfrm>
        </p:grpSpPr>
        <p:sp>
          <p:nvSpPr>
            <p:cNvPr id="152" name="TextBox 151"/>
            <p:cNvSpPr txBox="1"/>
            <p:nvPr/>
          </p:nvSpPr>
          <p:spPr>
            <a:xfrm>
              <a:off x="1227770" y="985417"/>
              <a:ext cx="3906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평행선 사이의 거리 알아보기</a:t>
              </a:r>
              <a:endPara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1003954" y="1075070"/>
              <a:ext cx="261818" cy="287124"/>
              <a:chOff x="1003954" y="1075070"/>
              <a:chExt cx="261818" cy="287124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03954" y="1124177"/>
                <a:ext cx="261818" cy="238017"/>
              </a:xfrm>
              <a:prstGeom prst="ellipse">
                <a:avLst/>
              </a:prstGeom>
              <a:solidFill>
                <a:schemeClr val="bg1">
                  <a:lumMod val="75000"/>
                  <a:alpha val="4784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1003954" y="1075070"/>
                <a:ext cx="261818" cy="261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1085051" y="1093403"/>
                <a:ext cx="115444" cy="57722"/>
              </a:xfrm>
              <a:prstGeom prst="ellipse">
                <a:avLst/>
              </a:prstGeom>
              <a:solidFill>
                <a:srgbClr val="FAC09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1074611" y="1144779"/>
                <a:ext cx="120504" cy="1224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95" y="2012021"/>
            <a:ext cx="1762759" cy="272532"/>
          </a:xfrm>
          <a:prstGeom prst="rect">
            <a:avLst/>
          </a:prstGeom>
        </p:spPr>
      </p:pic>
      <p:grpSp>
        <p:nvGrpSpPr>
          <p:cNvPr id="158" name="그룹 157"/>
          <p:cNvGrpSpPr/>
          <p:nvPr/>
        </p:nvGrpSpPr>
        <p:grpSpPr>
          <a:xfrm>
            <a:off x="7269074" y="1974945"/>
            <a:ext cx="324000" cy="322933"/>
            <a:chOff x="4964713" y="2475902"/>
            <a:chExt cx="405203" cy="433965"/>
          </a:xfrm>
        </p:grpSpPr>
        <p:sp>
          <p:nvSpPr>
            <p:cNvPr id="159" name="타원 15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0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1" name="타원 160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72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그룹 140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42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43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238" name="타원 23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9" name="직선 연결선 238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모서리가 둥근 직사각형 239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230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232" name="직선 연결선 231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3" name="모서리가 둥근 직사각형 23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모서리가 둥근 직사각형 23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모서리가 둥근 직사각형 23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222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24" name="직선 연결선 22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모서리가 둥근 직사각형 22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모서리가 둥근 직사각형 22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모서리가 둥근 직사각형 22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모서리가 둥근 직사각형 22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3" name="TextBox 222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7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214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216" name="직선 연결선 215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모서리가 둥근 직사각형 216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모서리가 둥근 직사각형 218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모서리가 둥근 직사각형 21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5" name="TextBox 214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49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1" name="직선 연결선 15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모서리가 둥근 직사각형 15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모서리가 둥근 직사각형 18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0" name="TextBox 149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84" name="그룹 183"/>
          <p:cNvGrpSpPr/>
          <p:nvPr/>
        </p:nvGrpSpPr>
        <p:grpSpPr>
          <a:xfrm>
            <a:off x="613943" y="4351989"/>
            <a:ext cx="8736074" cy="498598"/>
            <a:chOff x="613943" y="3087412"/>
            <a:chExt cx="8736074" cy="498598"/>
          </a:xfrm>
        </p:grpSpPr>
        <p:sp>
          <p:nvSpPr>
            <p:cNvPr id="188" name="TextBox 187"/>
            <p:cNvSpPr txBox="1"/>
            <p:nvPr/>
          </p:nvSpPr>
          <p:spPr>
            <a:xfrm>
              <a:off x="777457" y="3087412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평행선 사이의 거리를 어떻게 재면 좋을지 이야기해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613943" y="326051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560387" y="4803624"/>
            <a:ext cx="8785225" cy="1152000"/>
          </a:xfrm>
          <a:prstGeom prst="roundRect">
            <a:avLst>
              <a:gd name="adj" fmla="val 813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791393" y="4927193"/>
            <a:ext cx="8332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평행선의 한 직선에서 다른 직선에 수선을 긋고 수선의 길이를 재면 됩니다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2200" b="1" dirty="0">
              <a:solidFill>
                <a:schemeClr val="accent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88" y="1675132"/>
            <a:ext cx="6128414" cy="2354459"/>
          </a:xfrm>
          <a:prstGeom prst="rect">
            <a:avLst/>
          </a:prstGeom>
        </p:spPr>
      </p:pic>
      <p:sp>
        <p:nvSpPr>
          <p:cNvPr id="84" name="직사각형 83">
            <a:hlinkClick r:id="rId4" action="ppaction://hlinksldjump"/>
          </p:cNvPr>
          <p:cNvSpPr/>
          <p:nvPr/>
        </p:nvSpPr>
        <p:spPr>
          <a:xfrm>
            <a:off x="773273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5" action="ppaction://hlinksldjump"/>
          </p:cNvPr>
          <p:cNvSpPr/>
          <p:nvPr/>
        </p:nvSpPr>
        <p:spPr>
          <a:xfrm>
            <a:off x="8159085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hlinkClick r:id="rId6" action="ppaction://hlinksldjump"/>
          </p:cNvPr>
          <p:cNvSpPr/>
          <p:nvPr/>
        </p:nvSpPr>
        <p:spPr>
          <a:xfrm>
            <a:off x="901449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hlinkClick r:id="rId7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993964" y="986064"/>
            <a:ext cx="838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 ExtraBold" pitchFamily="50" charset="-127"/>
                <a:ea typeface="나눔고딕 ExtraBold" pitchFamily="50" charset="-127"/>
              </a:rPr>
              <a:t>평행선 사이의 거리를 재어 봅시다</a:t>
            </a:r>
            <a:r>
              <a:rPr lang="en-US" altLang="ko-KR" sz="2400" dirty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grpSp>
        <p:nvGrpSpPr>
          <p:cNvPr id="154" name="그룹 153"/>
          <p:cNvGrpSpPr/>
          <p:nvPr/>
        </p:nvGrpSpPr>
        <p:grpSpPr>
          <a:xfrm>
            <a:off x="565336" y="1016841"/>
            <a:ext cx="381000" cy="400110"/>
            <a:chOff x="452406" y="890570"/>
            <a:chExt cx="381000" cy="400110"/>
          </a:xfrm>
        </p:grpSpPr>
        <p:sp>
          <p:nvSpPr>
            <p:cNvPr id="155" name="타원 154"/>
            <p:cNvSpPr/>
            <p:nvPr/>
          </p:nvSpPr>
          <p:spPr>
            <a:xfrm>
              <a:off x="452406" y="907386"/>
              <a:ext cx="381000" cy="381000"/>
            </a:xfrm>
            <a:prstGeom prst="ellipse">
              <a:avLst/>
            </a:prstGeom>
            <a:solidFill>
              <a:srgbClr val="C8AA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71456" y="890570"/>
              <a:ext cx="317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20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4791000" y="5241445"/>
            <a:ext cx="324000" cy="322933"/>
            <a:chOff x="4964713" y="2475902"/>
            <a:chExt cx="405203" cy="433965"/>
          </a:xfrm>
        </p:grpSpPr>
        <p:sp>
          <p:nvSpPr>
            <p:cNvPr id="158" name="타원 157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9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60" name="타원 159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0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/>
      <p:bldP spid="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8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82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92" name="타원 19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모서리가 둥근 직사각형 19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8514461" y="0"/>
              <a:ext cx="511679" cy="721316"/>
              <a:chOff x="8521604" y="0"/>
              <a:chExt cx="511679" cy="721316"/>
            </a:xfrm>
          </p:grpSpPr>
          <p:grpSp>
            <p:nvGrpSpPr>
              <p:cNvPr id="181" name="그룹 77"/>
              <p:cNvGrpSpPr/>
              <p:nvPr/>
            </p:nvGrpSpPr>
            <p:grpSpPr>
              <a:xfrm>
                <a:off x="859340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3" name="직선 연결선 182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모서리가 둥근 직사각형 18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모서리가 둥근 직사각형 189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2" name="TextBox 181"/>
              <p:cNvSpPr txBox="1"/>
              <p:nvPr/>
            </p:nvSpPr>
            <p:spPr>
              <a:xfrm>
                <a:off x="852160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2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8933073" y="0"/>
              <a:ext cx="527184" cy="642918"/>
              <a:chOff x="8933073" y="0"/>
              <a:chExt cx="527184" cy="642918"/>
            </a:xfrm>
          </p:grpSpPr>
          <p:grpSp>
            <p:nvGrpSpPr>
              <p:cNvPr id="169" name="그룹 75"/>
              <p:cNvGrpSpPr/>
              <p:nvPr/>
            </p:nvGrpSpPr>
            <p:grpSpPr>
              <a:xfrm>
                <a:off x="902165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5" name="직선 연결선 17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모서리가 둥근 직사각형 17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모서리가 둥근 직사각형 17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TextBox 169"/>
              <p:cNvSpPr txBox="1"/>
              <p:nvPr/>
            </p:nvSpPr>
            <p:spPr>
              <a:xfrm>
                <a:off x="8933073" y="273586"/>
                <a:ext cx="52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9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5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53" name="직선 연결선 15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91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1" name="직선 연결선 100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83" name="그룹 8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94" name="그룹 93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9" name="이등변 삼각형 98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7" name="이등변 삼각형 9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184" name="그룹 183"/>
          <p:cNvGrpSpPr/>
          <p:nvPr/>
        </p:nvGrpSpPr>
        <p:grpSpPr>
          <a:xfrm>
            <a:off x="613943" y="3346468"/>
            <a:ext cx="8736074" cy="498598"/>
            <a:chOff x="613943" y="3087412"/>
            <a:chExt cx="8736074" cy="498598"/>
          </a:xfrm>
        </p:grpSpPr>
        <p:sp>
          <p:nvSpPr>
            <p:cNvPr id="188" name="TextBox 187"/>
            <p:cNvSpPr txBox="1"/>
            <p:nvPr/>
          </p:nvSpPr>
          <p:spPr>
            <a:xfrm>
              <a:off x="777457" y="3087412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평행선 사이의 거리를 재어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613943" y="3260511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60387" y="3999090"/>
            <a:ext cx="8789630" cy="1319835"/>
            <a:chOff x="560387" y="3559792"/>
            <a:chExt cx="8789630" cy="1319835"/>
          </a:xfrm>
        </p:grpSpPr>
        <p:grpSp>
          <p:nvGrpSpPr>
            <p:cNvPr id="144" name="그룹 143"/>
            <p:cNvGrpSpPr/>
            <p:nvPr/>
          </p:nvGrpSpPr>
          <p:grpSpPr>
            <a:xfrm>
              <a:off x="613943" y="3559792"/>
              <a:ext cx="8736074" cy="498598"/>
              <a:chOff x="613943" y="3387661"/>
              <a:chExt cx="8736074" cy="498598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777457" y="33876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평행선 사이의 거리는 각각 몇</a:t>
                </a:r>
                <a:r>
                  <a:rPr lang="ko-KR" altLang="en-US" spc="-300" dirty="0" smtClean="0"/>
                  <a:t>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cm</a:t>
                </a:r>
                <a:r>
                  <a:rPr lang="ko-KR" altLang="en-US" dirty="0" smtClean="0"/>
                  <a:t>인가요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613943" y="35607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6" name="모서리가 둥근 직사각형 145"/>
            <p:cNvSpPr/>
            <p:nvPr/>
          </p:nvSpPr>
          <p:spPr>
            <a:xfrm>
              <a:off x="560387" y="4087627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791393" y="4653136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2200" b="1" spc="-300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4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613943" y="5472950"/>
            <a:ext cx="8736074" cy="498598"/>
            <a:chOff x="613943" y="3387661"/>
            <a:chExt cx="8736074" cy="498598"/>
          </a:xfrm>
        </p:grpSpPr>
        <p:sp>
          <p:nvSpPr>
            <p:cNvPr id="155" name="TextBox 154"/>
            <p:cNvSpPr txBox="1"/>
            <p:nvPr/>
          </p:nvSpPr>
          <p:spPr>
            <a:xfrm>
              <a:off x="777457" y="3387661"/>
              <a:ext cx="857256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lnSpc>
                  <a:spcPct val="120000"/>
                </a:lnSpc>
                <a:defRPr/>
              </a:pPr>
              <a:r>
                <a:rPr lang="ko-KR" altLang="en-US" dirty="0" smtClean="0"/>
                <a:t>평행선 사이의 거리를 잰 방법을 이야기해 보세요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613943" y="3560760"/>
              <a:ext cx="152400" cy="152400"/>
            </a:xfrm>
            <a:prstGeom prst="ellipse">
              <a:avLst/>
            </a:prstGeom>
            <a:solidFill>
              <a:srgbClr val="4CB6E6"/>
            </a:solidFill>
            <a:ln w="38100">
              <a:solidFill>
                <a:srgbClr val="C1E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4" name="직사각형 83">
            <a:hlinkClick r:id="rId3" action="ppaction://hlinksldjump"/>
          </p:cNvPr>
          <p:cNvSpPr/>
          <p:nvPr/>
        </p:nvSpPr>
        <p:spPr>
          <a:xfrm>
            <a:off x="773273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hlinkClick r:id="rId4" action="ppaction://hlinksldjump"/>
          </p:cNvPr>
          <p:cNvSpPr/>
          <p:nvPr/>
        </p:nvSpPr>
        <p:spPr>
          <a:xfrm>
            <a:off x="8159085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hlinkClick r:id="rId5" action="ppaction://hlinksldjump"/>
          </p:cNvPr>
          <p:cNvSpPr/>
          <p:nvPr/>
        </p:nvSpPr>
        <p:spPr>
          <a:xfrm>
            <a:off x="901449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hlinkClick r:id="rId6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/>
          <p:cNvGrpSpPr/>
          <p:nvPr/>
        </p:nvGrpSpPr>
        <p:grpSpPr>
          <a:xfrm>
            <a:off x="4791000" y="4719660"/>
            <a:ext cx="324000" cy="322933"/>
            <a:chOff x="4964713" y="2475902"/>
            <a:chExt cx="405203" cy="433965"/>
          </a:xfrm>
        </p:grpSpPr>
        <p:sp>
          <p:nvSpPr>
            <p:cNvPr id="106" name="타원 105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08" name="타원 107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8" name="그림 1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1088" y="876840"/>
            <a:ext cx="6128414" cy="2354459"/>
          </a:xfrm>
          <a:prstGeom prst="rect">
            <a:avLst/>
          </a:prstGeom>
        </p:spPr>
      </p:pic>
      <p:grpSp>
        <p:nvGrpSpPr>
          <p:cNvPr id="209" name="그룹 208"/>
          <p:cNvGrpSpPr/>
          <p:nvPr/>
        </p:nvGrpSpPr>
        <p:grpSpPr>
          <a:xfrm>
            <a:off x="5241032" y="3434300"/>
            <a:ext cx="324000" cy="322933"/>
            <a:chOff x="4964713" y="2475902"/>
            <a:chExt cx="405203" cy="433965"/>
          </a:xfrm>
        </p:grpSpPr>
        <p:sp>
          <p:nvSpPr>
            <p:cNvPr id="210" name="타원 209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212" name="타원 21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2750956" y="1527280"/>
            <a:ext cx="2221200" cy="643961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91" y="1770110"/>
            <a:ext cx="2221200" cy="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그룹 152"/>
          <p:cNvGrpSpPr/>
          <p:nvPr/>
        </p:nvGrpSpPr>
        <p:grpSpPr>
          <a:xfrm>
            <a:off x="6881826" y="0"/>
            <a:ext cx="3015662" cy="721316"/>
            <a:chOff x="6881826" y="0"/>
            <a:chExt cx="3015662" cy="721316"/>
          </a:xfrm>
        </p:grpSpPr>
        <p:pic>
          <p:nvPicPr>
            <p:cNvPr id="15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6881826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55" name="그룹 75"/>
            <p:cNvGrpSpPr/>
            <p:nvPr/>
          </p:nvGrpSpPr>
          <p:grpSpPr>
            <a:xfrm>
              <a:off x="9452636" y="0"/>
              <a:ext cx="358148" cy="596027"/>
              <a:chOff x="5738819" y="665143"/>
              <a:chExt cx="288060" cy="479387"/>
            </a:xfrm>
          </p:grpSpPr>
          <p:sp>
            <p:nvSpPr>
              <p:cNvPr id="192" name="타원 191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3" name="직선 연결선 192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모서리가 둥근 직사각형 193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모서리가 둥근 직사각형 194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모서리가 둥근 직사각형 195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6" name="TextBox 155"/>
            <p:cNvSpPr txBox="1"/>
            <p:nvPr/>
          </p:nvSpPr>
          <p:spPr>
            <a:xfrm>
              <a:off x="9385809" y="313569"/>
              <a:ext cx="5116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키우기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57" name="그룹 75"/>
            <p:cNvGrpSpPr/>
            <p:nvPr/>
          </p:nvGrpSpPr>
          <p:grpSpPr>
            <a:xfrm>
              <a:off x="8587924" y="0"/>
              <a:ext cx="358080" cy="596027"/>
              <a:chOff x="5738819" y="665143"/>
              <a:chExt cx="288060" cy="479387"/>
            </a:xfrm>
          </p:grpSpPr>
          <p:cxnSp>
            <p:nvCxnSpPr>
              <p:cNvPr id="186" name="직선 연결선 185"/>
              <p:cNvCxnSpPr/>
              <p:nvPr/>
            </p:nvCxnSpPr>
            <p:spPr>
              <a:xfrm rot="5400000">
                <a:off x="5846733" y="700862"/>
                <a:ext cx="72232" cy="79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모서리가 둥근 직사각형 186"/>
              <p:cNvSpPr/>
              <p:nvPr/>
            </p:nvSpPr>
            <p:spPr>
              <a:xfrm>
                <a:off x="5818834" y="727074"/>
                <a:ext cx="128031" cy="9838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5738819" y="856470"/>
                <a:ext cx="288060" cy="288060"/>
              </a:xfrm>
              <a:prstGeom prst="ellipse">
                <a:avLst/>
              </a:prstGeom>
              <a:gradFill flip="none" rotWithShape="1">
                <a:gsLst>
                  <a:gs pos="0">
                    <a:srgbClr val="E9EFF7"/>
                  </a:gs>
                  <a:gs pos="50000">
                    <a:srgbClr val="C1EB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모서리가 둥근 직사각형 188"/>
              <p:cNvSpPr/>
              <p:nvPr/>
            </p:nvSpPr>
            <p:spPr>
              <a:xfrm>
                <a:off x="5791411" y="758806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모서리가 둥근 직사각형 189"/>
              <p:cNvSpPr/>
              <p:nvPr/>
            </p:nvSpPr>
            <p:spPr>
              <a:xfrm>
                <a:off x="5791411" y="802007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모서리가 둥근 직사각형 190"/>
              <p:cNvSpPr/>
              <p:nvPr/>
            </p:nvSpPr>
            <p:spPr>
              <a:xfrm>
                <a:off x="5791411" y="844851"/>
                <a:ext cx="18287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8954744" y="0"/>
              <a:ext cx="511679" cy="721316"/>
              <a:chOff x="8954744" y="0"/>
              <a:chExt cx="511679" cy="721316"/>
            </a:xfrm>
          </p:grpSpPr>
          <p:grpSp>
            <p:nvGrpSpPr>
              <p:cNvPr id="178" name="그룹 77"/>
              <p:cNvGrpSpPr/>
              <p:nvPr/>
            </p:nvGrpSpPr>
            <p:grpSpPr>
              <a:xfrm>
                <a:off x="9024173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180" name="직선 연결선 17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모서리가 둥근 직사각형 18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모서리가 둥근 직사각형 18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모서리가 둥근 직사각형 18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모서리가 둥근 직사각형 18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8954744" y="35198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>
                    <a:solidFill>
                      <a:srgbClr val="7B2D2D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900" dirty="0">
                  <a:solidFill>
                    <a:srgbClr val="7B2D2D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8513081" y="273586"/>
              <a:ext cx="52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latin typeface="나눔고딕 ExtraBold" pitchFamily="50" charset="-127"/>
                  <a:ea typeface="나눔고딕 ExtraBold" pitchFamily="50" charset="-127"/>
                </a:rPr>
                <a:t>다지기</a:t>
              </a:r>
              <a:endParaRPr lang="en-US" altLang="ko-KR" sz="900" dirty="0" smtClean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/>
              <a:r>
                <a:rPr lang="en-US" altLang="ko-KR" sz="900" dirty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endParaRPr lang="ko-KR" altLang="en-US" sz="9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60" name="그룹 100"/>
            <p:cNvGrpSpPr/>
            <p:nvPr/>
          </p:nvGrpSpPr>
          <p:grpSpPr>
            <a:xfrm>
              <a:off x="8087939" y="0"/>
              <a:ext cx="511679" cy="642918"/>
              <a:chOff x="5516490" y="642918"/>
              <a:chExt cx="511679" cy="642918"/>
            </a:xfrm>
          </p:grpSpPr>
          <p:grpSp>
            <p:nvGrpSpPr>
              <p:cNvPr id="170" name="그룹 75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72" name="직선 연결선 17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모서리가 둥근 직사각형 17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모서리가 둥근 직사각형 17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모서리가 둥근 직사각형 17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모서리가 둥근 직사각형 17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5516490" y="916504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다지기</a:t>
                </a:r>
                <a:endParaRPr lang="en-US" altLang="ko-KR" sz="900" dirty="0" smtClean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en-US" altLang="ko-KR" sz="9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161" name="그룹 160"/>
            <p:cNvGrpSpPr/>
            <p:nvPr/>
          </p:nvGrpSpPr>
          <p:grpSpPr>
            <a:xfrm>
              <a:off x="7710916" y="0"/>
              <a:ext cx="402675" cy="596027"/>
              <a:chOff x="7727112" y="0"/>
              <a:chExt cx="402675" cy="596027"/>
            </a:xfrm>
          </p:grpSpPr>
          <p:grpSp>
            <p:nvGrpSpPr>
              <p:cNvPr id="162" name="그룹 75"/>
              <p:cNvGrpSpPr/>
              <p:nvPr/>
            </p:nvGrpSpPr>
            <p:grpSpPr>
              <a:xfrm>
                <a:off x="7745989" y="0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64" name="직선 연결선 163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모서리가 둥근 직사각형 164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모서리가 둥근 직사각형 16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7727112" y="309682"/>
                <a:ext cx="4026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latin typeface="나눔고딕 ExtraBold" pitchFamily="50" charset="-127"/>
                    <a:ea typeface="나눔고딕 ExtraBold" pitchFamily="50" charset="-127"/>
                  </a:rPr>
                  <a:t>열기</a:t>
                </a:r>
                <a:endParaRPr lang="ko-KR" altLang="en-US" sz="9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72" name="그룹 71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92" name="이등변 삼각형 91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77" name="이등변 삼각형 76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60387" y="4670887"/>
            <a:ext cx="8789630" cy="1294435"/>
            <a:chOff x="560387" y="4670887"/>
            <a:chExt cx="8789630" cy="1294435"/>
          </a:xfrm>
        </p:grpSpPr>
        <p:grpSp>
          <p:nvGrpSpPr>
            <p:cNvPr id="135" name="그룹 134"/>
            <p:cNvGrpSpPr/>
            <p:nvPr/>
          </p:nvGrpSpPr>
          <p:grpSpPr>
            <a:xfrm>
              <a:off x="613943" y="4670887"/>
              <a:ext cx="8736074" cy="498598"/>
              <a:chOff x="613943" y="3387661"/>
              <a:chExt cx="8736074" cy="498598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777457" y="3387661"/>
                <a:ext cx="8572560" cy="4985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dirty="0" smtClean="0"/>
                  <a:t>평행선 사이의 거리는 몇 </a:t>
                </a:r>
                <a:r>
                  <a:rPr lang="en-US" altLang="ko-K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cm</a:t>
                </a:r>
                <a:r>
                  <a:rPr lang="ko-KR" altLang="en-US" dirty="0" smtClean="0"/>
                  <a:t>가 되어야 하나요</a:t>
                </a:r>
                <a:r>
                  <a:rPr lang="en-US" altLang="ko-KR" dirty="0" smtClean="0"/>
                  <a:t>?</a:t>
                </a:r>
                <a:endParaRPr lang="en-US" altLang="ko-KR" dirty="0"/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613943" y="356076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7" name="모서리가 둥근 직사각형 136"/>
            <p:cNvSpPr/>
            <p:nvPr/>
          </p:nvSpPr>
          <p:spPr>
            <a:xfrm>
              <a:off x="560387" y="5173322"/>
              <a:ext cx="8785225" cy="792000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791393" y="5340378"/>
            <a:ext cx="8332097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  <a:r>
              <a:rPr lang="en-US" altLang="ko-KR" sz="2200" b="1" spc="-300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</a:t>
            </a:r>
            <a:r>
              <a:rPr lang="ko-KR" altLang="en-US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200" b="1" dirty="0" smtClean="0">
                <a:solidFill>
                  <a:schemeClr val="accent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75" name="직사각형 74">
            <a:hlinkClick r:id="rId3" action="ppaction://hlinksldjump"/>
          </p:cNvPr>
          <p:cNvSpPr/>
          <p:nvPr/>
        </p:nvSpPr>
        <p:spPr>
          <a:xfrm>
            <a:off x="7732739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4" action="ppaction://hlinksldjump"/>
          </p:cNvPr>
          <p:cNvSpPr/>
          <p:nvPr/>
        </p:nvSpPr>
        <p:spPr>
          <a:xfrm>
            <a:off x="8159085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5" action="ppaction://hlinksldjump"/>
          </p:cNvPr>
          <p:cNvSpPr/>
          <p:nvPr/>
        </p:nvSpPr>
        <p:spPr>
          <a:xfrm>
            <a:off x="8581268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hlinkClick r:id="rId6" action="ppaction://hlinksldjump"/>
          </p:cNvPr>
          <p:cNvSpPr/>
          <p:nvPr/>
        </p:nvSpPr>
        <p:spPr>
          <a:xfrm>
            <a:off x="9446466" y="258974"/>
            <a:ext cx="360040" cy="34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4791000" y="5431806"/>
            <a:ext cx="324000" cy="322933"/>
            <a:chOff x="4964713" y="2475902"/>
            <a:chExt cx="405203" cy="433965"/>
          </a:xfrm>
        </p:grpSpPr>
        <p:sp>
          <p:nvSpPr>
            <p:cNvPr id="87" name="타원 86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132" name="타원 131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65336" y="986064"/>
            <a:ext cx="8814178" cy="461665"/>
            <a:chOff x="565336" y="986064"/>
            <a:chExt cx="8814178" cy="461665"/>
          </a:xfrm>
        </p:grpSpPr>
        <p:grpSp>
          <p:nvGrpSpPr>
            <p:cNvPr id="83" name="그룹 82"/>
            <p:cNvGrpSpPr/>
            <p:nvPr/>
          </p:nvGrpSpPr>
          <p:grpSpPr>
            <a:xfrm>
              <a:off x="565336" y="1016841"/>
              <a:ext cx="381000" cy="400110"/>
              <a:chOff x="452406" y="890570"/>
              <a:chExt cx="381000" cy="40011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52406" y="907386"/>
                <a:ext cx="381000" cy="381000"/>
              </a:xfrm>
              <a:prstGeom prst="ellipse">
                <a:avLst/>
              </a:prstGeom>
              <a:solidFill>
                <a:srgbClr val="C8AA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endParaRPr lang="ko-KR" altLang="en-US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71456" y="890570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3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248" name="TextBox 247"/>
            <p:cNvSpPr txBox="1"/>
            <p:nvPr/>
          </p:nvSpPr>
          <p:spPr>
            <a:xfrm>
              <a:off x="993964" y="986064"/>
              <a:ext cx="8385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평행선 사이의 거리가 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3 cm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가 되도록 평행선을 그어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021" y="1669577"/>
            <a:ext cx="703995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422</Words>
  <Application>Microsoft Office PowerPoint</Application>
  <PresentationFormat>A4 용지(210x297mm)</PresentationFormat>
  <Paragraphs>154</Paragraphs>
  <Slides>12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  <vt:variant>
        <vt:lpstr>재구성한 쇼</vt:lpstr>
      </vt:variant>
      <vt:variant>
        <vt:i4>1</vt:i4>
      </vt:variant>
    </vt:vector>
  </HeadingPairs>
  <TitlesOfParts>
    <vt:vector size="19" baseType="lpstr">
      <vt:lpstr>나눔고딕 ExtraBold</vt:lpstr>
      <vt:lpstr>나눔고딕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2</cp:revision>
  <cp:lastPrinted>2020-09-08T04:17:57Z</cp:lastPrinted>
  <dcterms:created xsi:type="dcterms:W3CDTF">2020-09-07T10:18:08Z</dcterms:created>
  <dcterms:modified xsi:type="dcterms:W3CDTF">2021-06-14T06:24:05Z</dcterms:modified>
</cp:coreProperties>
</file>