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5" r:id="rId2"/>
    <p:sldId id="267" r:id="rId3"/>
    <p:sldId id="315" r:id="rId4"/>
    <p:sldId id="402" r:id="rId5"/>
    <p:sldId id="393" r:id="rId6"/>
    <p:sldId id="407" r:id="rId7"/>
    <p:sldId id="408" r:id="rId8"/>
    <p:sldId id="395" r:id="rId9"/>
    <p:sldId id="404" r:id="rId10"/>
    <p:sldId id="405" r:id="rId11"/>
    <p:sldId id="397" r:id="rId12"/>
    <p:sldId id="406" r:id="rId13"/>
    <p:sldId id="296" r:id="rId14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</p:embeddedFontLst>
  <p:custShowLst>
    <p:custShow name="재구성한 쇼 1" id="0">
      <p:sldLst>
        <p:sld r:id="rId8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9" pos="580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pos="5660" userDrawn="1">
          <p15:clr>
            <a:srgbClr val="A4A3A4"/>
          </p15:clr>
        </p15:guide>
        <p15:guide id="14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1E3"/>
    <a:srgbClr val="F05A67"/>
    <a:srgbClr val="FF33CC"/>
    <a:srgbClr val="77A3C4"/>
    <a:srgbClr val="ACCFBA"/>
    <a:srgbClr val="1FBADF"/>
    <a:srgbClr val="3567D7"/>
    <a:srgbClr val="CFF1F9"/>
    <a:srgbClr val="74D5EC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4660"/>
  </p:normalViewPr>
  <p:slideViewPr>
    <p:cSldViewPr>
      <p:cViewPr>
        <p:scale>
          <a:sx n="125" d="100"/>
          <a:sy n="125" d="100"/>
        </p:scale>
        <p:origin x="858" y="-96"/>
      </p:cViewPr>
      <p:guideLst>
        <p:guide orient="horz" pos="255"/>
        <p:guide pos="353"/>
        <p:guide pos="5887"/>
        <p:guide orient="horz" pos="3748"/>
        <p:guide orient="horz" pos="3884"/>
        <p:guide pos="580"/>
        <p:guide orient="horz" pos="890"/>
        <p:guide orient="horz" pos="1117"/>
        <p:guide orient="horz" pos="1344"/>
        <p:guide pos="5660"/>
        <p:guide orient="horz" pos="6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743118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1" y="12893"/>
            <a:ext cx="5177813" cy="630025"/>
            <a:chOff x="1381101" y="12893"/>
            <a:chExt cx="5177813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1" y="71438"/>
              <a:ext cx="429197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자료를 조사하여 꺾은선그래프로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나타내 </a:t>
              </a:r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볼까요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415906" y="12893"/>
              <a:ext cx="1143008" cy="630025"/>
              <a:chOff x="4720083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001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720083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emf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" Target="slide5.xml"/><Relationship Id="rId7" Type="http://schemas.openxmlformats.org/officeDocument/2006/relationships/hyperlink" Target="4_2_5_5.mp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slide" Target="slide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jpe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slide" Target="slide11.xml"/><Relationship Id="rId1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slide" Target="slide5.xml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3" name="그룹 12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9" y="5643578"/>
            <a:ext cx="10239430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자료를 조사하여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꺾은선그래프로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나타내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127" y="2136699"/>
            <a:ext cx="2572441" cy="2584603"/>
            <a:chOff x="10501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05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501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44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57686" y="3105835"/>
            <a:ext cx="16859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-1" y="0"/>
            <a:ext cx="7530821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381102" y="12893"/>
            <a:ext cx="3963030" cy="630025"/>
            <a:chOff x="1381102" y="12893"/>
            <a:chExt cx="3963030" cy="630025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1381102" y="71438"/>
              <a:ext cx="3363858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자료를 조사하여 꺾은선그래프로 나타내 볼까요</a:t>
              </a:r>
              <a:endParaRPr lang="ko-KR" altLang="en-US" sz="11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01124" y="12893"/>
              <a:ext cx="1143008" cy="630025"/>
              <a:chOff x="5215256" y="12893"/>
              <a:chExt cx="1143008" cy="630025"/>
            </a:xfrm>
          </p:grpSpPr>
          <p:pic>
            <p:nvPicPr>
              <p:cNvPr id="130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31" name="직사각형 130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2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83" name="TextBox 82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5097766" y="78558"/>
            <a:ext cx="254643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108~109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76~77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815420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6" action="ppaction://hlinksldjump"/>
          </p:cNvPr>
          <p:cNvSpPr/>
          <p:nvPr/>
        </p:nvSpPr>
        <p:spPr>
          <a:xfrm>
            <a:off x="858319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hlinkClick r:id="rId7" action="ppaction://hlinksldjump"/>
          </p:cNvPr>
          <p:cNvSpPr/>
          <p:nvPr/>
        </p:nvSpPr>
        <p:spPr>
          <a:xfrm>
            <a:off x="901219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8" action="ppaction://hlinksldjump"/>
          </p:cNvPr>
          <p:cNvSpPr/>
          <p:nvPr/>
        </p:nvSpPr>
        <p:spPr>
          <a:xfrm>
            <a:off x="944118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0" name="그룹 7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1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4" name="그룹 8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6921" y="3213529"/>
            <a:ext cx="8785225" cy="2760451"/>
            <a:chOff x="566921" y="3213529"/>
            <a:chExt cx="8785225" cy="2760451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66921" y="4101980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13943" y="3213529"/>
              <a:ext cx="8736074" cy="904863"/>
              <a:chOff x="613943" y="4334448"/>
              <a:chExt cx="8736074" cy="90486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457" y="4334448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여러 </a:t>
                </a:r>
                <a:r>
                  <a:rPr lang="ko-KR" altLang="en-US" dirty="0" err="1"/>
                  <a:t>모둠에서</a:t>
                </a:r>
                <a:r>
                  <a:rPr lang="ko-KR" altLang="en-US" dirty="0"/>
                  <a:t> 발표한 꺾은선그래프들 간의 </a:t>
                </a:r>
                <a:r>
                  <a:rPr lang="ko-KR" altLang="en-US" dirty="0" smtClean="0"/>
                  <a:t>공통점과 </a:t>
                </a:r>
                <a:r>
                  <a:rPr lang="ko-KR" altLang="en-US" dirty="0"/>
                  <a:t>차이점을 찾아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이야기해 </a:t>
                </a:r>
                <a:r>
                  <a:rPr lang="ko-KR" altLang="en-US" dirty="0"/>
                  <a:t>봅시다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91393" y="4179284"/>
            <a:ext cx="828166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어떤 지역은 계속 기온이 높아집니다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시기에 지역별로 기온이 다르게 나타납니다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매년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월마다 기온을 잰다면 거의 비슷하게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나올 것 같았는데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생각보다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변화하는 정도가 큽니다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6921" y="879678"/>
            <a:ext cx="8785225" cy="2335640"/>
            <a:chOff x="566921" y="879678"/>
            <a:chExt cx="8785225" cy="2335640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6921" y="1343318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613943" y="879678"/>
              <a:ext cx="8736074" cy="464743"/>
              <a:chOff x="613943" y="4334448"/>
              <a:chExt cx="8736074" cy="464743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각 </a:t>
                </a:r>
                <a:r>
                  <a:rPr lang="ko-KR" altLang="en-US" dirty="0" err="1"/>
                  <a:t>모둠에서</a:t>
                </a:r>
                <a:r>
                  <a:rPr lang="ko-KR" altLang="en-US" dirty="0"/>
                  <a:t> 완성한 꺾은선그래프를 발표하여 봅시다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91393" y="1420622"/>
            <a:ext cx="8281659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우리가 조사한 지역의 기온은 점점 높아지고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조사한 지역의 기온은 점점 낮아지고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조사한 지역의 기온은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년부터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년까지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낮아졌다가 그 후로는 높아지고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5" name="직사각형 134">
            <a:hlinkClick r:id="rId3" action="ppaction://hlinksldjump"/>
          </p:cNvPr>
          <p:cNvSpPr/>
          <p:nvPr/>
        </p:nvSpPr>
        <p:spPr>
          <a:xfrm>
            <a:off x="815420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4" action="ppaction://hlinksldjump"/>
          </p:cNvPr>
          <p:cNvSpPr/>
          <p:nvPr/>
        </p:nvSpPr>
        <p:spPr>
          <a:xfrm>
            <a:off x="858319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hlinkClick r:id="rId5" action="ppaction://hlinksldjump"/>
          </p:cNvPr>
          <p:cNvSpPr/>
          <p:nvPr/>
        </p:nvSpPr>
        <p:spPr>
          <a:xfrm>
            <a:off x="944118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33"/>
          <p:cNvGrpSpPr/>
          <p:nvPr/>
        </p:nvGrpSpPr>
        <p:grpSpPr>
          <a:xfrm>
            <a:off x="4791000" y="2117318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33"/>
          <p:cNvGrpSpPr/>
          <p:nvPr/>
        </p:nvGrpSpPr>
        <p:grpSpPr>
          <a:xfrm>
            <a:off x="4791000" y="4875980"/>
            <a:ext cx="324000" cy="324000"/>
            <a:chOff x="4964713" y="2475902"/>
            <a:chExt cx="405203" cy="405203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7" name="타원 13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08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그룹 168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9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1" name="직선 연결선 2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타원 2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91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3" name="그룹 17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8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7" name="직선 연결선 1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8464" y="906891"/>
            <a:ext cx="9319672" cy="978729"/>
            <a:chOff x="19050" y="1113697"/>
            <a:chExt cx="9319672" cy="978729"/>
          </a:xfrm>
        </p:grpSpPr>
        <p:sp>
          <p:nvSpPr>
            <p:cNvPr id="57" name="TextBox 56"/>
            <p:cNvSpPr txBox="1"/>
            <p:nvPr/>
          </p:nvSpPr>
          <p:spPr>
            <a:xfrm>
              <a:off x="881034" y="1113697"/>
              <a:ext cx="8457688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각 </a:t>
              </a:r>
              <a:r>
                <a:rPr lang="ko-KR" altLang="en-US" sz="2400" dirty="0" err="1">
                  <a:latin typeface="나눔고딕 ExtraBold" pitchFamily="50" charset="-127"/>
                  <a:ea typeface="나눔고딕 ExtraBold" pitchFamily="50" charset="-127"/>
                </a:rPr>
                <a:t>모둠에서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 나타낸 꺾은선그래프를 비교하고 알아낸 내용을 서로 이야기해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봅시다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en-US" altLang="ko-KR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" y="1138104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6921" y="2006743"/>
            <a:ext cx="8785225" cy="2715515"/>
            <a:chOff x="566921" y="2006743"/>
            <a:chExt cx="8785225" cy="2715515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566921" y="2850258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613943" y="2006743"/>
              <a:ext cx="8736074" cy="871008"/>
              <a:chOff x="613943" y="4334448"/>
              <a:chExt cx="8736074" cy="871008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777457" y="4334448"/>
                <a:ext cx="8572560" cy="87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조사 연도를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년</a:t>
                </a:r>
                <a:r>
                  <a:rPr lang="en-US" altLang="ko-KR" dirty="0"/>
                  <a:t>, 5</a:t>
                </a:r>
                <a:r>
                  <a:rPr lang="ko-KR" altLang="en-US" dirty="0"/>
                  <a:t>년으로 다르게 해서 그린 </a:t>
                </a:r>
                <a:r>
                  <a:rPr lang="ko-KR" altLang="en-US" dirty="0" smtClean="0"/>
                  <a:t>꺾은선그래프는 </a:t>
                </a:r>
                <a:r>
                  <a:rPr lang="ko-KR" altLang="en-US" dirty="0"/>
                  <a:t>어떤 특징이 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7" name="TextBox 166"/>
          <p:cNvSpPr txBox="1"/>
          <p:nvPr/>
        </p:nvSpPr>
        <p:spPr>
          <a:xfrm>
            <a:off x="791393" y="2927562"/>
            <a:ext cx="8281659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년마다 </a:t>
            </a:r>
            <a:r>
              <a:rPr lang="ko-KR" altLang="en-US" sz="2200" b="1" spc="-1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조사하면 오랜 기간 동안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조사한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내용을 그래프 하나에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나타낼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년마다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조사하면 해마다 어떻게 변했는지 좀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 자세히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알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7" name="직사각형 206">
            <a:hlinkClick r:id="rId4" action="ppaction://hlinksldjump"/>
          </p:cNvPr>
          <p:cNvSpPr/>
          <p:nvPr/>
        </p:nvSpPr>
        <p:spPr>
          <a:xfrm>
            <a:off x="815420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hlinkClick r:id="rId5" action="ppaction://hlinksldjump"/>
          </p:cNvPr>
          <p:cNvSpPr/>
          <p:nvPr/>
        </p:nvSpPr>
        <p:spPr>
          <a:xfrm>
            <a:off x="858319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hlinkClick r:id="rId6" action="ppaction://hlinksldjump"/>
          </p:cNvPr>
          <p:cNvSpPr/>
          <p:nvPr/>
        </p:nvSpPr>
        <p:spPr>
          <a:xfrm>
            <a:off x="901219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33"/>
          <p:cNvGrpSpPr/>
          <p:nvPr/>
        </p:nvGrpSpPr>
        <p:grpSpPr>
          <a:xfrm>
            <a:off x="4791000" y="3624258"/>
            <a:ext cx="324000" cy="324000"/>
            <a:chOff x="4964713" y="2475902"/>
            <a:chExt cx="405203" cy="405203"/>
          </a:xfrm>
        </p:grpSpPr>
        <p:sp>
          <p:nvSpPr>
            <p:cNvPr id="76" name="타원 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9" name="타원 7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5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31" name="그룹 130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6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8" name="직선 연결선 16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52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4" name="그룹 13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6921" y="1001672"/>
            <a:ext cx="8785225" cy="2064644"/>
            <a:chOff x="566921" y="1001672"/>
            <a:chExt cx="8785225" cy="2064644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566921" y="1914316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613943" y="1001672"/>
              <a:ext cx="8736074" cy="904863"/>
              <a:chOff x="613943" y="4334448"/>
              <a:chExt cx="8736074" cy="904863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777457" y="4334448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년마다 </a:t>
                </a:r>
                <a:r>
                  <a:rPr lang="ko-KR" altLang="en-US" dirty="0"/>
                  <a:t>조사한 꺾은선그래프에서 조사하지 않은 </a:t>
                </a:r>
                <a:r>
                  <a:rPr lang="ko-KR" altLang="en-US" dirty="0" smtClean="0"/>
                  <a:t>연도의 </a:t>
                </a:r>
                <a:r>
                  <a:rPr lang="ko-KR" altLang="en-US" dirty="0"/>
                  <a:t>기온을 알려면 어떻게 해야 할까요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7" name="TextBox 166"/>
          <p:cNvSpPr txBox="1"/>
          <p:nvPr/>
        </p:nvSpPr>
        <p:spPr>
          <a:xfrm>
            <a:off x="791393" y="2037885"/>
            <a:ext cx="849128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점을 선분으로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이어 그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중간에 있는 값을 추측해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볼 수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그렇게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추측한 값은 실제 값과는 다를 수도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있을 것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6921" y="3457030"/>
            <a:ext cx="8785225" cy="2060202"/>
            <a:chOff x="566921" y="3457030"/>
            <a:chExt cx="8785225" cy="2060202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66921" y="436523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13943" y="3457030"/>
              <a:ext cx="8736074" cy="904863"/>
              <a:chOff x="613943" y="4334448"/>
              <a:chExt cx="8736074" cy="90486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77457" y="4334448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시간의 흐름에 따라 해마다 기온이 변화하는 정도를 </a:t>
                </a:r>
                <a:r>
                  <a:rPr lang="ko-KR" altLang="en-US" dirty="0" smtClean="0"/>
                  <a:t>꺾은선그래프로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나타내면 </a:t>
                </a:r>
                <a:r>
                  <a:rPr lang="ko-KR" altLang="en-US" dirty="0"/>
                  <a:t>어떻게 사용할 수 있을까요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704528" y="4488801"/>
            <a:ext cx="865674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환경 문제를 알아보거나 홍보하려고 할 때 </a:t>
            </a: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사용할 수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있을 것 같습니다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축</a:t>
            </a: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시기 같은 것을 정할 때도 참고할 것 같습니다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4" name="직사각형 173">
            <a:hlinkClick r:id="rId3" action="ppaction://hlinksldjump"/>
          </p:cNvPr>
          <p:cNvSpPr/>
          <p:nvPr/>
        </p:nvSpPr>
        <p:spPr>
          <a:xfrm>
            <a:off x="815420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4" action="ppaction://hlinksldjump"/>
          </p:cNvPr>
          <p:cNvSpPr/>
          <p:nvPr/>
        </p:nvSpPr>
        <p:spPr>
          <a:xfrm>
            <a:off x="858319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hlinkClick r:id="rId5" action="ppaction://hlinksldjump"/>
          </p:cNvPr>
          <p:cNvSpPr/>
          <p:nvPr/>
        </p:nvSpPr>
        <p:spPr>
          <a:xfrm>
            <a:off x="901219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33"/>
          <p:cNvGrpSpPr/>
          <p:nvPr/>
        </p:nvGrpSpPr>
        <p:grpSpPr>
          <a:xfrm>
            <a:off x="4791000" y="2328316"/>
            <a:ext cx="324000" cy="324000"/>
            <a:chOff x="4964713" y="2475902"/>
            <a:chExt cx="405203" cy="405203"/>
          </a:xfrm>
        </p:grpSpPr>
        <p:sp>
          <p:nvSpPr>
            <p:cNvPr id="76" name="타원 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9" name="타원 7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33"/>
          <p:cNvGrpSpPr/>
          <p:nvPr/>
        </p:nvGrpSpPr>
        <p:grpSpPr>
          <a:xfrm>
            <a:off x="4791000" y="4779232"/>
            <a:ext cx="324000" cy="324000"/>
            <a:chOff x="4964713" y="2475902"/>
            <a:chExt cx="405203" cy="405203"/>
          </a:xfrm>
        </p:grpSpPr>
        <p:sp>
          <p:nvSpPr>
            <p:cNvPr id="81" name="타원 8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4" name="타원 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7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알맞은 그래프로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나타내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127" y="2136699"/>
            <a:ext cx="2572441" cy="2584603"/>
            <a:chOff x="10501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05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01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44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57686" y="3105835"/>
            <a:ext cx="16859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609184" y="0"/>
            <a:ext cx="244148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9" name="그룹 108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37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46" name="직사각형 145">
            <a:hlinkClick r:id="rId3" action="ppaction://hlinksldjump"/>
          </p:cNvPr>
          <p:cNvSpPr/>
          <p:nvPr/>
        </p:nvSpPr>
        <p:spPr>
          <a:xfrm>
            <a:off x="858319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4" action="ppaction://hlinksldjump"/>
          </p:cNvPr>
          <p:cNvSpPr/>
          <p:nvPr/>
        </p:nvSpPr>
        <p:spPr>
          <a:xfrm>
            <a:off x="901219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5" action="ppaction://hlinksldjump"/>
          </p:cNvPr>
          <p:cNvSpPr/>
          <p:nvPr/>
        </p:nvSpPr>
        <p:spPr>
          <a:xfrm>
            <a:off x="944118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t="2313"/>
          <a:stretch/>
        </p:blipFill>
        <p:spPr>
          <a:xfrm>
            <a:off x="900140" y="1412776"/>
            <a:ext cx="8105721" cy="4694605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68" name="TextBox 67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0" name="그림 69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627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857206"/>
            <a:ext cx="8789630" cy="1264361"/>
            <a:chOff x="560387" y="857206"/>
            <a:chExt cx="8789630" cy="1264361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560387" y="132956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857206"/>
              <a:ext cx="8736074" cy="464743"/>
              <a:chOff x="613943" y="4334448"/>
              <a:chExt cx="8736074" cy="46474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꺾은선그래프는 어떤 자료를 나타낼 때 사용하나요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60387" y="2635313"/>
            <a:ext cx="8789630" cy="2405153"/>
            <a:chOff x="560387" y="2635313"/>
            <a:chExt cx="8789630" cy="240515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60387" y="3528466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13943" y="2635313"/>
              <a:ext cx="8736074" cy="871008"/>
              <a:chOff x="613943" y="4334448"/>
              <a:chExt cx="8736074" cy="871008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457" y="4334448"/>
                <a:ext cx="8572560" cy="87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그림그래프와 막대그래프를 학습할 때 자료를 </a:t>
                </a:r>
                <a:r>
                  <a:rPr lang="ko-KR" altLang="en-US" dirty="0" smtClean="0"/>
                  <a:t>조사한 </a:t>
                </a:r>
                <a:r>
                  <a:rPr lang="ko-KR" altLang="en-US" dirty="0"/>
                  <a:t>방법에는 무엇이 있었나요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0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8" name="그룹 107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70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0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9" name="TextBox 198"/>
          <p:cNvSpPr txBox="1"/>
          <p:nvPr/>
        </p:nvSpPr>
        <p:spPr>
          <a:xfrm>
            <a:off x="704528" y="1476268"/>
            <a:ext cx="864979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시간의 흐름에 따라 달라지는 값을 가진 자료를 </a:t>
            </a: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나타낼 </a:t>
            </a:r>
            <a:r>
              <a:rPr lang="ko-KR" altLang="en-US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때 사용합니다</a:t>
            </a:r>
            <a:r>
              <a:rPr lang="en-US" altLang="ko-KR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1394" y="3628902"/>
            <a:ext cx="829658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err="1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모둠원끼리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조사 대상을 나눠 조사했습니다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게시판에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조사 항목을 </a:t>
            </a:r>
            <a:r>
              <a:rPr lang="ko-KR" altLang="en-US" sz="2200" b="1" spc="-1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게시하고 </a:t>
            </a:r>
            <a:r>
              <a:rPr lang="ko-KR" altLang="en-US" sz="2200" b="1" spc="-150" dirty="0" err="1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붙임딱지를</a:t>
            </a:r>
            <a:r>
              <a:rPr lang="ko-KR" altLang="en-US" sz="2200" b="1" spc="-1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이용해 조사하기도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1" name="직사각형 180">
            <a:hlinkClick r:id="rId3" action="ppaction://hlinksldjump"/>
          </p:cNvPr>
          <p:cNvSpPr/>
          <p:nvPr/>
        </p:nvSpPr>
        <p:spPr>
          <a:xfrm>
            <a:off x="858319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hlinkClick r:id="rId4" action="ppaction://hlinksldjump"/>
          </p:cNvPr>
          <p:cNvSpPr/>
          <p:nvPr/>
        </p:nvSpPr>
        <p:spPr>
          <a:xfrm>
            <a:off x="901219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hlinkClick r:id="rId5" action="ppaction://hlinksldjump"/>
          </p:cNvPr>
          <p:cNvSpPr/>
          <p:nvPr/>
        </p:nvSpPr>
        <p:spPr>
          <a:xfrm>
            <a:off x="944118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33"/>
          <p:cNvGrpSpPr/>
          <p:nvPr/>
        </p:nvGrpSpPr>
        <p:grpSpPr>
          <a:xfrm>
            <a:off x="4791000" y="1563567"/>
            <a:ext cx="324000" cy="324000"/>
            <a:chOff x="4964713" y="2475902"/>
            <a:chExt cx="405203" cy="405203"/>
          </a:xfrm>
        </p:grpSpPr>
        <p:sp>
          <p:nvSpPr>
            <p:cNvPr id="76" name="타원 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6" name="타원 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33"/>
          <p:cNvGrpSpPr/>
          <p:nvPr/>
        </p:nvGrpSpPr>
        <p:grpSpPr>
          <a:xfrm>
            <a:off x="4791000" y="4122466"/>
            <a:ext cx="324000" cy="324000"/>
            <a:chOff x="4964713" y="2475902"/>
            <a:chExt cx="405203" cy="405203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870725"/>
            <a:ext cx="8789630" cy="1612180"/>
            <a:chOff x="560387" y="870725"/>
            <a:chExt cx="8789630" cy="1612180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560387" y="1330905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870725"/>
              <a:ext cx="8736074" cy="464743"/>
              <a:chOff x="613943" y="4334448"/>
              <a:chExt cx="8736074" cy="46474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우리가 꺾은선그래프로 나타낼 자료를 어떻게 </a:t>
                </a:r>
                <a:r>
                  <a:rPr lang="ko-KR" altLang="en-US" dirty="0" smtClean="0"/>
                  <a:t>수집할 </a:t>
                </a:r>
                <a:r>
                  <a:rPr lang="ko-KR" altLang="en-US" dirty="0"/>
                  <a:t>수 있을까요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01" name="그룹 100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0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3" name="그룹 102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9" name="TextBox 198"/>
          <p:cNvSpPr txBox="1"/>
          <p:nvPr/>
        </p:nvSpPr>
        <p:spPr>
          <a:xfrm>
            <a:off x="791393" y="1431341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시간이 흐름에 따라 변하는 자료를 조사해야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하기 때문에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자료를 수집하기는 어려울 것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3" name="직사각형 172">
            <a:hlinkClick r:id="rId3" action="ppaction://hlinksldjump"/>
          </p:cNvPr>
          <p:cNvSpPr/>
          <p:nvPr/>
        </p:nvSpPr>
        <p:spPr>
          <a:xfrm>
            <a:off x="858319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hlinkClick r:id="rId4" action="ppaction://hlinksldjump"/>
          </p:cNvPr>
          <p:cNvSpPr/>
          <p:nvPr/>
        </p:nvSpPr>
        <p:spPr>
          <a:xfrm>
            <a:off x="901219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5" action="ppaction://hlinksldjump"/>
          </p:cNvPr>
          <p:cNvSpPr/>
          <p:nvPr/>
        </p:nvSpPr>
        <p:spPr>
          <a:xfrm>
            <a:off x="944118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33"/>
          <p:cNvGrpSpPr/>
          <p:nvPr/>
        </p:nvGrpSpPr>
        <p:grpSpPr>
          <a:xfrm>
            <a:off x="4791000" y="1744905"/>
            <a:ext cx="324000" cy="324000"/>
            <a:chOff x="4964713" y="2475902"/>
            <a:chExt cx="405203" cy="405203"/>
          </a:xfrm>
        </p:grpSpPr>
        <p:sp>
          <p:nvSpPr>
            <p:cNvPr id="68" name="타원 6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0" name="타원 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04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3" name="그룹 9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6" name="그룹 9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47964"/>
            <a:ext cx="8814178" cy="978729"/>
            <a:chOff x="565336" y="947964"/>
            <a:chExt cx="8814178" cy="978729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47964"/>
              <a:ext cx="8385550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err="1">
                  <a:latin typeface="나눔고딕 ExtraBold" pitchFamily="50" charset="-127"/>
                  <a:ea typeface="나눔고딕 ExtraBold" pitchFamily="50" charset="-127"/>
                </a:rPr>
                <a:t>모둠별로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 어떤 지역의 기온을 조사하여 표로 정리하고 꺾은선그래프로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나타내는 방법을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1001601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6921" y="3765006"/>
            <a:ext cx="8785225" cy="1999681"/>
            <a:chOff x="566921" y="3765006"/>
            <a:chExt cx="8785225" cy="1999681"/>
          </a:xfrm>
        </p:grpSpPr>
        <p:grpSp>
          <p:nvGrpSpPr>
            <p:cNvPr id="78" name="그룹 77"/>
            <p:cNvGrpSpPr/>
            <p:nvPr/>
          </p:nvGrpSpPr>
          <p:grpSpPr>
            <a:xfrm>
              <a:off x="613943" y="3765006"/>
              <a:ext cx="8736074" cy="464743"/>
              <a:chOff x="613943" y="4334448"/>
              <a:chExt cx="8736074" cy="464743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err="1"/>
                  <a:t>모둠별로</a:t>
                </a:r>
                <a:r>
                  <a:rPr lang="ko-KR" altLang="en-US" dirty="0"/>
                  <a:t> 조사할 지역을 정하여 봅시다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0" name="모서리가 둥근 직사각형 89"/>
            <p:cNvSpPr/>
            <p:nvPr/>
          </p:nvSpPr>
          <p:spPr>
            <a:xfrm>
              <a:off x="566921" y="4252687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91393" y="4353123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우리나라의 수도인 서울을 조사해 보고 싶습니다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여름에 다녀온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강원도의 기온에 대해 조사해 보고 싶습니다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저는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제주도를 좋아하니까 제주도의 기온을 조사해 보겠습니다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6921" y="2046258"/>
            <a:ext cx="8785225" cy="1279681"/>
            <a:chOff x="566921" y="2046258"/>
            <a:chExt cx="8785225" cy="1279681"/>
          </a:xfrm>
        </p:grpSpPr>
        <p:grpSp>
          <p:nvGrpSpPr>
            <p:cNvPr id="67" name="그룹 66"/>
            <p:cNvGrpSpPr/>
            <p:nvPr/>
          </p:nvGrpSpPr>
          <p:grpSpPr>
            <a:xfrm>
              <a:off x="613943" y="2046258"/>
              <a:ext cx="8736074" cy="498598"/>
              <a:chOff x="613943" y="4334448"/>
              <a:chExt cx="8736074" cy="49859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무엇을 조사해야 하나요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566921" y="253393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91393" y="2680640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어떤 지역의 기온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>
            <a:hlinkClick r:id="rId3" action="ppaction://hlinksldjump"/>
          </p:cNvPr>
          <p:cNvSpPr/>
          <p:nvPr/>
        </p:nvSpPr>
        <p:spPr>
          <a:xfrm>
            <a:off x="815420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4" action="ppaction://hlinksldjump"/>
          </p:cNvPr>
          <p:cNvSpPr/>
          <p:nvPr/>
        </p:nvSpPr>
        <p:spPr>
          <a:xfrm>
            <a:off x="901219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5" action="ppaction://hlinksldjump"/>
          </p:cNvPr>
          <p:cNvSpPr/>
          <p:nvPr/>
        </p:nvSpPr>
        <p:spPr>
          <a:xfrm>
            <a:off x="944118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33"/>
          <p:cNvGrpSpPr/>
          <p:nvPr/>
        </p:nvGrpSpPr>
        <p:grpSpPr>
          <a:xfrm>
            <a:off x="4791000" y="2767939"/>
            <a:ext cx="324000" cy="324000"/>
            <a:chOff x="4964713" y="2475902"/>
            <a:chExt cx="405203" cy="405203"/>
          </a:xfrm>
        </p:grpSpPr>
        <p:sp>
          <p:nvSpPr>
            <p:cNvPr id="131" name="타원 13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4" name="타원 13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33"/>
          <p:cNvGrpSpPr/>
          <p:nvPr/>
        </p:nvGrpSpPr>
        <p:grpSpPr>
          <a:xfrm>
            <a:off x="4791000" y="4846687"/>
            <a:ext cx="324000" cy="324000"/>
            <a:chOff x="4964713" y="2475902"/>
            <a:chExt cx="405203" cy="405203"/>
          </a:xfrm>
        </p:grpSpPr>
        <p:sp>
          <p:nvSpPr>
            <p:cNvPr id="138" name="타원 13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0" name="타원 13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1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2019459"/>
            <a:ext cx="9005455" cy="18355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928"/>
          <a:stretch/>
        </p:blipFill>
        <p:spPr>
          <a:xfrm>
            <a:off x="512263" y="1953142"/>
            <a:ext cx="8833522" cy="1890023"/>
          </a:xfrm>
          <a:prstGeom prst="rect">
            <a:avLst/>
          </a:prstGeom>
        </p:spPr>
      </p:pic>
      <p:grpSp>
        <p:nvGrpSpPr>
          <p:cNvPr id="97" name="그룹 9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8" name="그룹 9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1" name="그룹 10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613943" y="902230"/>
            <a:ext cx="8736074" cy="851259"/>
            <a:chOff x="613943" y="4334448"/>
            <a:chExt cx="8736074" cy="851259"/>
          </a:xfrm>
        </p:grpSpPr>
        <p:sp>
          <p:nvSpPr>
            <p:cNvPr id="94" name="TextBox 93"/>
            <p:cNvSpPr txBox="1"/>
            <p:nvPr/>
          </p:nvSpPr>
          <p:spPr>
            <a:xfrm>
              <a:off x="777457" y="4334448"/>
              <a:ext cx="8572560" cy="851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spc="-100" dirty="0"/>
                <a:t>선생님의 안내에 따라 조사한 자료를 표로 정리해 보세요</a:t>
              </a:r>
              <a:r>
                <a:rPr lang="en-US" altLang="ko-KR" spc="-100" dirty="0"/>
                <a:t>. </a:t>
              </a:r>
              <a:r>
                <a:rPr lang="ko-KR" altLang="en-US" spc="-100" dirty="0"/>
                <a:t>자료를 </a:t>
              </a:r>
              <a:r>
                <a:rPr lang="ko-KR" altLang="en-US" spc="-100" dirty="0" smtClean="0"/>
                <a:t>정리할 때 </a:t>
              </a:r>
              <a:r>
                <a:rPr lang="en-US" altLang="ko-KR" spc="-100" dirty="0"/>
                <a:t>1</a:t>
              </a:r>
              <a:r>
                <a:rPr lang="ko-KR" altLang="en-US" spc="-100" dirty="0"/>
                <a:t>년 또는 </a:t>
              </a:r>
              <a:r>
                <a:rPr lang="en-US" altLang="ko-KR" spc="-100" dirty="0"/>
                <a:t>3</a:t>
              </a:r>
              <a:r>
                <a:rPr lang="ko-KR" altLang="en-US" spc="-100" dirty="0"/>
                <a:t>년</a:t>
              </a:r>
              <a:r>
                <a:rPr lang="en-US" altLang="ko-KR" spc="-100" dirty="0"/>
                <a:t>, 5</a:t>
              </a:r>
              <a:r>
                <a:rPr lang="ko-KR" altLang="en-US" spc="-100" dirty="0"/>
                <a:t>년마다 등 기준을 정해서 정리해 보도록 하세요</a:t>
              </a:r>
              <a:r>
                <a:rPr lang="en-US" altLang="ko-KR" spc="-100" dirty="0"/>
                <a:t>.</a:t>
              </a:r>
            </a:p>
          </p:txBody>
        </p:sp>
        <p:sp>
          <p:nvSpPr>
            <p:cNvPr id="95" name="타원 94"/>
            <p:cNvSpPr/>
            <p:nvPr/>
          </p:nvSpPr>
          <p:spPr>
            <a:xfrm>
              <a:off x="613943" y="449061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8" name="직사각형 137">
            <a:hlinkClick r:id="rId5" action="ppaction://hlinksldjump"/>
          </p:cNvPr>
          <p:cNvSpPr/>
          <p:nvPr/>
        </p:nvSpPr>
        <p:spPr>
          <a:xfrm>
            <a:off x="815420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6" action="ppaction://hlinksldjump"/>
          </p:cNvPr>
          <p:cNvSpPr/>
          <p:nvPr/>
        </p:nvSpPr>
        <p:spPr>
          <a:xfrm>
            <a:off x="901219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7" action="ppaction://hlinksldjump"/>
          </p:cNvPr>
          <p:cNvSpPr/>
          <p:nvPr/>
        </p:nvSpPr>
        <p:spPr>
          <a:xfrm>
            <a:off x="944118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33"/>
          <p:cNvGrpSpPr/>
          <p:nvPr/>
        </p:nvGrpSpPr>
        <p:grpSpPr>
          <a:xfrm>
            <a:off x="4520952" y="2084864"/>
            <a:ext cx="324000" cy="324000"/>
            <a:chOff x="4964713" y="2475902"/>
            <a:chExt cx="405203" cy="405203"/>
          </a:xfrm>
        </p:grpSpPr>
        <p:sp>
          <p:nvSpPr>
            <p:cNvPr id="78" name="타원 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0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928"/>
          <a:stretch/>
        </p:blipFill>
        <p:spPr>
          <a:xfrm>
            <a:off x="512263" y="2483989"/>
            <a:ext cx="8833522" cy="18900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69223" y="0"/>
            <a:ext cx="293222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1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그룹 14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50" name="그룹 14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9" name="그룹 178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81" name="타원 1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2" name="직선 연결선 18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7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3" name="그룹 15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6921" y="2585722"/>
            <a:ext cx="8785225" cy="1287388"/>
            <a:chOff x="566921" y="2498163"/>
            <a:chExt cx="8785225" cy="1287388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566921" y="299355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13943" y="2498163"/>
              <a:ext cx="8736074" cy="498598"/>
              <a:chOff x="613943" y="4334448"/>
              <a:chExt cx="8736074" cy="498598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꺾은선그래프의 가로와 세로에는 각각 무엇을 </a:t>
                </a:r>
                <a:r>
                  <a:rPr lang="ko-KR" altLang="en-US" dirty="0" smtClean="0"/>
                  <a:t>나타내면 좋을까요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791393" y="3244739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가로는 연도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세로에는 기온을 나타내는 것이 좋겠습니다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60388" y="952340"/>
            <a:ext cx="9072626" cy="535531"/>
            <a:chOff x="560388" y="952340"/>
            <a:chExt cx="9072626" cy="535531"/>
          </a:xfrm>
        </p:grpSpPr>
        <p:grpSp>
          <p:nvGrpSpPr>
            <p:cNvPr id="8" name="그룹 7"/>
            <p:cNvGrpSpPr/>
            <p:nvPr/>
          </p:nvGrpSpPr>
          <p:grpSpPr>
            <a:xfrm>
              <a:off x="560388" y="996612"/>
              <a:ext cx="381000" cy="400110"/>
              <a:chOff x="560388" y="996612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560388" y="1013428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79438" y="996612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89016" y="952340"/>
              <a:ext cx="8643998" cy="535531"/>
              <a:chOff x="989016" y="952340"/>
              <a:chExt cx="8643998" cy="53553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989016" y="952340"/>
                <a:ext cx="8643998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4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   </a:t>
                </a:r>
                <a:r>
                  <a:rPr lang="ko-KR" altLang="en-US" sz="2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에서 조사한 결과를 꺾은선그래프로 </a:t>
                </a:r>
                <a:r>
                  <a:rPr lang="ko-KR" altLang="en-US" sz="2400" b="1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나타내 </a:t>
                </a:r>
                <a:r>
                  <a:rPr lang="ko-KR" altLang="en-US" sz="2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봅시다</a:t>
                </a:r>
                <a:r>
                  <a:rPr lang="en-US" altLang="ko-KR" sz="2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1045577" y="1058105"/>
                <a:ext cx="324000" cy="324000"/>
                <a:chOff x="1022755" y="1017972"/>
                <a:chExt cx="324000" cy="338554"/>
              </a:xfrm>
            </p:grpSpPr>
            <p:sp>
              <p:nvSpPr>
                <p:cNvPr id="93" name="타원 92"/>
                <p:cNvSpPr/>
                <p:nvPr/>
              </p:nvSpPr>
              <p:spPr>
                <a:xfrm>
                  <a:off x="1022755" y="1025249"/>
                  <a:ext cx="324000" cy="324000"/>
                </a:xfrm>
                <a:prstGeom prst="ellipse">
                  <a:avLst/>
                </a:prstGeom>
                <a:solidFill>
                  <a:srgbClr val="C8AA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ko-KR" altLang="en-US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026004" y="1017972"/>
                  <a:ext cx="3175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bg1"/>
                      </a:solidFill>
                      <a:latin typeface="나눔고딕 ExtraBold" pitchFamily="50" charset="-127"/>
                      <a:ea typeface="나눔고딕 ExtraBold" pitchFamily="50" charset="-127"/>
                    </a:rPr>
                    <a:t>1</a:t>
                  </a:r>
                  <a:endParaRPr lang="ko-KR" altLang="en-US" sz="16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566921" y="3854900"/>
            <a:ext cx="8785225" cy="2125919"/>
            <a:chOff x="566921" y="3854900"/>
            <a:chExt cx="8785225" cy="2125919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566921" y="4748331"/>
              <a:ext cx="8785225" cy="123248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613943" y="3854900"/>
              <a:ext cx="8736074" cy="904863"/>
              <a:chOff x="613943" y="4334448"/>
              <a:chExt cx="8736074" cy="90486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777457" y="4334448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조사한 자료를 물결선을 이용한 꺾은선그래프로 나타내려고 할 때</a:t>
                </a:r>
                <a:r>
                  <a:rPr lang="en-US" altLang="ko-KR" dirty="0"/>
                  <a:t>, </a:t>
                </a:r>
                <a:r>
                  <a:rPr lang="ko-KR" altLang="en-US" dirty="0" smtClean="0"/>
                  <a:t>세로 눈금 </a:t>
                </a:r>
                <a:r>
                  <a:rPr lang="ko-KR" altLang="en-US" dirty="0"/>
                  <a:t>한 칸의 간격은 얼마로 </a:t>
                </a:r>
                <a:r>
                  <a:rPr lang="ko-KR" altLang="en-US" dirty="0" smtClean="0"/>
                  <a:t>나타내면 좋을까요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791393" y="4911960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가장 큰 값과 가장 작은 값이 모두 그래프에 나타나야 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물결선을 넣고 한 칸을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0.1°C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하면 좋겠습니다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" name="직사각형 186">
            <a:hlinkClick r:id="rId3" action="ppaction://hlinksldjump"/>
          </p:cNvPr>
          <p:cNvSpPr/>
          <p:nvPr/>
        </p:nvSpPr>
        <p:spPr>
          <a:xfrm>
            <a:off x="815420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4" action="ppaction://hlinksldjump"/>
          </p:cNvPr>
          <p:cNvSpPr/>
          <p:nvPr/>
        </p:nvSpPr>
        <p:spPr>
          <a:xfrm>
            <a:off x="858319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hlinkClick r:id="rId5" action="ppaction://hlinksldjump"/>
          </p:cNvPr>
          <p:cNvSpPr/>
          <p:nvPr/>
        </p:nvSpPr>
        <p:spPr>
          <a:xfrm>
            <a:off x="944118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33"/>
          <p:cNvGrpSpPr/>
          <p:nvPr/>
        </p:nvGrpSpPr>
        <p:grpSpPr>
          <a:xfrm>
            <a:off x="4791000" y="3315110"/>
            <a:ext cx="324000" cy="324000"/>
            <a:chOff x="4964713" y="2475902"/>
            <a:chExt cx="405203" cy="405203"/>
          </a:xfrm>
        </p:grpSpPr>
        <p:sp>
          <p:nvSpPr>
            <p:cNvPr id="79" name="타원 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33"/>
          <p:cNvGrpSpPr/>
          <p:nvPr/>
        </p:nvGrpSpPr>
        <p:grpSpPr>
          <a:xfrm>
            <a:off x="4791000" y="5202575"/>
            <a:ext cx="324000" cy="324000"/>
            <a:chOff x="4964713" y="2475902"/>
            <a:chExt cx="405203" cy="405203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0" name="타원 1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7"/>
          <a:srcRect r="928"/>
          <a:stretch/>
        </p:blipFill>
        <p:spPr>
          <a:xfrm>
            <a:off x="3055886" y="1732822"/>
            <a:ext cx="3746277" cy="801555"/>
          </a:xfrm>
          <a:prstGeom prst="rect">
            <a:avLst/>
          </a:prstGeom>
        </p:spPr>
      </p:pic>
      <p:grpSp>
        <p:nvGrpSpPr>
          <p:cNvPr id="112" name="그룹 111"/>
          <p:cNvGrpSpPr/>
          <p:nvPr/>
        </p:nvGrpSpPr>
        <p:grpSpPr>
          <a:xfrm>
            <a:off x="6865566" y="1709373"/>
            <a:ext cx="432048" cy="447710"/>
            <a:chOff x="6900541" y="951848"/>
            <a:chExt cx="432048" cy="44771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6969224" y="1008221"/>
              <a:ext cx="252000" cy="252000"/>
              <a:chOff x="7515401" y="1584373"/>
              <a:chExt cx="223069" cy="225604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4" name="직사각형 113">
              <a:hlinkClick r:id="" action="ppaction://customshow?id=0&amp;return=true"/>
            </p:cNvPr>
            <p:cNvSpPr/>
            <p:nvPr/>
          </p:nvSpPr>
          <p:spPr>
            <a:xfrm>
              <a:off x="6900541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5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2" name="그룹 7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0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5" name="그룹 7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8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7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613943" y="2019711"/>
            <a:ext cx="8736074" cy="851259"/>
            <a:chOff x="613943" y="4334448"/>
            <a:chExt cx="8736074" cy="851259"/>
          </a:xfrm>
        </p:grpSpPr>
        <p:sp>
          <p:nvSpPr>
            <p:cNvPr id="65" name="TextBox 64"/>
            <p:cNvSpPr txBox="1"/>
            <p:nvPr/>
          </p:nvSpPr>
          <p:spPr>
            <a:xfrm>
              <a:off x="777457" y="4334448"/>
              <a:ext cx="8572560" cy="851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/>
                <a:t>이전 </a:t>
              </a:r>
              <a:r>
                <a:rPr lang="ko-KR" altLang="en-US" dirty="0" err="1"/>
                <a:t>차시에서</a:t>
              </a:r>
              <a:r>
                <a:rPr lang="ko-KR" altLang="en-US" dirty="0"/>
                <a:t> 배운 꺾은선그래프를 나타내는 방법에 대해 생각해 </a:t>
              </a:r>
              <a:r>
                <a:rPr lang="ko-KR" altLang="en-US" dirty="0" smtClean="0"/>
                <a:t>보면서 </a:t>
              </a:r>
              <a:r>
                <a:rPr lang="ko-KR" altLang="en-US" dirty="0"/>
                <a:t>조사한 내용을 꺾은선그래프로 </a:t>
              </a:r>
              <a:r>
                <a:rPr lang="ko-KR" altLang="en-US" dirty="0" smtClean="0"/>
                <a:t>나타내 </a:t>
              </a:r>
              <a:r>
                <a:rPr lang="ko-KR" altLang="en-US" dirty="0"/>
                <a:t>봅시다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6" name="타원 65"/>
            <p:cNvSpPr/>
            <p:nvPr/>
          </p:nvSpPr>
          <p:spPr>
            <a:xfrm>
              <a:off x="613943" y="450585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7" name="직사각형 126">
            <a:hlinkClick r:id="rId3" action="ppaction://hlinksldjump"/>
          </p:cNvPr>
          <p:cNvSpPr/>
          <p:nvPr/>
        </p:nvSpPr>
        <p:spPr>
          <a:xfrm>
            <a:off x="8154201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4" action="ppaction://hlinksldjump"/>
          </p:cNvPr>
          <p:cNvSpPr/>
          <p:nvPr/>
        </p:nvSpPr>
        <p:spPr>
          <a:xfrm>
            <a:off x="858319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5" action="ppaction://hlinksldjump"/>
          </p:cNvPr>
          <p:cNvSpPr/>
          <p:nvPr/>
        </p:nvSpPr>
        <p:spPr>
          <a:xfrm>
            <a:off x="9441186" y="233133"/>
            <a:ext cx="3769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669" y="2970376"/>
            <a:ext cx="4584662" cy="30120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6932" y="3002377"/>
            <a:ext cx="914395" cy="1731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3649" y="3322598"/>
            <a:ext cx="237661" cy="20370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5127" y="5638325"/>
            <a:ext cx="3225408" cy="1103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72" y="5753198"/>
            <a:ext cx="319567" cy="1708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10" y="5633781"/>
            <a:ext cx="352856" cy="1797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730" y="5765000"/>
            <a:ext cx="185608" cy="147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04" y="3256971"/>
            <a:ext cx="197510" cy="1864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9249" y="4252306"/>
            <a:ext cx="2983467" cy="1062295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15"/>
          <a:srcRect r="928"/>
          <a:stretch/>
        </p:blipFill>
        <p:spPr>
          <a:xfrm>
            <a:off x="2409453" y="879440"/>
            <a:ext cx="4986296" cy="1066870"/>
          </a:xfrm>
          <a:prstGeom prst="rect">
            <a:avLst/>
          </a:prstGeom>
        </p:spPr>
      </p:pic>
      <p:grpSp>
        <p:nvGrpSpPr>
          <p:cNvPr id="122" name="그룹 33"/>
          <p:cNvGrpSpPr/>
          <p:nvPr/>
        </p:nvGrpSpPr>
        <p:grpSpPr>
          <a:xfrm>
            <a:off x="2949860" y="5625950"/>
            <a:ext cx="324000" cy="324000"/>
            <a:chOff x="4964713" y="2475902"/>
            <a:chExt cx="405203" cy="405203"/>
          </a:xfrm>
        </p:grpSpPr>
        <p:sp>
          <p:nvSpPr>
            <p:cNvPr id="124" name="타원 12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9" name="타원 12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33"/>
          <p:cNvGrpSpPr/>
          <p:nvPr/>
        </p:nvGrpSpPr>
        <p:grpSpPr>
          <a:xfrm>
            <a:off x="5013831" y="4188426"/>
            <a:ext cx="324000" cy="324000"/>
            <a:chOff x="4964713" y="2475902"/>
            <a:chExt cx="405203" cy="405203"/>
          </a:xfrm>
        </p:grpSpPr>
        <p:sp>
          <p:nvSpPr>
            <p:cNvPr id="136" name="타원 13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33"/>
          <p:cNvGrpSpPr/>
          <p:nvPr/>
        </p:nvGrpSpPr>
        <p:grpSpPr>
          <a:xfrm>
            <a:off x="4689831" y="2939131"/>
            <a:ext cx="324000" cy="324000"/>
            <a:chOff x="4964713" y="2475902"/>
            <a:chExt cx="405203" cy="405203"/>
          </a:xfrm>
        </p:grpSpPr>
        <p:sp>
          <p:nvSpPr>
            <p:cNvPr id="140" name="타원 13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2" name="타원 1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4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554</Words>
  <PresentationFormat>A4 용지(210x297mm)</PresentationFormat>
  <Paragraphs>147</Paragraphs>
  <Slides>13</Slides>
  <Notes>0</Notes>
  <HiddenSlides>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1</vt:i4>
      </vt:variant>
    </vt:vector>
  </HeadingPairs>
  <TitlesOfParts>
    <vt:vector size="19" baseType="lpstr">
      <vt:lpstr>맑은 고딕</vt:lpstr>
      <vt:lpstr>나눔고딕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2021-04-23T00:56:51Z</dcterms:modified>
</cp:coreProperties>
</file>