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288" r:id="rId4"/>
    <p:sldId id="1327" r:id="rId5"/>
    <p:sldId id="1353" r:id="rId6"/>
    <p:sldId id="1354" r:id="rId7"/>
    <p:sldId id="1356" r:id="rId8"/>
    <p:sldId id="1357" r:id="rId9"/>
    <p:sldId id="1289" r:id="rId10"/>
    <p:sldId id="1359" r:id="rId11"/>
    <p:sldId id="1315" r:id="rId12"/>
    <p:sldId id="1352" r:id="rId13"/>
    <p:sldId id="1351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8BCF24"/>
    <a:srgbClr val="DD6567"/>
    <a:srgbClr val="E4A20A"/>
    <a:srgbClr val="D96165"/>
    <a:srgbClr val="67C5F0"/>
    <a:srgbClr val="8CD024"/>
    <a:srgbClr val="F27712"/>
    <a:srgbClr val="FF9900"/>
    <a:srgbClr val="FFD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6921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data2.tsherpa.co.kr/tsherpa/MultiMedia/Flash/2020/curri/index.html?flashxmlnum=youblue86&amp;classa=A8-C1-31-MM-MM-04-06-01-0-0-0-0&amp;classno=MM_31_04/suh_0301_05_0001/suh_0301_05_0001_1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46484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24501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08765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7604" y="872716"/>
            <a:ext cx="5461338" cy="44781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달리기 저금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우리 가족은 뛴 만큼 저금 되는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달리기 대회에 나갔어요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셋</a:t>
            </a:r>
            <a:r>
              <a:rPr lang="en-US" altLang="ko-KR" sz="1900" dirty="0" smtClean="0">
                <a:latin typeface="+mn-ea"/>
                <a:ea typeface="+mn-ea"/>
              </a:rPr>
              <a:t>!</a:t>
            </a:r>
            <a:r>
              <a:rPr lang="ko-KR" altLang="en-US" sz="1900" dirty="0">
                <a:latin typeface="+mn-ea"/>
                <a:ea typeface="+mn-ea"/>
              </a:rPr>
              <a:t> </a:t>
            </a:r>
            <a:r>
              <a:rPr lang="ko-KR" altLang="en-US" sz="1900" dirty="0" smtClean="0">
                <a:latin typeface="+mn-ea"/>
                <a:ea typeface="+mn-ea"/>
              </a:rPr>
              <a:t>둘</a:t>
            </a:r>
            <a:r>
              <a:rPr lang="en-US" altLang="ko-KR" sz="1900" dirty="0" smtClean="0">
                <a:latin typeface="+mn-ea"/>
                <a:ea typeface="+mn-ea"/>
              </a:rPr>
              <a:t>! </a:t>
            </a:r>
            <a:r>
              <a:rPr lang="ko-KR" altLang="en-US" sz="1900" dirty="0" smtClean="0">
                <a:latin typeface="+mn-ea"/>
                <a:ea typeface="+mn-ea"/>
              </a:rPr>
              <a:t>하나</a:t>
            </a:r>
            <a:r>
              <a:rPr lang="en-US" altLang="ko-KR" sz="1900" dirty="0" smtClean="0">
                <a:latin typeface="+mn-ea"/>
                <a:ea typeface="+mn-ea"/>
              </a:rPr>
              <a:t>! </a:t>
            </a:r>
            <a:r>
              <a:rPr lang="ko-KR" altLang="en-US" sz="1900" dirty="0" smtClean="0">
                <a:latin typeface="+mn-ea"/>
                <a:ea typeface="+mn-ea"/>
              </a:rPr>
              <a:t>탕</a:t>
            </a:r>
            <a:r>
              <a:rPr lang="en-US" altLang="ko-KR" sz="1900" dirty="0" smtClean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출발</a:t>
            </a:r>
            <a:r>
              <a:rPr lang="en-US" altLang="ko-KR" sz="1900" dirty="0" smtClean="0">
                <a:latin typeface="+mn-ea"/>
                <a:ea typeface="+mn-ea"/>
              </a:rPr>
              <a:t>!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나는 </a:t>
            </a:r>
            <a:r>
              <a:rPr lang="ko-KR" altLang="en-US" sz="1900" smtClean="0">
                <a:latin typeface="+mn-ea"/>
                <a:ea typeface="+mn-ea"/>
              </a:rPr>
              <a:t>겨우 </a:t>
            </a:r>
            <a:r>
              <a:rPr lang="en-US" altLang="ko-KR" sz="1900" smtClean="0">
                <a:latin typeface="+mn-ea"/>
                <a:ea typeface="+mn-ea"/>
              </a:rPr>
              <a:t>10 m </a:t>
            </a:r>
            <a:r>
              <a:rPr lang="ko-KR" altLang="en-US" sz="1900" dirty="0" smtClean="0">
                <a:latin typeface="+mn-ea"/>
                <a:ea typeface="+mn-ea"/>
              </a:rPr>
              <a:t>달리고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헉헉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엄마는 </a:t>
            </a:r>
            <a:r>
              <a:rPr lang="en-US" altLang="ko-KR" sz="1900" smtClean="0">
                <a:latin typeface="+mn-ea"/>
                <a:ea typeface="+mn-ea"/>
              </a:rPr>
              <a:t>100 m </a:t>
            </a:r>
            <a:r>
              <a:rPr lang="ko-KR" altLang="en-US" sz="1900" dirty="0" smtClean="0">
                <a:latin typeface="+mn-ea"/>
                <a:ea typeface="+mn-ea"/>
              </a:rPr>
              <a:t>달리고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err="1" smtClean="0">
                <a:latin typeface="+mn-ea"/>
                <a:ea typeface="+mn-ea"/>
              </a:rPr>
              <a:t>헉헉헉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먼저 가던 아빠가 돌아와 손잡아 주어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엄마랑 </a:t>
            </a:r>
            <a:r>
              <a:rPr lang="ko-KR" altLang="en-US" sz="1900" smtClean="0">
                <a:latin typeface="+mn-ea"/>
                <a:ea typeface="+mn-ea"/>
              </a:rPr>
              <a:t>나도 </a:t>
            </a:r>
            <a:r>
              <a:rPr lang="en-US" altLang="ko-KR" sz="1900" smtClean="0">
                <a:latin typeface="+mn-ea"/>
                <a:ea typeface="+mn-ea"/>
              </a:rPr>
              <a:t>1000 m</a:t>
            </a:r>
            <a:r>
              <a:rPr lang="ko-KR" altLang="en-US" sz="1900" dirty="0" smtClean="0">
                <a:latin typeface="+mn-ea"/>
                <a:ea typeface="+mn-ea"/>
              </a:rPr>
              <a:t>까지 달려가요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열심히 달렸더니 심장이 콩닥콩닥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내가 뛴 </a:t>
            </a:r>
            <a:r>
              <a:rPr lang="ko-KR" altLang="en-US" sz="1900" smtClean="0">
                <a:latin typeface="+mn-ea"/>
                <a:ea typeface="+mn-ea"/>
              </a:rPr>
              <a:t>만큼 </a:t>
            </a:r>
            <a:r>
              <a:rPr lang="ko-KR" altLang="en-US" sz="1900" smtClean="0">
                <a:latin typeface="+mn-ea"/>
                <a:ea typeface="+mn-ea"/>
              </a:rPr>
              <a:t>저금되니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목마르고 힘들지만 함께 달려서 </a:t>
            </a:r>
            <a:r>
              <a:rPr lang="ko-KR" altLang="en-US" sz="1900" smtClean="0">
                <a:latin typeface="+mn-ea"/>
                <a:ea typeface="+mn-ea"/>
              </a:rPr>
              <a:t>기분은 뿌듯해요</a:t>
            </a:r>
            <a:r>
              <a:rPr lang="en-US" altLang="ko-KR" sz="1900" smtClean="0">
                <a:latin typeface="+mn-ea"/>
                <a:ea typeface="+mn-ea"/>
              </a:rPr>
              <a:t>.</a:t>
            </a:r>
            <a:endParaRPr lang="en-US" altLang="ko-KR" sz="1900" dirty="0">
              <a:latin typeface="+mn-ea"/>
              <a:ea typeface="+mn-ea"/>
            </a:endParaRPr>
          </a:p>
        </p:txBody>
      </p:sp>
      <p:sp>
        <p:nvSpPr>
          <p:cNvPr id="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줄씩 나타나는 동시 텍스트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95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575556" y="2001018"/>
            <a:ext cx="2520280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길이나 거리에 대해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배울 것 같아요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576026" y="2001018"/>
            <a:ext cx="2832178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새로운 단위에 대해 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배울 것 같아요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80060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suh_p_0301_05_0001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_204_1_1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길이나 거리에 대해 배울 것 같아요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497717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uh_p_0301_05_0001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_204_1_2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smtClean="0">
                <a:latin typeface="맑은 고딕" pitchFamily="50" charset="-127"/>
                <a:ea typeface="맑은 고딕" pitchFamily="50" charset="-127"/>
              </a:rPr>
              <a:t>새로운 단위에 대해 배울 것 같아요</a:t>
            </a:r>
            <a:r>
              <a:rPr lang="en-US" altLang="ko-KR" sz="11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4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27684" y="3016567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mtClean="0">
                <a:latin typeface="맑은 고딕" pitchFamily="50" charset="-127"/>
                <a:ea typeface="맑은 고딕" pitchFamily="50" charset="-127"/>
              </a:rPr>
              <a:t>1 cm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보다 작은 단위는 무엇일까요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70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="" xmlns:a16="http://schemas.microsoft.com/office/drawing/2014/main" id="{8D3278FC-B6AA-4BE8-9CF7-A4E28AE61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>
            <a:extLst>
              <a:ext uri="{FF2B5EF4-FFF2-40B4-BE49-F238E27FC236}">
                <a16:creationId xmlns="" xmlns:a16="http://schemas.microsoft.com/office/drawing/2014/main" id="{70B65AD1-46EF-43CD-9830-222FCE948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D5E355A-150C-431C-B370-979B3F391F9F}"/>
              </a:ext>
            </a:extLst>
          </p:cNvPr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92~93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41BE5CE-0007-4726-A723-A22F0150B983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62~63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279016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기부 마라톤 대회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90~91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90~91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90~91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87158"/>
            <a:ext cx="6496765" cy="4023897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cdata2.tsherpa.co.kr/tsherpa/MultiMedia/Flash/2020/curri/index.html?flashxmlnum=youblue86&amp;classa=A8-C1-31-MM-MM-04-06-01-0-0-0-0&amp;classno=MM_31_04/suh_0301_05_0001/suh_0301_05_0001_101_1.html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31" name="타원 30"/>
          <p:cNvSpPr/>
          <p:nvPr/>
        </p:nvSpPr>
        <p:spPr>
          <a:xfrm>
            <a:off x="323528" y="1014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5037" y="3573016"/>
            <a:ext cx="5397244" cy="164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4" y="887456"/>
            <a:ext cx="6921793" cy="473778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473" y="887456"/>
            <a:ext cx="6924993" cy="4745326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기부 마라톤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대회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16319"/>
              </p:ext>
            </p:extLst>
          </p:nvPr>
        </p:nvGraphicFramePr>
        <p:xfrm>
          <a:off x="120452" y="6165304"/>
          <a:ext cx="6683795" cy="282949"/>
        </p:xfrm>
        <a:graphic>
          <a:graphicData uri="http://schemas.openxmlformats.org/drawingml/2006/table">
            <a:tbl>
              <a:tblPr/>
              <a:tblGrid>
                <a:gridCol w="16019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18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mm_31_5_00_01_01_ani.mp4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app\resource\contents\lesson05\ops\lesson05\video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89" y="2955326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3" y="1666257"/>
            <a:ext cx="3539948" cy="387596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819355" y="2564904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마라톤 코스를 나타낼 때 길이가 사용됩니다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확대 버튼 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 속 상황에서 찾을 수 있는 길이와 시간은 무엇이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왜 길이와 시간을 정확하게 나타내야 할까요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669451" y="12564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021379" y="125648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6319201" y="125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815632" y="1107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4571" y="2862115"/>
            <a:ext cx="360000" cy="355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815163" y="3352573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마라톤 기록을 나타낼 때 시간이 사용됩니다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9560" y="3643904"/>
            <a:ext cx="360000" cy="355000"/>
          </a:xfrm>
          <a:prstGeom prst="rect">
            <a:avLst/>
          </a:prstGeom>
        </p:spPr>
      </p:pic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71803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SA31501.psd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\090111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3-1-5\Links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3360900" y="49881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9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첨부 이미지를 최대한 크게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991017" y="1284542"/>
            <a:ext cx="944758" cy="5003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17358" y="1147097"/>
            <a:ext cx="756084" cy="10196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9" y="1154404"/>
            <a:ext cx="6749650" cy="40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13271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SA31501.psd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\090111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3-1-5\Links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3" y="1666257"/>
            <a:ext cx="3539948" cy="387596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819354" y="2348880"/>
            <a:ext cx="31305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마라톤 코스의 길이를 알아 거리에 따라 기부를 하기 위해서 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길이와 시간을 사용하는 이유는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69451" y="12564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1" name="직사각형 40"/>
          <p:cNvSpPr/>
          <p:nvPr/>
        </p:nvSpPr>
        <p:spPr>
          <a:xfrm>
            <a:off x="5021379" y="125648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2" name="직사각형 41"/>
          <p:cNvSpPr/>
          <p:nvPr/>
        </p:nvSpPr>
        <p:spPr>
          <a:xfrm>
            <a:off x="6319201" y="125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666039" y="125648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5017128" y="125625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8242" y="2944305"/>
            <a:ext cx="360000" cy="355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819353" y="3416039"/>
            <a:ext cx="313058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마라톤을 한 기록을 나타내기 위해 시간을 사용합니다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268" y="3733830"/>
            <a:ext cx="360000" cy="355000"/>
          </a:xfrm>
          <a:prstGeom prst="rect">
            <a:avLst/>
          </a:prstGeom>
        </p:spPr>
      </p:pic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왜 길이와 시간을 정확하게 나타내야 할까요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14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3" y="1666257"/>
            <a:ext cx="3539948" cy="387596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853216" y="2312876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정확한 기록을 나타낼 수 있기 때문입니다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14926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왜 길이와 시간을 정확하게 나타내야 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5981298" y="49881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2230" y="2611944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69451" y="12564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21379" y="125648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2" name="직사각형 41"/>
          <p:cNvSpPr/>
          <p:nvPr/>
        </p:nvSpPr>
        <p:spPr>
          <a:xfrm>
            <a:off x="6319201" y="125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5017128" y="125625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34359" y="125667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왜 길이와 시간을 정확하게 나타내야 할까요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6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10" y="1563445"/>
            <a:ext cx="6749650" cy="40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58549" y="7203850"/>
            <a:ext cx="6820390" cy="581634"/>
            <a:chOff x="115384" y="4977171"/>
            <a:chExt cx="6820390" cy="396045"/>
          </a:xfrm>
        </p:grpSpPr>
        <p:sp>
          <p:nvSpPr>
            <p:cNvPr id="36" name="직사각형 35"/>
            <p:cNvSpPr/>
            <p:nvPr/>
          </p:nvSpPr>
          <p:spPr>
            <a:xfrm>
              <a:off x="115384" y="5157192"/>
              <a:ext cx="244148" cy="216024"/>
            </a:xfrm>
            <a:prstGeom prst="rect">
              <a:avLst/>
            </a:prstGeom>
            <a:solidFill>
              <a:srgbClr val="DD656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148538" y="5013175"/>
              <a:ext cx="1310138" cy="360041"/>
            </a:xfrm>
            <a:prstGeom prst="rect">
              <a:avLst/>
            </a:prstGeom>
            <a:solidFill>
              <a:srgbClr val="8BCF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14153" y="4977171"/>
              <a:ext cx="321621" cy="360041"/>
            </a:xfrm>
            <a:prstGeom prst="rect">
              <a:avLst/>
            </a:prstGeom>
            <a:solidFill>
              <a:srgbClr val="8BCF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동시를 읽어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1464184" y="4869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934692"/>
              </p:ext>
            </p:extLst>
          </p:nvPr>
        </p:nvGraphicFramePr>
        <p:xfrm>
          <a:off x="7010116" y="5105069"/>
          <a:ext cx="2108035" cy="887794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SA31501.psd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\090111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3-1-5\Links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01937"/>
              </p:ext>
            </p:extLst>
          </p:nvPr>
        </p:nvGraphicFramePr>
        <p:xfrm>
          <a:off x="6981934" y="4043945"/>
          <a:ext cx="2108035" cy="916451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16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음성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ts val="300"/>
                        </a:spcBef>
                      </a:pP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audio_01.mp3~audio_12.mp3</a:t>
                      </a:r>
                    </a:p>
                    <a:p>
                      <a:pPr eaLnBrk="1" hangingPunct="1">
                        <a:spcBef>
                          <a:spcPts val="300"/>
                        </a:spcBef>
                      </a:pP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\app\resource\contents\lesson05\ops\lesson05\audio\mm_31_5_00_02_01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" y="5301208"/>
            <a:ext cx="6945183" cy="28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4042" y="4869160"/>
            <a:ext cx="6271727" cy="38472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933098" y="4869160"/>
            <a:ext cx="35333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900">
                <a:latin typeface="+mn-ea"/>
                <a:ea typeface="+mn-ea"/>
              </a:rPr>
              <a:t>우리 가족은 뛴 만큼 저금 되는</a:t>
            </a:r>
            <a:endParaRPr lang="en-US" altLang="ko-KR" sz="1900" dirty="0">
              <a:latin typeface="+mn-ea"/>
              <a:ea typeface="+mn-ea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동시 음성에 맞춰서 해당 글씨가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줄씩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나타나는 텍스트는 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재생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동시 음성 재생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528909" y="51509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41500</TotalTime>
  <Words>813</Words>
  <Application>Microsoft Office PowerPoint</Application>
  <PresentationFormat>화면 슬라이드 쇼(4:3)</PresentationFormat>
  <Paragraphs>297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7207</cp:revision>
  <dcterms:created xsi:type="dcterms:W3CDTF">2008-07-15T12:19:11Z</dcterms:created>
  <dcterms:modified xsi:type="dcterms:W3CDTF">2022-03-05T07:32:50Z</dcterms:modified>
</cp:coreProperties>
</file>