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386" r:id="rId9"/>
    <p:sldId id="1395" r:id="rId10"/>
    <p:sldId id="1396" r:id="rId11"/>
    <p:sldId id="1397" r:id="rId12"/>
    <p:sldId id="1360" r:id="rId13"/>
    <p:sldId id="1391" r:id="rId14"/>
    <p:sldId id="1392" r:id="rId15"/>
    <p:sldId id="1398" r:id="rId16"/>
    <p:sldId id="1363" r:id="rId17"/>
    <p:sldId id="1374" r:id="rId18"/>
    <p:sldId id="1315" r:id="rId19"/>
    <p:sldId id="1316" r:id="rId20"/>
    <p:sldId id="1322" r:id="rId21"/>
    <p:sldId id="1375" r:id="rId22"/>
    <p:sldId id="1323" r:id="rId23"/>
    <p:sldId id="1324" r:id="rId24"/>
    <p:sldId id="1317" r:id="rId25"/>
    <p:sldId id="1319" r:id="rId26"/>
    <p:sldId id="1318" r:id="rId27"/>
    <p:sldId id="1399" r:id="rId28"/>
    <p:sldId id="1348" r:id="rId29"/>
    <p:sldId id="1400" r:id="rId3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C7A08C"/>
    <a:srgbClr val="FEF2D9"/>
    <a:srgbClr val="E4E7D8"/>
    <a:srgbClr val="DDC9B1"/>
    <a:srgbClr val="FFFBF5"/>
    <a:srgbClr val="E2F3F2"/>
    <a:srgbClr val="BADECA"/>
    <a:srgbClr val="C1E8EC"/>
    <a:srgbClr val="136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data2.tsherpa.co.kr/tsherpa/MultiMedia/Flash/2020/curri/index.html?flashxmlnum=tb&amp;classa=A8-C1-31-MM-MM-04-06-04-0-0-0-0&amp;classno=MM_31_04/suh_0301_05_0004/suh_0301_05_0004_202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hyperlink" Target="https://cdata2.tsherpa.co.kr/tsherpa/MultiMedia/Flash/2020/curri/index.html?flashxmlnum=youblue86&amp;classa=A8-C1-31-MM-MM-04-06-04-0-0-0-0&amp;classno=MM_31_04/suh_0301_05_0004/suh_0301_05_0004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hyperlink" Target="http://cdata2.tsherpa.co.kr/tsherpa/MultiMedia/Flash/2020/curri/index.html?flashxmlnum=tb&amp;classa=A8-C1-31-MM-MM-04-06-03-0-0-0-0&amp;classno=MM_31_04/suh_0301_05_0003/suh_0301_05_0003_202_1.html" TargetMode="Externa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openxmlformats.org/officeDocument/2006/relationships/hyperlink" Target="https://cdata2.tsherpa.co.kr/tsherpa/MultiMedia/Flash/2020/curri/index.html?flashxmlnum=youblue86&amp;classa=A8-C1-31-MM-MM-04-06-04-0-0-0-0&amp;classno=MM_31_04/suh_0301_05_0004/suh_0301_05_0004_301_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20.png"/><Relationship Id="rId4" Type="http://schemas.openxmlformats.org/officeDocument/2006/relationships/hyperlink" Target="https://cdata2.tsherpa.co.kr/tsherpa/MultiMedia/Flash/2020/curri/index.html?flashxmlnum=youblue86&amp;classa=A8-C1-31-MM-MM-04-06-04-0-0-0-0&amp;classno=MM_31_04/suh_0301_05_0004/suh_0301_05_0004_301_1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hyperlink" Target="https://cdata2.tsherpa.co.kr/tsherpa/MultiMedia/Flash/2020/curri/index.html?flashxmlnum=youblue86&amp;classa=A8-C1-31-MM-MM-04-06-04-0-0-0-0&amp;classno=MM_31_04/suh_0301_05_0004/suh_0301_05_0004_301_1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20.png"/><Relationship Id="rId10" Type="http://schemas.openxmlformats.org/officeDocument/2006/relationships/image" Target="../media/image44.png"/><Relationship Id="rId4" Type="http://schemas.openxmlformats.org/officeDocument/2006/relationships/hyperlink" Target="https://cdata2.tsherpa.co.kr/tsherpa/MultiMedia/Flash/2020/curri/index.html?flashxmlnum=youblue86&amp;classa=A8-C1-31-MM-MM-04-06-04-0-0-0-0&amp;classno=MM_31_04/suh_0301_05_0004/suh_0301_05_0004_301_1.html" TargetMode="External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6.png"/><Relationship Id="rId4" Type="http://schemas.openxmlformats.org/officeDocument/2006/relationships/hyperlink" Target="https://cdata2.tsherpa.co.kr/tsherpa/MultiMedia/Flash/2020/curri/index.html?flashxmlnum=youblue86&amp;classa=A8-C1-31-MM-MM-04-06-04-0-0-0-0&amp;classno=MM_31_04/suh_0301_05_0004/suh_0301_05_0004_3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0742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5623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872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길이와 거리를 어림하고 재어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B70AECE-D30D-4310-A003-6741CE3E8EF8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단위를 골라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59879"/>
              </p:ext>
            </p:extLst>
          </p:nvPr>
        </p:nvGraphicFramePr>
        <p:xfrm>
          <a:off x="115384" y="6129300"/>
          <a:ext cx="7336936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47883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53958" y="1844824"/>
            <a:ext cx="5544616" cy="468052"/>
          </a:xfrm>
          <a:prstGeom prst="roundRect">
            <a:avLst/>
          </a:prstGeom>
          <a:noFill/>
          <a:ln w="28575">
            <a:solidFill>
              <a:srgbClr val="BAD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454" y="186314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      cm        m         km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5130" y="400520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latin typeface="맑은 고딕" pitchFamily="50" charset="-127"/>
                <a:ea typeface="맑은 고딕" pitchFamily="50" charset="-127"/>
              </a:rPr>
              <a:t>버스의 </a:t>
            </a:r>
            <a:r>
              <a:rPr lang="ko-KR" altLang="en-US" sz="2000" spc="-150" smtClean="0">
                <a:latin typeface="맑은 고딕" pitchFamily="50" charset="-127"/>
                <a:ea typeface="맑은 고딕" pitchFamily="50" charset="-127"/>
              </a:rPr>
              <a:t>길이는</a:t>
            </a:r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pc="-15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2000" spc="-150">
                <a:latin typeface="맑은 고딕" pitchFamily="50" charset="-127"/>
                <a:ea typeface="맑은 고딕" pitchFamily="50" charset="-127"/>
              </a:rPr>
              <a:t>9            </a:t>
            </a:r>
            <a:r>
              <a:rPr lang="ko-KR" altLang="en-US" sz="2000" spc="-15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20512" y="3998065"/>
            <a:ext cx="79550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196" y="4293096"/>
            <a:ext cx="360000" cy="3550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293983" y="5130344"/>
            <a:ext cx="2674061" cy="263185"/>
            <a:chOff x="319554" y="1245924"/>
            <a:chExt cx="4306608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1460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06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933" y="1319467"/>
              <a:ext cx="800099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628" y="1326327"/>
              <a:ext cx="800099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5415" y="2496528"/>
            <a:ext cx="2526445" cy="13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단위를 골라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68355"/>
              </p:ext>
            </p:extLst>
          </p:nvPr>
        </p:nvGraphicFramePr>
        <p:xfrm>
          <a:off x="115384" y="6129300"/>
          <a:ext cx="7336936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47883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53958" y="1844824"/>
            <a:ext cx="5544616" cy="468052"/>
          </a:xfrm>
          <a:prstGeom prst="roundRect">
            <a:avLst/>
          </a:prstGeom>
          <a:noFill/>
          <a:ln w="28575">
            <a:solidFill>
              <a:srgbClr val="BAD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454" y="186314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      cm        m         km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5130" y="400520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latin typeface="맑은 고딕" pitchFamily="50" charset="-127"/>
                <a:ea typeface="맑은 고딕" pitchFamily="50" charset="-127"/>
              </a:rPr>
              <a:t>둘렛길의 전체 길이는 약 </a:t>
            </a:r>
            <a:r>
              <a:rPr lang="en-US" altLang="ko-KR" sz="2000" spc="-150">
                <a:latin typeface="맑은 고딕" pitchFamily="50" charset="-127"/>
                <a:ea typeface="맑은 고딕" pitchFamily="50" charset="-127"/>
              </a:rPr>
              <a:t>9            </a:t>
            </a:r>
            <a:r>
              <a:rPr lang="ko-KR" altLang="en-US" sz="2000" spc="-15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319972" y="3998065"/>
            <a:ext cx="79550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196" y="4293096"/>
            <a:ext cx="360000" cy="3550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293983" y="5130344"/>
            <a:ext cx="2674061" cy="263185"/>
            <a:chOff x="319554" y="1245924"/>
            <a:chExt cx="4306608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233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06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933" y="1319467"/>
              <a:ext cx="800099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706" y="1326327"/>
              <a:ext cx="800099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6197" y="2496528"/>
            <a:ext cx="1876999" cy="13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물건의 길이를 어림하고 재어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자신의 연필 중 가장 짧은 것의 길이를 자로 재어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31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0179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5389902" y="1303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90260" y="4535832"/>
            <a:ext cx="48690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짧은 연필을 골라 길이를 재어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497" y="4581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426" y="2121397"/>
            <a:ext cx="3496025" cy="23157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64319" y="2121645"/>
            <a:ext cx="1735449" cy="8594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151317" y="2137152"/>
            <a:ext cx="1440160" cy="792088"/>
          </a:xfrm>
          <a:prstGeom prst="wedgeRoundRectCallout">
            <a:avLst>
              <a:gd name="adj1" fmla="val 59525"/>
              <a:gd name="adj2" fmla="val 37848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길이가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얼마나 될까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?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16241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SA31507.psd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물건의 길이를 어림하고 재어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http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cdata2.tsherpa.co.kr/tsherpa/MultiMedia/Flash/2020/curri/index.html?flashxmlnum=tb&amp;classa=A8-C1-31-MM-MM-04-06-04-0-0-0-0&amp;classno=MM_31_04/suh_0301_05_0004/suh_0301_05_0004_201_1.html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표 안에 직접 쓰기 가능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보기 버튼은 직접 쓰기로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7281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짧은 연필을 이용하여 주변에 있는 물건의 길이를 어림하고 자로 재어 확인해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9032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5463594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616116" y="1385222"/>
            <a:ext cx="1308626" cy="258596"/>
            <a:chOff x="5616116" y="1385222"/>
            <a:chExt cx="1308626" cy="258596"/>
          </a:xfrm>
        </p:grpSpPr>
        <p:grpSp>
          <p:nvGrpSpPr>
            <p:cNvPr id="26" name="그룹 25"/>
            <p:cNvGrpSpPr/>
            <p:nvPr/>
          </p:nvGrpSpPr>
          <p:grpSpPr>
            <a:xfrm>
              <a:off x="5616116" y="1385222"/>
              <a:ext cx="1302294" cy="258596"/>
              <a:chOff x="4967831" y="1385222"/>
              <a:chExt cx="1302294" cy="25859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639384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967831" y="138522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6294001" y="138769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5389902" y="1303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20485" y="2469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23414"/>
              </p:ext>
            </p:extLst>
          </p:nvPr>
        </p:nvGraphicFramePr>
        <p:xfrm>
          <a:off x="536916" y="2706517"/>
          <a:ext cx="6087312" cy="215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321"/>
                <a:gridCol w="2482887"/>
                <a:gridCol w="2029104"/>
              </a:tblGrid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물건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어림한 길이</a:t>
                      </a:r>
                      <a:endParaRPr lang="en-US" altLang="ko-KR" sz="1800" b="0" spc="-15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잰 길이</a:t>
                      </a:r>
                      <a:endParaRPr lang="en-US" altLang="ko-KR" sz="1800" b="0" spc="-15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538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지우개</a:t>
                      </a:r>
                      <a:endParaRPr lang="en-US" altLang="ko-KR" sz="1800" b="1" spc="-150" smtClean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 </a:t>
                      </a:r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cm</a:t>
                      </a:r>
                      <a:endParaRPr lang="en-US" altLang="ko-KR" sz="1800" b="1" spc="-150" dirty="0" smtClean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cm 3 mm</a:t>
                      </a:r>
                      <a:endParaRPr lang="en-US" altLang="ko-KR" sz="1800" b="1" spc="-150" dirty="0" smtClean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8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accent1"/>
                          </a:solidFill>
                        </a:rPr>
                        <a:t>연필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 </a:t>
                      </a:r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 cm</a:t>
                      </a:r>
                      <a:endParaRPr lang="en-US" altLang="ko-KR" sz="1800" b="1" spc="-150" dirty="0" smtClean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spc="-15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 cm 7 mm</a:t>
                      </a:r>
                      <a:endParaRPr lang="en-US" altLang="ko-KR" sz="1800" b="1" spc="-150" dirty="0" smtClean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842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spc="-150" smtClean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spc="-150" smtClean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08" y="5096085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83" y="5493724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6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마을 여러 장소 사이의 거리를 어림해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67612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학교에서 경찰서까지의 거리는 약 얼마일까요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065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10179" y="1376772"/>
            <a:ext cx="1302081" cy="267046"/>
            <a:chOff x="5646183" y="1376772"/>
            <a:chExt cx="1302081" cy="267046"/>
          </a:xfrm>
        </p:grpSpPr>
        <p:sp>
          <p:nvSpPr>
            <p:cNvPr id="60" name="직사각형 59"/>
            <p:cNvSpPr/>
            <p:nvPr/>
          </p:nvSpPr>
          <p:spPr>
            <a:xfrm>
              <a:off x="6317523" y="138822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46183" y="137677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5389902" y="1303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74085" y="4546754"/>
            <a:ext cx="24513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728" y="46233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89226"/>
            <a:ext cx="304803" cy="24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2353569" y="44857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" t="16768" r="7863" b="8101"/>
          <a:stretch/>
        </p:blipFill>
        <p:spPr bwMode="auto">
          <a:xfrm>
            <a:off x="1376166" y="2416401"/>
            <a:ext cx="4360194" cy="20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73842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9512" y="2385970"/>
            <a:ext cx="2219015" cy="646986"/>
          </a:xfrm>
          <a:prstGeom prst="wedgeRoundRectCallout">
            <a:avLst>
              <a:gd name="adj1" fmla="val 29333"/>
              <a:gd name="adj2" fmla="val 6864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학교에서 경찰서까지는 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거리가 얼마나 될까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01586" y="2249762"/>
            <a:ext cx="1839816" cy="919401"/>
          </a:xfrm>
          <a:prstGeom prst="wedgeRoundRectCallout">
            <a:avLst>
              <a:gd name="adj1" fmla="val -31637"/>
              <a:gd name="adj2" fmla="val 6682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학교에서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꽃집까지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거리가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이니까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2147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마을 여러 장소 사이의 거리를 어림해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67612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학교에서 다른 장소까지의 거리를 어림해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065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42113" y="5289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" t="16768" r="7863" b="8101"/>
          <a:stretch/>
        </p:blipFill>
        <p:spPr bwMode="auto">
          <a:xfrm>
            <a:off x="1376166" y="2416401"/>
            <a:ext cx="4360194" cy="205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79512" y="2385970"/>
            <a:ext cx="2219015" cy="646986"/>
          </a:xfrm>
          <a:prstGeom prst="wedgeRoundRectCallout">
            <a:avLst>
              <a:gd name="adj1" fmla="val 29333"/>
              <a:gd name="adj2" fmla="val 6864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학교에서 경찰서까지는 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거리가 얼마나 될까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01586" y="2249762"/>
            <a:ext cx="1839816" cy="919401"/>
          </a:xfrm>
          <a:prstGeom prst="wedgeRoundRectCallout">
            <a:avLst>
              <a:gd name="adj1" fmla="val -31637"/>
              <a:gd name="adj2" fmla="val 6682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학교에서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꽃집까지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거리가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이니까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….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5616116" y="1385222"/>
            <a:ext cx="1308626" cy="258596"/>
            <a:chOff x="5616116" y="1385222"/>
            <a:chExt cx="1308626" cy="258596"/>
          </a:xfrm>
        </p:grpSpPr>
        <p:grpSp>
          <p:nvGrpSpPr>
            <p:cNvPr id="39" name="그룹 38"/>
            <p:cNvGrpSpPr/>
            <p:nvPr/>
          </p:nvGrpSpPr>
          <p:grpSpPr>
            <a:xfrm>
              <a:off x="5616116" y="1385222"/>
              <a:ext cx="1302294" cy="258596"/>
              <a:chOff x="4967831" y="1385222"/>
              <a:chExt cx="1302294" cy="258596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639384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2</a:t>
                </a:r>
                <a:endParaRPr lang="ko-KR" altLang="en-US" sz="1100" b="1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967831" y="138522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6294001" y="138769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89042" y="4546754"/>
            <a:ext cx="612335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도서관까지의 거리는 학교에서 꽃집까지 거리의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약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99" y="48941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1" y="4608999"/>
            <a:ext cx="304803" cy="24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모둠별로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학교에서 주변에 있는 장소까지의 거리를 어림하고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확인해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331583" y="177281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친구들과 학교에서 병원까지의 거리를 이용해서 다른 장소까지의 거리를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9032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67378" y="2502324"/>
            <a:ext cx="612335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놀이터까지의 거리는 약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 500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떨어져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68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0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88503" y="2096852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주변 물건의 길이를 어림하고 재어 보기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cdata2.tsherpa.co.kr/tsherpa/MultiMedia/Flash/2020/curri/index.html?flashxmlnum=youblue86&amp;classa=A8-C1-31-MM-MM-04-06-04-0-0-0-0&amp;classno=MM_31_04/suh_0301_05_0004/suh_0301_05_0004_301_1.html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길이와 거리를 어림하고 재어 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5" y="2590193"/>
            <a:ext cx="6043389" cy="8812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77476" y="2672916"/>
            <a:ext cx="756084" cy="324036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698156" y="2672916"/>
            <a:ext cx="1405792" cy="324036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83135" y="2672916"/>
            <a:ext cx="1405792" cy="324036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23010" y="3064041"/>
            <a:ext cx="864914" cy="324036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96399" y="3064041"/>
            <a:ext cx="1592528" cy="324036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1467" y="3079675"/>
            <a:ext cx="1592528" cy="324036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97983" y="2642574"/>
            <a:ext cx="7150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35371" y="2638735"/>
            <a:ext cx="14401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어림한 길이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40052" y="2646083"/>
            <a:ext cx="10805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잰 길이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3330" y="3055870"/>
            <a:ext cx="8855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지우개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58292" y="3049332"/>
            <a:ext cx="10376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24028" y="3049332"/>
            <a:ext cx="1440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 cm 4 mm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4" y="3097676"/>
            <a:ext cx="35857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88503" y="3713907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 넘는 거리를 어림하고 재어 보기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339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498" y="4098628"/>
            <a:ext cx="5233501" cy="14002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167844" y="5075892"/>
            <a:ext cx="8731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km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4185084"/>
            <a:ext cx="792088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295400" y="4190745"/>
            <a:ext cx="7563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</a:p>
        </p:txBody>
      </p:sp>
      <p:sp>
        <p:nvSpPr>
          <p:cNvPr id="49" name="타원 48"/>
          <p:cNvSpPr/>
          <p:nvPr/>
        </p:nvSpPr>
        <p:spPr>
          <a:xfrm>
            <a:off x="494337" y="2980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827" y="48941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22429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8291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시계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8D3278FC-B6AA-4BE8-9CF7-A4E28AE6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>
            <a:extLst>
              <a:ext uri="{FF2B5EF4-FFF2-40B4-BE49-F238E27FC236}">
                <a16:creationId xmlns:a16="http://schemas.microsoft.com/office/drawing/2014/main" xmlns="" id="{70B65AD1-46EF-43CD-9830-222FCE94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D5E355A-150C-431C-B370-979B3F391F9F}"/>
              </a:ext>
            </a:extLst>
          </p:cNvPr>
          <p:cNvSpPr/>
          <p:nvPr/>
        </p:nvSpPr>
        <p:spPr>
          <a:xfrm>
            <a:off x="2193875" y="3891597"/>
            <a:ext cx="127310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98~101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41BE5CE-0007-4726-A723-A22F0150B983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9708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05632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농구대의 높이는 얼마일까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어림한 방법에 대해 이야기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상황에 알맞은 단위 선택하기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주변 물건의 길이를 어림하고 재어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고장 그림지도에서 거리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학교에서 주변 장소까지의 거리를 어림하고 확인해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suh_p_0301_05_0004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단위를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730336" y="2252675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풀의 길이는 약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157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537036" y="98310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71" y="1661659"/>
            <a:ext cx="269639" cy="26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2" y="2372060"/>
            <a:ext cx="115859" cy="13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658837" y="2252564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730336" y="2801158"/>
            <a:ext cx="5835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실내화의 긴 쪽의 길이는 약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240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2" y="2920543"/>
            <a:ext cx="115859" cy="13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730336" y="3352807"/>
            <a:ext cx="3597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친구의 키는 약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135 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2" y="3472192"/>
            <a:ext cx="115859" cy="13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738069" y="3905703"/>
            <a:ext cx="38531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운동장의 가로는 약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45" y="4025088"/>
            <a:ext cx="115859" cy="13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730336" y="4462002"/>
            <a:ext cx="5965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집에서 병원까지의 거리는 약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2" y="4581387"/>
            <a:ext cx="115859" cy="13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3829067" y="2798210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66911" y="3349641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9798" y="3904481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67921" y="4462002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798" y="20551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84" y="26195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06" y="32144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63" y="3798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24" y="43236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43"/>
          <p:cNvSpPr txBox="1"/>
          <p:nvPr/>
        </p:nvSpPr>
        <p:spPr>
          <a:xfrm>
            <a:off x="1565996" y="4492709"/>
            <a:ext cx="29876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자로 잰 길이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답 칸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자 이미지를 원하는 곳에 드래그 해서 놓을 수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관련 전자저작물 기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능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app\resource\contents\lesson05\ops\lesson05\mm_31_5_03_07_03.html</a:t>
            </a:r>
            <a:endParaRPr kumimoji="0"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79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3805" y="16308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 테이프의 길이를 어림하고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자로 재어 확인해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1566562" y="3850127"/>
            <a:ext cx="29876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길이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85156" y="4508098"/>
            <a:ext cx="4430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14584" y="4495688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21020" y="4508098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30708" y="4495688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75" y="4005533"/>
            <a:ext cx="73139" cy="8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76" y="2061987"/>
            <a:ext cx="5639130" cy="133851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87624" y="2168860"/>
            <a:ext cx="792088" cy="5545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43"/>
          <p:cNvSpPr txBox="1"/>
          <p:nvPr/>
        </p:nvSpPr>
        <p:spPr>
          <a:xfrm>
            <a:off x="1135667" y="2221362"/>
            <a:ext cx="6640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09" y="4648115"/>
            <a:ext cx="73139" cy="8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3185156" y="3896008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94604" y="3883598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85773"/>
              </p:ext>
            </p:extLst>
          </p:nvPr>
        </p:nvGraphicFramePr>
        <p:xfrm>
          <a:off x="115384" y="6129300"/>
          <a:ext cx="7264928" cy="304800"/>
        </p:xfrm>
        <a:graphic>
          <a:graphicData uri="http://schemas.openxmlformats.org/drawingml/2006/table">
            <a:tbl>
              <a:tblPr/>
              <a:tblGrid>
                <a:gridCol w="932006"/>
                <a:gridCol w="633292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ruler.svg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\app\resource\contents\lesson05\ops\lesson05\images\mm_31_5_03_07_03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32" y="356032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3509169" y="3501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52" y="40076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11" y="47194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31" y="47485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3137932" y="2168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시윤이네 집에서 꽃집까지의 거리는 시윤이네 집에서 병원까지의 거리보다 얼마나 가까운지 어림해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431843" y="5080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가로 스크롤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cdata2.tsherpa.co.kr/tsherpa/MultiMedia/Flash/2020/curri/index.html?flashxmlnum=tb&amp;classa=A8-C1-31-MM-MM-04-06-03-0-0-0-0&amp;classno=MM_31_04/suh_0301_05_0003/suh_0301_05_0003_202_1.html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659" y="3205023"/>
            <a:ext cx="1580054" cy="45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39" y="2364086"/>
            <a:ext cx="9278389" cy="17396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5892" y="3284984"/>
            <a:ext cx="497716" cy="269876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2293" y="323434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02787" y="3861048"/>
            <a:ext cx="824413" cy="2813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86773" y="3789040"/>
            <a:ext cx="1217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 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29371" y="4463824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70305" y="4451414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05026" y="4463824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39479"/>
              </p:ext>
            </p:extLst>
          </p:nvPr>
        </p:nvGraphicFramePr>
        <p:xfrm>
          <a:off x="115384" y="6129300"/>
          <a:ext cx="7264928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406824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\app\resource\contents\lesson05\ops\lesson05\images\mm_31_5_03_07_04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599" y="43190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1501744" y="3284984"/>
            <a:ext cx="602237" cy="269876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562116" y="3284984"/>
            <a:ext cx="497716" cy="269876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329752" y="3284984"/>
            <a:ext cx="1066901" cy="269876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702576" y="3284984"/>
            <a:ext cx="497716" cy="269876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7704348" y="3284984"/>
            <a:ext cx="612068" cy="269876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718800" y="3284984"/>
            <a:ext cx="497716" cy="269876"/>
          </a:xfrm>
          <a:prstGeom prst="round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367644" y="3227561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놀이터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04946" y="3248980"/>
            <a:ext cx="14879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시윤이네 집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83768" y="3222135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꽃집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48278" y="323434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서점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52564" y="3224299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631668" y="3233935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5" y="4112582"/>
            <a:ext cx="6344405" cy="17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98341" y="4113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cdata2.tsherpa.co.kr/tsherpa/MultiMedia/Flash/2020/curri/index.html?flashxmlnum=youblue86&amp;classa=A8-C1-31-MM-MM-04-06-04-0-0-0-0&amp;classno=MM_31_04/suh_0301_05_0004/suh_0301_05_0004_301_1.html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 알맞은 단위를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358366" y="5063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499" y="2446385"/>
            <a:ext cx="5048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지우개의 길이는 약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   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43980" y="2445269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1276" y="3384732"/>
            <a:ext cx="5048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어머니의 키는 약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168  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17994" y="3384732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cdata2.tsherpa.co.kr/tsherpa/MultiMedia/Flash/2020/curri/index.html?flashxmlnum=youblue86&amp;classa=A8-C1-31-MM-MM-04-06-04-0-0-0-0&amp;classno=MM_31_04/suh_0301_05_0004/suh_0301_05_0004_301_1.html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  에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길이를 선택하여 문장을 완성하시오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6367" y="3743744"/>
            <a:ext cx="409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연필심의 길이는 약      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79830" y="3723858"/>
            <a:ext cx="840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614648" y="3725190"/>
            <a:ext cx="4580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35474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2" y="1658633"/>
            <a:ext cx="432456" cy="27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8511" y="2192391"/>
            <a:ext cx="3502856" cy="10259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00676" y="2523329"/>
            <a:ext cx="2244766" cy="4611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3"/>
          <p:cNvSpPr txBox="1"/>
          <p:nvPr/>
        </p:nvSpPr>
        <p:spPr>
          <a:xfrm>
            <a:off x="2932349" y="2511087"/>
            <a:ext cx="19275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km      3 mm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73030" y="4351513"/>
            <a:ext cx="572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집에서 학교까지의 거리는 약      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621516" y="4332959"/>
            <a:ext cx="4580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40571" y="4340653"/>
            <a:ext cx="8401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cdata2.tsherpa.co.kr/tsherpa/MultiMedia/Flash/2020/curri/index.html?flashxmlnum=youblue86&amp;classa=A8-C1-31-MM-MM-04-06-04-0-0-0-0&amp;classno=MM_31_04/suh_0301_05_0004/suh_0301_05_0004_301_1.html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에서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단위를 골라 간단한 문장을 만드시오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2" y="1658633"/>
            <a:ext cx="432456" cy="27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716" y="2199291"/>
            <a:ext cx="3140792" cy="902072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399208" y="2492896"/>
            <a:ext cx="2424820" cy="4611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43"/>
          <p:cNvSpPr txBox="1"/>
          <p:nvPr/>
        </p:nvSpPr>
        <p:spPr>
          <a:xfrm>
            <a:off x="2539719" y="2492896"/>
            <a:ext cx="24987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mm   cm    m    km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1276" y="3424872"/>
            <a:ext cx="57973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우리 집에서 소방서까지의 거리는 약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km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3455422"/>
            <a:ext cx="383717" cy="30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473007" y="3345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긴 것을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cdata2.tsherpa.co.kr/tsherpa/MultiMedia/Flash/2020/curri/index.html?flashxmlnum=youblue86&amp;classa=A8-C1-31-MM-MM-04-06-04-0-0-0-0&amp;classno=MM_31_04/suh_0301_05_0004/suh_0301_05_0004_301_1.html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935596" y="2108542"/>
            <a:ext cx="5117298" cy="1230395"/>
          </a:xfrm>
          <a:prstGeom prst="roundRect">
            <a:avLst/>
          </a:prstGeom>
          <a:noFill/>
          <a:ln w="28575" cap="flat" cmpd="sng" algn="ctr">
            <a:solidFill>
              <a:srgbClr val="C1E8E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endParaRPr lang="ko-KR" altLang="en-US" sz="18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95836" y="4108616"/>
            <a:ext cx="57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31" y="3979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99" y="2893085"/>
            <a:ext cx="241285" cy="24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00" y="2886314"/>
            <a:ext cx="250221" cy="25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99" y="2272657"/>
            <a:ext cx="241285" cy="25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68" y="2277125"/>
            <a:ext cx="245753" cy="24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1724821" y="2218674"/>
            <a:ext cx="13710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버스의 길이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3905684" y="2212032"/>
            <a:ext cx="16744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백두산의 높이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1736167" y="2794938"/>
            <a:ext cx="18516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층 건물의 높이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3924470" y="2819063"/>
            <a:ext cx="20156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교실 칠판의 길이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960" y="4175856"/>
            <a:ext cx="241285" cy="25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긴 것을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935596" y="2108542"/>
            <a:ext cx="5117298" cy="1230395"/>
          </a:xfrm>
          <a:prstGeom prst="roundRect">
            <a:avLst/>
          </a:prstGeom>
          <a:noFill/>
          <a:ln w="28575" cap="flat" cmpd="sng" algn="ctr">
            <a:solidFill>
              <a:srgbClr val="C1E8E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endParaRPr lang="ko-KR" altLang="en-US" sz="18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95836" y="4108616"/>
            <a:ext cx="57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31" y="3979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99" y="2893085"/>
            <a:ext cx="241285" cy="24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00" y="2886314"/>
            <a:ext cx="250221" cy="25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99" y="2272657"/>
            <a:ext cx="241285" cy="25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68" y="2277125"/>
            <a:ext cx="245753" cy="24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1724821" y="2218674"/>
            <a:ext cx="13710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버스의 길이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3905684" y="2212032"/>
            <a:ext cx="16744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백두산의 높이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1736167" y="2794938"/>
            <a:ext cx="18516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층 건물의 높이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3924470" y="2819063"/>
            <a:ext cx="20156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교실 칠판의 길이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960" y="4175856"/>
            <a:ext cx="241285" cy="25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D78404E-6BD1-4DF4-8E5E-4F316C7E616A}"/>
              </a:ext>
            </a:extLst>
          </p:cNvPr>
          <p:cNvGrpSpPr/>
          <p:nvPr/>
        </p:nvGrpSpPr>
        <p:grpSpPr>
          <a:xfrm>
            <a:off x="179512" y="3468687"/>
            <a:ext cx="6667165" cy="1804603"/>
            <a:chOff x="179512" y="3468687"/>
            <a:chExt cx="6667165" cy="1804603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ECDB4DB5-2302-4DCA-A29B-659A4D422C0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3086DACC-9703-4247-BCD0-6E6E777E64EE}"/>
                </a:ext>
              </a:extLst>
            </p:cNvPr>
            <p:cNvSpPr/>
            <p:nvPr/>
          </p:nvSpPr>
          <p:spPr>
            <a:xfrm>
              <a:off x="179512" y="3837771"/>
              <a:ext cx="6667165" cy="124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xmlns="" id="{CEA7D897-BEF3-41F9-810B-A6D0E6F35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6868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3FDF25F-C8DC-4839-8395-BA10098A86A4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DBE014C-BA7B-4969-A7BB-2F175CD2F56F}"/>
              </a:ext>
            </a:extLst>
          </p:cNvPr>
          <p:cNvSpPr txBox="1"/>
          <p:nvPr/>
        </p:nvSpPr>
        <p:spPr>
          <a:xfrm>
            <a:off x="192454" y="4005064"/>
            <a:ext cx="668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km = 1000 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1 km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는 운동장 한바퀴를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200 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라고 쳤을 때 다섯바퀴를 돌아야 하는 길이입니다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보다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긴 것은 백두산의 높이입니다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606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집에서 병원까지의 거리는 약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cdata2.tsherpa.co.kr/tsherpa/MultiMedia/Flash/2020/curri/index.html?flashxmlnum=youblue86&amp;classa=A8-C1-31-MM-MM-04-06-04-0-0-0-0&amp;classno=MM_31_04/suh_0301_05_0004/suh_0301_05_0004_301_1.html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14" y="2035120"/>
            <a:ext cx="5505595" cy="1400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15251" y="2466417"/>
            <a:ext cx="607338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3"/>
          <p:cNvSpPr txBox="1"/>
          <p:nvPr/>
        </p:nvSpPr>
        <p:spPr>
          <a:xfrm>
            <a:off x="4070324" y="2469325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043608" y="3645024"/>
            <a:ext cx="683592" cy="396044"/>
          </a:xfrm>
          <a:prstGeom prst="roundRect">
            <a:avLst/>
          </a:prstGeom>
          <a:solidFill>
            <a:srgbClr val="FEF2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05560" y="3557755"/>
            <a:ext cx="683592" cy="396044"/>
          </a:xfrm>
          <a:prstGeom prst="roundRect">
            <a:avLst/>
          </a:prstGeom>
          <a:solidFill>
            <a:srgbClr val="FEF2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3"/>
          <p:cNvSpPr txBox="1"/>
          <p:nvPr/>
        </p:nvSpPr>
        <p:spPr>
          <a:xfrm>
            <a:off x="1151620" y="3656347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집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5305560" y="3570248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병원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51"/>
          <p:cNvSpPr txBox="1"/>
          <p:nvPr/>
        </p:nvSpPr>
        <p:spPr>
          <a:xfrm>
            <a:off x="3311860" y="4358454"/>
            <a:ext cx="4213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24" y="42295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2881425" y="4365104"/>
            <a:ext cx="15465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약       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집에서 병원까지의 거리는 약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14" y="2035120"/>
            <a:ext cx="5505595" cy="14005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15251" y="2466417"/>
            <a:ext cx="607338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3"/>
          <p:cNvSpPr txBox="1"/>
          <p:nvPr/>
        </p:nvSpPr>
        <p:spPr>
          <a:xfrm>
            <a:off x="4070324" y="2469325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km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043608" y="3645024"/>
            <a:ext cx="683592" cy="396044"/>
          </a:xfrm>
          <a:prstGeom prst="roundRect">
            <a:avLst/>
          </a:prstGeom>
          <a:solidFill>
            <a:srgbClr val="FEF2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05560" y="3557755"/>
            <a:ext cx="683592" cy="396044"/>
          </a:xfrm>
          <a:prstGeom prst="roundRect">
            <a:avLst/>
          </a:prstGeom>
          <a:solidFill>
            <a:srgbClr val="FEF2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3"/>
          <p:cNvSpPr txBox="1"/>
          <p:nvPr/>
        </p:nvSpPr>
        <p:spPr>
          <a:xfrm>
            <a:off x="1151620" y="3656347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집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5305560" y="3570248"/>
            <a:ext cx="6840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병원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51"/>
          <p:cNvSpPr txBox="1"/>
          <p:nvPr/>
        </p:nvSpPr>
        <p:spPr>
          <a:xfrm>
            <a:off x="3311860" y="4358454"/>
            <a:ext cx="4213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24" y="42295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C15E273-4749-4AA6-AE2A-E26ACFF02A01}"/>
              </a:ext>
            </a:extLst>
          </p:cNvPr>
          <p:cNvSpPr txBox="1"/>
          <p:nvPr/>
        </p:nvSpPr>
        <p:spPr>
          <a:xfrm>
            <a:off x="2881425" y="4365104"/>
            <a:ext cx="15465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약       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km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F31E25C-266E-499D-AAAE-3A0397F7FF2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F7939443-0DB6-4EE4-8CCF-FDB377EF2010}"/>
              </a:ext>
            </a:extLst>
          </p:cNvPr>
          <p:cNvGrpSpPr/>
          <p:nvPr/>
        </p:nvGrpSpPr>
        <p:grpSpPr>
          <a:xfrm>
            <a:off x="179512" y="3867642"/>
            <a:ext cx="6667165" cy="1405648"/>
            <a:chOff x="179512" y="3867642"/>
            <a:chExt cx="6667165" cy="1405648"/>
          </a:xfrm>
        </p:grpSpPr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xmlns="" id="{A2E4EECF-749E-4896-9EA1-675A00088CA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D41ECEF0-DAB1-4049-988E-105EB401411D}"/>
                </a:ext>
              </a:extLst>
            </p:cNvPr>
            <p:cNvSpPr/>
            <p:nvPr/>
          </p:nvSpPr>
          <p:spPr>
            <a:xfrm>
              <a:off x="179512" y="4229592"/>
              <a:ext cx="6667165" cy="8555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xmlns="" id="{2AACD671-963D-4842-A21F-3427F994D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6764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BA8105F-26EA-4938-AE91-29564808C93A}"/>
              </a:ext>
            </a:extLst>
          </p:cNvPr>
          <p:cNvSpPr txBox="1"/>
          <p:nvPr/>
        </p:nvSpPr>
        <p:spPr>
          <a:xfrm>
            <a:off x="192454" y="4358453"/>
            <a:ext cx="668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집에서 병원까지의 거리는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배이므로 집에서 병원까지의 거리는 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 km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91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" y="890793"/>
            <a:ext cx="6924993" cy="473445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농구대의 높이는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얼마일까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1419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mm_31_5_03_02_01_ani.mp4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농구대의 높이가 약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305 mm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어림한 것을 왜 이상하게 생각했나요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431843" y="1163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4212" y="2602649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농구대의 높이가 여학생의 키보다 작게 어림되었기 때문입니다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48" y="3185158"/>
            <a:ext cx="360000" cy="355000"/>
          </a:xfrm>
          <a:prstGeom prst="rect">
            <a:avLst/>
          </a:prstGeom>
        </p:spPr>
      </p:pic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36374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6" r="5627"/>
          <a:stretch/>
        </p:blipFill>
        <p:spPr bwMode="auto">
          <a:xfrm>
            <a:off x="192745" y="1592796"/>
            <a:ext cx="326787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1789720" y="2417328"/>
            <a:ext cx="1566650" cy="646986"/>
          </a:xfrm>
          <a:prstGeom prst="wedgeRoundRectCallout">
            <a:avLst>
              <a:gd name="adj1" fmla="val -25273"/>
              <a:gd name="adj2" fmla="val 7717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길이를 어떻게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어림해야 할까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2745" y="161167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바뀐 농구대의 높이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305mm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" y="1196752"/>
            <a:ext cx="694905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6225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TextBox 43"/>
          <p:cNvSpPr txBox="1"/>
          <p:nvPr/>
        </p:nvSpPr>
        <p:spPr>
          <a:xfrm>
            <a:off x="5259701" y="2096852"/>
            <a:ext cx="1566650" cy="646986"/>
          </a:xfrm>
          <a:prstGeom prst="wedgeRoundRectCallout">
            <a:avLst>
              <a:gd name="adj1" fmla="val -25273"/>
              <a:gd name="adj2" fmla="val 7717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길이를 어떻게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어림해야 할까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53798" y="121815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바뀐 농구대의 높이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305mm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6" r="5627"/>
          <a:stretch/>
        </p:blipFill>
        <p:spPr bwMode="auto">
          <a:xfrm>
            <a:off x="192745" y="1592796"/>
            <a:ext cx="326787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1789720" y="2417328"/>
            <a:ext cx="1566650" cy="646986"/>
          </a:xfrm>
          <a:prstGeom prst="wedgeRoundRectCallout">
            <a:avLst>
              <a:gd name="adj1" fmla="val -25273"/>
              <a:gd name="adj2" fmla="val 7717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길이를 어떻게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어림해야 할까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농구대의 높이를 어떻게 어림할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325413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 있는 길이와 비교하여 어림합니다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122" y="261751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41" name="직사각형 4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652119" y="12556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7304" y="125567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80151" y="1127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94212" y="3121222"/>
            <a:ext cx="296569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어울리는 단위를 먼저 선택해서 그 단위가 몇 번 들어갈지를 생각해보며 어림합니다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996" y="3966551"/>
            <a:ext cx="360000" cy="355000"/>
          </a:xfrm>
          <a:prstGeom prst="rect">
            <a:avLst/>
          </a:prstGeom>
        </p:spPr>
      </p:pic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745" y="161167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바뀐 농구대의 높이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305mm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마을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그림지도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2204864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주어진 상황에 알맞은 단위를 선택할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16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3568" y="260090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물건의 길이를 어림하고 재어 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1219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3032956"/>
            <a:ext cx="6048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 km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가 넘는 길이와 거리를 어림하고 확인할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42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단위를 골라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05002"/>
              </p:ext>
            </p:extLst>
          </p:nvPr>
        </p:nvGraphicFramePr>
        <p:xfrm>
          <a:off x="115384" y="6129300"/>
          <a:ext cx="7336936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47883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53958" y="1844824"/>
            <a:ext cx="5544616" cy="468052"/>
          </a:xfrm>
          <a:prstGeom prst="roundRect">
            <a:avLst/>
          </a:prstGeom>
          <a:noFill/>
          <a:ln w="28575">
            <a:solidFill>
              <a:srgbClr val="BAD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454" y="186314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      cm        m         km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116" y="2663738"/>
            <a:ext cx="2518355" cy="92781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85130" y="4005207"/>
            <a:ext cx="55446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클립에 표시한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부분의 길이는 약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      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645443" y="4005208"/>
            <a:ext cx="79550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3827707"/>
            <a:ext cx="360000" cy="3550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293983" y="5130344"/>
            <a:ext cx="2674061" cy="263185"/>
            <a:chOff x="319554" y="1245924"/>
            <a:chExt cx="4306608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06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410" y="1319467"/>
              <a:ext cx="800099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628" y="1326327"/>
              <a:ext cx="800099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1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단위를 골라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88771"/>
              </p:ext>
            </p:extLst>
          </p:nvPr>
        </p:nvGraphicFramePr>
        <p:xfrm>
          <a:off x="115384" y="6129300"/>
          <a:ext cx="7336936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647883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53958" y="1844824"/>
            <a:ext cx="5544616" cy="468052"/>
          </a:xfrm>
          <a:prstGeom prst="roundRect">
            <a:avLst/>
          </a:prstGeom>
          <a:noFill/>
          <a:ln w="28575">
            <a:solidFill>
              <a:srgbClr val="BAD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454" y="186314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       cm        m         km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5130" y="400520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latin typeface="맑은 고딕" pitchFamily="50" charset="-127"/>
                <a:ea typeface="맑은 고딕" pitchFamily="50" charset="-127"/>
              </a:rPr>
              <a:t>연필의 </a:t>
            </a:r>
            <a:r>
              <a:rPr lang="ko-KR" altLang="en-US" sz="2000" spc="-150" smtClean="0">
                <a:latin typeface="맑은 고딕" pitchFamily="50" charset="-127"/>
                <a:ea typeface="맑은 고딕" pitchFamily="50" charset="-127"/>
              </a:rPr>
              <a:t>길이는</a:t>
            </a:r>
            <a:r>
              <a:rPr lang="en-US" altLang="ko-KR" sz="20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pc="-150" smtClean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2000" spc="-150">
                <a:latin typeface="맑은 고딕" pitchFamily="50" charset="-127"/>
                <a:ea typeface="맑은 고딕" pitchFamily="50" charset="-127"/>
              </a:rPr>
              <a:t>9            </a:t>
            </a:r>
            <a:r>
              <a:rPr lang="ko-KR" altLang="en-US" sz="2000" spc="-15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20512" y="3998065"/>
            <a:ext cx="79550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거리를 어림하고 재어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980" y="3820565"/>
            <a:ext cx="360000" cy="3550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2293983" y="5130344"/>
            <a:ext cx="2674061" cy="263185"/>
            <a:chOff x="319554" y="1245924"/>
            <a:chExt cx="4306608" cy="423864"/>
          </a:xfrm>
        </p:grpSpPr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933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16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06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410" y="1319467"/>
              <a:ext cx="800099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628" y="1326327"/>
              <a:ext cx="800099" cy="304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6551" y="3104964"/>
            <a:ext cx="2399429" cy="4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42383</TotalTime>
  <Words>2493</Words>
  <Application>Microsoft Office PowerPoint</Application>
  <PresentationFormat>화면 슬라이드 쇼(4:3)</PresentationFormat>
  <Paragraphs>814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7382</cp:revision>
  <dcterms:created xsi:type="dcterms:W3CDTF">2008-07-15T12:19:11Z</dcterms:created>
  <dcterms:modified xsi:type="dcterms:W3CDTF">2022-03-07T07:20:37Z</dcterms:modified>
</cp:coreProperties>
</file>