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27" r:id="rId4"/>
    <p:sldId id="1097" r:id="rId5"/>
    <p:sldId id="1358" r:id="rId6"/>
    <p:sldId id="1366" r:id="rId7"/>
    <p:sldId id="1353" r:id="rId8"/>
    <p:sldId id="1362" r:id="rId9"/>
    <p:sldId id="1367" r:id="rId10"/>
    <p:sldId id="1369" r:id="rId11"/>
    <p:sldId id="1370" r:id="rId12"/>
    <p:sldId id="1371" r:id="rId13"/>
    <p:sldId id="1372" r:id="rId14"/>
    <p:sldId id="1373" r:id="rId15"/>
    <p:sldId id="1374" r:id="rId16"/>
    <p:sldId id="1375" r:id="rId17"/>
    <p:sldId id="1376" r:id="rId18"/>
    <p:sldId id="1377" r:id="rId19"/>
    <p:sldId id="1378" r:id="rId20"/>
    <p:sldId id="1379" r:id="rId21"/>
    <p:sldId id="1315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DF4A6"/>
    <a:srgbClr val="D0ECD8"/>
    <a:srgbClr val="D4EFFD"/>
    <a:srgbClr val="F27712"/>
    <a:srgbClr val="FF9900"/>
    <a:srgbClr val="FFD0E4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data2.tsherpa.co.kr/tsherpa/MultiMedia/Flash/2020/curri/index.html?flashxmlnum=tb&amp;classa=A8-C1-31-MM-MM-04-06-04-0-0-0-0&amp;classno=MM_31_04/suh_0301_05_0004/suh_0301_05_0004_2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data2.tsherpa.co.kr/tsherpa/MultiMedia/Flash/2020/curri/index.html?flashxmlnum=tb&amp;classa=A8-C1-31-MM-MM-04-06-04-0-0-0-0&amp;classno=MM_31_04/suh_0301_05_0004/suh_0301_05_0004_201_1.ht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data2.tsherpa.co.kr/tsherpa/MultiMedia/Flash/2020/curri/index.html?flashxmlnum=tb&amp;classa=A8-C1-31-MM-MM-04-06-04-0-0-0-0&amp;classno=MM_31_04/suh_0301_05_0004/suh_0301_05_0004_2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data2.tsherpa.co.kr/tsherpa/MultiMedia/Flash/2020/curri/index.html?flashxmlnum=tb&amp;classa=A8-C1-31-MM-MM-04-06-04-0-0-0-0&amp;classno=MM_31_04/suh_0301_05_0004/suh_0301_05_0004_201_1.ht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data2.tsherpa.co.kr/tsherpa/MultiMedia/Flash/2020/curri/index.html?flashxmlnum=tb&amp;classa=A8-C1-31-MM-MM-04-06-04-0-0-0-0&amp;classno=MM_31_04/suh_0301_05_0004/suh_0301_05_0004_2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data2.tsherpa.co.kr/tsherpa/MultiMedia/Flash/2020/curri/index.html?flashxmlnum=tb&amp;classa=A8-C1-31-MM-MM-04-06-04-0-0-0-0&amp;classno=MM_31_04/suh_0301_05_0004/suh_0301_05_0004_201_1.ht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data2.tsherpa.co.kr/tsherpa/MultiMedia/Flash/2020/curri/index.html?flashxmlnum=tb&amp;classa=A8-C1-31-MM-MM-04-06-04-0-0-0-0&amp;classno=MM_31_04/suh_0301_05_0004/suh_0301_05_0004_2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data2.tsherpa.co.kr/tsherpa/MultiMedia/Flash/2020/curri/index.html?flashxmlnum=tb&amp;classa=A8-C1-31-MM-MM-04-06-04-0-0-0-0&amp;classno=MM_31_04/suh_0301_05_0004/suh_0301_05_0004_201_1.ht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1515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4940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6520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단위를 다스리는 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B70AECE-D30D-4310-A003-6741CE3E8EF8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사진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보기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1058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69270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SYS_0955.JPG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0" name="Picture 2" descr="D:\[초등] 교과학습\2022년 1학기\수학 3-1_이미지원본\090111초등수학교3-1-5\Links\SYS_095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" y="1118859"/>
            <a:ext cx="6551445" cy="43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cdata2.tsherpa.co.kr/tsherpa/MultiMedia/Flash/2020/curri/index.html?flashxmlnum=tb&amp;classa=A8-C1-31-MM-MM-04-06-04-0-0-0-0&amp;classno=MM_31_04/suh_0301_05_0004/suh_0301_05_0004_201_1.html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표 안에 직접 쓰기 가능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 있는 부분에만 직접 쓰기 기능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버튼은 직접 쓰기로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타원 106"/>
          <p:cNvSpPr/>
          <p:nvPr/>
        </p:nvSpPr>
        <p:spPr>
          <a:xfrm>
            <a:off x="217551" y="26636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2" name="그룹 281"/>
          <p:cNvGrpSpPr/>
          <p:nvPr/>
        </p:nvGrpSpPr>
        <p:grpSpPr>
          <a:xfrm>
            <a:off x="4921756" y="1206278"/>
            <a:ext cx="1990504" cy="259154"/>
            <a:chOff x="4283968" y="1229193"/>
            <a:chExt cx="1990504" cy="259154"/>
          </a:xfrm>
        </p:grpSpPr>
        <p:grpSp>
          <p:nvGrpSpPr>
            <p:cNvPr id="283" name="그룹 282"/>
            <p:cNvGrpSpPr/>
            <p:nvPr/>
          </p:nvGrpSpPr>
          <p:grpSpPr>
            <a:xfrm>
              <a:off x="4283968" y="1229193"/>
              <a:ext cx="1990504" cy="259154"/>
              <a:chOff x="4283968" y="1229193"/>
              <a:chExt cx="1990504" cy="259154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84" name="직사각형 283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5605831" y="12151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13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놀이를 하면서 친구들의 놀이 결과가 어떻게 될지 어림해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56745"/>
              </p:ext>
            </p:extLst>
          </p:nvPr>
        </p:nvGraphicFramePr>
        <p:xfrm>
          <a:off x="564232" y="2348880"/>
          <a:ext cx="3817463" cy="15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어림한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현민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20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진우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15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나래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15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02" y="5121188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98" y="5564007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404322" y="5179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042" y="1007440"/>
            <a:ext cx="3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소리를 오래 낼까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2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192745" y="170080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결과가 맞았는지 실제 놀이 결과와 비교하여 확인해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328084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921756" y="1206278"/>
            <a:ext cx="1990504" cy="267638"/>
            <a:chOff x="4283968" y="1206278"/>
            <a:chExt cx="1990504" cy="267638"/>
          </a:xfrm>
        </p:grpSpPr>
        <p:grpSp>
          <p:nvGrpSpPr>
            <p:cNvPr id="33" name="그룹 32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물음 </a:t>
                  </a:r>
                  <a:r>
                    <a:rPr lang="en-US" altLang="ko-KR" sz="1100" b="1" dirty="0" smtClean="0"/>
                    <a:t>+</a:t>
                  </a:r>
                  <a:endParaRPr lang="ko-KR" altLang="en-US" sz="1100" b="1" dirty="0"/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5642661" y="12183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30125"/>
              </p:ext>
            </p:extLst>
          </p:nvPr>
        </p:nvGraphicFramePr>
        <p:xfrm>
          <a:off x="564232" y="2348880"/>
          <a:ext cx="6096000" cy="15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어림한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놀이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현민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20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수미</a:t>
                      </a:r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: 19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진우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15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나래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15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02" y="5121188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98" y="5564007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00658" y="2683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6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cdata2.tsherpa.co.kr/tsherpa/MultiMedia/Flash/2020/curri/index.html?flashxmlnum=tb&amp;classa=A8-C1-31-MM-MM-04-06-04-0-0-0-0&amp;classno=MM_31_04/suh_0301_05_0004/suh_0301_05_0004_201_1.html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표 안에 직접 쓰기 가능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 있는 부분에 직접 쓰기 기능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버튼은 직접 쓰기로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이동시 표가 흔들리지 않도록 첫 번째 두 번째 열의 위치를 똑같이 맞춰주세요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3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소리를 오래 낼까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975143" y="2168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9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3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4706286" y="1145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389043" y="15567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모둠별로 친구들과 다양한 놀이를 해 봅시다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6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6223209" y="1696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08" y="1584083"/>
            <a:ext cx="1272065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5246634" y="1621356"/>
            <a:ext cx="989939" cy="255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사진 보기</a:t>
            </a:r>
            <a:endParaRPr lang="ko-KR" altLang="en-US" sz="1400" b="1" dirty="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203335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203335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45689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104964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2" y="4041068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79216" y="2456892"/>
            <a:ext cx="6413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사람씩 색종이를 들고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최대한 길게 손으로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찢습니다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1471" y="3107576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번을 찢은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다음에 찢은 색종이 중 가장 길게 찢은 것의 길이를 예상하고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자로 재어 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1471" y="4052391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어림한 결과를 놀이 결과와 비교해 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9042" y="1007440"/>
            <a:ext cx="3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3]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종이를 길게 찢을까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6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사진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보기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1058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77966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SYS_1007.JPG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 descr="D:\[초등] 교과학습\2022년 1학기\수학 3-1_이미지원본\090111초등수학교3-1-5\Links\SYS_10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2" y="1129930"/>
            <a:ext cx="6551445" cy="43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cdata2.tsherpa.co.kr/tsherpa/MultiMedia/Flash/2020/curri/index.html?flashxmlnum=tb&amp;classa=A8-C1-31-MM-MM-04-06-04-0-0-0-0&amp;classno=MM_31_04/suh_0301_05_0004/suh_0301_05_0004_201_1.html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표 안에 직접 쓰기 가능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 있는 부분에만 직접 쓰기 기능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버튼은 직접 쓰기로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타원 106"/>
          <p:cNvSpPr/>
          <p:nvPr/>
        </p:nvSpPr>
        <p:spPr>
          <a:xfrm>
            <a:off x="217551" y="26636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2" name="그룹 281"/>
          <p:cNvGrpSpPr/>
          <p:nvPr/>
        </p:nvGrpSpPr>
        <p:grpSpPr>
          <a:xfrm>
            <a:off x="4921756" y="1206278"/>
            <a:ext cx="1990504" cy="259154"/>
            <a:chOff x="4283968" y="1229193"/>
            <a:chExt cx="1990504" cy="259154"/>
          </a:xfrm>
        </p:grpSpPr>
        <p:grpSp>
          <p:nvGrpSpPr>
            <p:cNvPr id="283" name="그룹 282"/>
            <p:cNvGrpSpPr/>
            <p:nvPr/>
          </p:nvGrpSpPr>
          <p:grpSpPr>
            <a:xfrm>
              <a:off x="4283968" y="1229193"/>
              <a:ext cx="1990504" cy="259154"/>
              <a:chOff x="4283968" y="1229193"/>
              <a:chExt cx="1990504" cy="259154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84" name="직사각형 283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5605831" y="12151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13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놀이를 하면서 친구들의 놀이 결과가 어떻게 될지 어림해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33265"/>
              </p:ext>
            </p:extLst>
          </p:nvPr>
        </p:nvGraphicFramePr>
        <p:xfrm>
          <a:off x="564232" y="2348880"/>
          <a:ext cx="3817463" cy="15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어림한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수미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9 </a:t>
                      </a:r>
                      <a:r>
                        <a:rPr lang="en-US" altLang="ko-KR" b="1" baseline="0" smtClean="0">
                          <a:solidFill>
                            <a:srgbClr val="0070C0"/>
                          </a:solidFill>
                        </a:rPr>
                        <a:t>cm 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진우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US" altLang="ko-KR" b="1" baseline="0" smtClean="0">
                          <a:solidFill>
                            <a:srgbClr val="0070C0"/>
                          </a:solidFill>
                        </a:rPr>
                        <a:t> cm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나래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12 cm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02" y="5121188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98" y="5564007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404322" y="5179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042" y="1007440"/>
            <a:ext cx="3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3]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종이를 길게 찢을까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5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192745" y="170080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결과가 맞았는지 실제 놀이 결과와 비교하여 확인해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328084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921756" y="1206278"/>
            <a:ext cx="1990504" cy="267638"/>
            <a:chOff x="4283968" y="1206278"/>
            <a:chExt cx="1990504" cy="267638"/>
          </a:xfrm>
        </p:grpSpPr>
        <p:grpSp>
          <p:nvGrpSpPr>
            <p:cNvPr id="33" name="그룹 32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물음 </a:t>
                  </a:r>
                  <a:r>
                    <a:rPr lang="en-US" altLang="ko-KR" sz="1100" b="1" dirty="0" smtClean="0"/>
                    <a:t>+</a:t>
                  </a:r>
                  <a:endParaRPr lang="ko-KR" altLang="en-US" sz="1100" b="1" dirty="0"/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5642661" y="12183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200"/>
              </p:ext>
            </p:extLst>
          </p:nvPr>
        </p:nvGraphicFramePr>
        <p:xfrm>
          <a:off x="564232" y="2348880"/>
          <a:ext cx="6096000" cy="15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어림한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놀이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수미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9 </a:t>
                      </a:r>
                      <a:r>
                        <a:rPr lang="en-US" altLang="ko-KR" b="1" baseline="0" smtClean="0">
                          <a:solidFill>
                            <a:srgbClr val="0070C0"/>
                          </a:solidFill>
                        </a:rPr>
                        <a:t>cm 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현민</a:t>
                      </a:r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:</a:t>
                      </a:r>
                    </a:p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11 cm 7</a:t>
                      </a:r>
                      <a:r>
                        <a:rPr lang="en-US" altLang="ko-KR" b="1" baseline="0" smtClean="0">
                          <a:solidFill>
                            <a:srgbClr val="0070C0"/>
                          </a:solidFill>
                        </a:rPr>
                        <a:t> mm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진우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-US" altLang="ko-KR" b="1" baseline="0" smtClean="0">
                          <a:solidFill>
                            <a:srgbClr val="0070C0"/>
                          </a:solidFill>
                        </a:rPr>
                        <a:t> cm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나래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12 cm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02" y="5121188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98" y="5564007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00658" y="2683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6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cdata2.tsherpa.co.kr/tsherpa/MultiMedia/Flash/2020/curri/index.html?flashxmlnum=tb&amp;classa=A8-C1-31-MM-MM-04-06-04-0-0-0-0&amp;classno=MM_31_04/suh_0301_05_0004/suh_0301_05_0004_201_1.html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표 안에 직접 쓰기 가능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 있는 부분에 직접 쓰기 기능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버튼은 직접 쓰기로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이동시 표가 흔들리지 않도록 첫 번째 두 번째 열의 위치를 똑같이 맞춰주세요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9042" y="1007440"/>
            <a:ext cx="3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3]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종이를 길게 찢을까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80248" y="2085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7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3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4706286" y="1145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389043" y="15567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모둠별로 친구들과 다양한 놀이를 해 봅시다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6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6223209" y="1696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08" y="1584083"/>
            <a:ext cx="1272065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5246634" y="1621356"/>
            <a:ext cx="989939" cy="255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사진 보기</a:t>
            </a:r>
            <a:endParaRPr lang="ko-KR" altLang="en-US" sz="1400" b="1" dirty="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203335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203335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45689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176972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13076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79217" y="2456892"/>
            <a:ext cx="61317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사람씩 돌아가며 뼘을 최대한 크게 벌립니다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0517" y="3179584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뼘의 길이가 얼마나 될지 어림해 보고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사람이 자로 정확한 길이를 잽니다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0517" y="4124399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어림한 결과를 놀이 결과와 비교해 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9042" y="1007440"/>
            <a:ext cx="3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4]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손을 길게 벌릴까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9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사진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보기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교과서 사진처럼 빨간 점선과 화살표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1058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54545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SYS_1007.JPG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98" name="Picture 2" descr="D:\[초등] 교과학습\2022년 1학기\수학 3-1_이미지원본\090111초등수학교3-1-5\Links\SYS_08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00908"/>
            <a:ext cx="4656639" cy="310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[초등] 교과학습\2022년 1학기\수학 3-1_이미지원본\090111초등수학교3-1-5\Links\SYS_082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52771"/>
            <a:ext cx="4067932" cy="271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1295400" y="1962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218811"/>
            <a:ext cx="1725981" cy="167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2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cdata2.tsherpa.co.kr/tsherpa/MultiMedia/Flash/2020/curri/index.html?flashxmlnum=tb&amp;classa=A8-C1-31-MM-MM-04-06-04-0-0-0-0&amp;classno=MM_31_04/suh_0301_05_0004/suh_0301_05_0004_201_1.html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표 안에 직접 쓰기 가능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 있는 부분에만 직접 쓰기 기능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버튼은 직접 쓰기로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타원 106"/>
          <p:cNvSpPr/>
          <p:nvPr/>
        </p:nvSpPr>
        <p:spPr>
          <a:xfrm>
            <a:off x="217551" y="26636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2" name="그룹 281"/>
          <p:cNvGrpSpPr/>
          <p:nvPr/>
        </p:nvGrpSpPr>
        <p:grpSpPr>
          <a:xfrm>
            <a:off x="4921756" y="1206278"/>
            <a:ext cx="1990504" cy="259154"/>
            <a:chOff x="4283968" y="1229193"/>
            <a:chExt cx="1990504" cy="259154"/>
          </a:xfrm>
        </p:grpSpPr>
        <p:grpSp>
          <p:nvGrpSpPr>
            <p:cNvPr id="283" name="그룹 282"/>
            <p:cNvGrpSpPr/>
            <p:nvPr/>
          </p:nvGrpSpPr>
          <p:grpSpPr>
            <a:xfrm>
              <a:off x="4283968" y="1229193"/>
              <a:ext cx="1990504" cy="259154"/>
              <a:chOff x="4283968" y="1229193"/>
              <a:chExt cx="1990504" cy="259154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84" name="직사각형 283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5605831" y="12151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13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놀이를 하면서 친구들의 놀이 결과가 어떻게 될지 어림해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70981"/>
              </p:ext>
            </p:extLst>
          </p:nvPr>
        </p:nvGraphicFramePr>
        <p:xfrm>
          <a:off x="564232" y="2348880"/>
          <a:ext cx="3817463" cy="15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어림한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수미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17 </a:t>
                      </a:r>
                      <a:r>
                        <a:rPr lang="en-US" altLang="ko-KR" b="1" baseline="0" smtClean="0">
                          <a:solidFill>
                            <a:srgbClr val="0070C0"/>
                          </a:solidFill>
                        </a:rPr>
                        <a:t>cm 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현민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15</a:t>
                      </a:r>
                      <a:r>
                        <a:rPr lang="en-US" altLang="ko-KR" b="1" baseline="0" smtClean="0">
                          <a:solidFill>
                            <a:srgbClr val="0070C0"/>
                          </a:solidFill>
                        </a:rPr>
                        <a:t> cm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진우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12 cm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02" y="5121188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98" y="5564007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404322" y="5179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042" y="1007440"/>
            <a:ext cx="3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4]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손을 길게 벌릴까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7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5357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단위를 다스리는 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108~109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누가 휴지를 오래 띄울까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108~109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누가 소리를 오래 낼까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108~109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suh_p_0301_05_0010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누가 종이를 길게 찢을까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108~109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suh_p_0301_05_0010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누가 손을 길게 벌릴까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108~109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suh_p_0301_05_0010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192745" y="170080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결과가 맞았는지 실제 놀이 결과와 비교하여 확인해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328084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921756" y="1206278"/>
            <a:ext cx="1990504" cy="267638"/>
            <a:chOff x="4283968" y="1206278"/>
            <a:chExt cx="1990504" cy="267638"/>
          </a:xfrm>
        </p:grpSpPr>
        <p:grpSp>
          <p:nvGrpSpPr>
            <p:cNvPr id="33" name="그룹 32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물음 </a:t>
                  </a:r>
                  <a:r>
                    <a:rPr lang="en-US" altLang="ko-KR" sz="1100" b="1" dirty="0" smtClean="0"/>
                    <a:t>+</a:t>
                  </a:r>
                  <a:endParaRPr lang="ko-KR" altLang="en-US" sz="1100" b="1" dirty="0"/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5642661" y="12183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54277"/>
              </p:ext>
            </p:extLst>
          </p:nvPr>
        </p:nvGraphicFramePr>
        <p:xfrm>
          <a:off x="564232" y="2348880"/>
          <a:ext cx="6096000" cy="15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어림한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놀이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수미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17 </a:t>
                      </a:r>
                      <a:r>
                        <a:rPr lang="en-US" altLang="ko-KR" b="1" baseline="0" smtClean="0">
                          <a:solidFill>
                            <a:srgbClr val="0070C0"/>
                          </a:solidFill>
                        </a:rPr>
                        <a:t>cm 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나래</a:t>
                      </a:r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:</a:t>
                      </a:r>
                    </a:p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15 cm 3</a:t>
                      </a:r>
                      <a:r>
                        <a:rPr lang="en-US" altLang="ko-KR" b="1" baseline="0" smtClean="0">
                          <a:solidFill>
                            <a:srgbClr val="0070C0"/>
                          </a:solidFill>
                        </a:rPr>
                        <a:t> mm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현민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15</a:t>
                      </a:r>
                      <a:r>
                        <a:rPr lang="en-US" altLang="ko-KR" b="1" baseline="0" smtClean="0">
                          <a:solidFill>
                            <a:srgbClr val="0070C0"/>
                          </a:solidFill>
                        </a:rPr>
                        <a:t> cm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진우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12 cm 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02" y="5121188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98" y="5564007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00658" y="2683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6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cdata2.tsherpa.co.kr/tsherpa/MultiMedia/Flash/2020/curri/index.html?flashxmlnum=tb&amp;classa=A8-C1-31-MM-MM-04-06-04-0-0-0-0&amp;classno=MM_31_04/suh_0301_05_0004/suh_0301_05_0004_201_1.html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표 안에 직접 쓰기 가능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 있는 부분에 직접 쓰기 기능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버튼은 직접 쓰기로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이동시 표가 흔들리지 않도록 첫 번째 두 번째 열의 위치를 똑같이 맞춰주세요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042" y="1007440"/>
            <a:ext cx="3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4]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손을 길게 벌릴까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58876" y="2204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7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78887" y="3036444"/>
            <a:ext cx="5071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여러분의 하루는 어떠한가요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93995" y="3747581"/>
            <a:ext cx="2414009" cy="384721"/>
            <a:chOff x="2268538" y="3747581"/>
            <a:chExt cx="2414009" cy="384721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8" y="3753036"/>
              <a:ext cx="1076398" cy="36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274789" y="3747581"/>
              <a:ext cx="140775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110~111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ko-KR" altLang="en-US" sz="1900" dirty="0"/>
            </a:p>
          </p:txBody>
        </p:sp>
      </p:grp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" y="878492"/>
            <a:ext cx="6918346" cy="474675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305" y="880213"/>
            <a:ext cx="6948772" cy="4745031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단위를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스리는 자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8594"/>
              </p:ext>
            </p:extLst>
          </p:nvPr>
        </p:nvGraphicFramePr>
        <p:xfrm>
          <a:off x="120452" y="6165304"/>
          <a:ext cx="5711687" cy="282949"/>
        </p:xfrm>
        <a:graphic>
          <a:graphicData uri="http://schemas.openxmlformats.org/drawingml/2006/table">
            <a:tbl>
              <a:tblPr/>
              <a:tblGrid>
                <a:gridCol w="13689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2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mm_31_5_07_01_01_ani.mp4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04" y="30118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8051" y="1988840"/>
            <a:ext cx="591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길이와 시간과 관련된 다양한 놀이를 하며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길이와 시간을 어림할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5" y="21390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74361" y="4882445"/>
            <a:ext cx="36406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휴지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초시계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색종이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191185" y="4736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48883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974" y="2816932"/>
            <a:ext cx="591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어림한 결과가 맞았는지 확인하는 과정을 통해 양감을 기를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78" y="29670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699" y="203335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63691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3429000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78833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636912"/>
            <a:ext cx="61317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사람씩 돌아가며 휴지를 불어 떨어뜨리지 않고 띄웁니다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0517" y="3429000"/>
            <a:ext cx="617040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사람은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초시계로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휴지를 띄운 시간을 재고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나머지 사람들은 놀이하는 것을 보며 시간이 얼마나 되는지 어림합니다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0517" y="4484439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어림한 결과를 놀이 결과와 비교해 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3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4706286" y="1145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042" y="1007440"/>
            <a:ext cx="3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휴지를 오래 띄울까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389043" y="15567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모둠별로 친구들과 다양한 놀이를 해 봅시다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6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6223209" y="1696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08" y="1584083"/>
            <a:ext cx="1272065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5246634" y="1621356"/>
            <a:ext cx="989939" cy="255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사진 보기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711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사진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보기 버튼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[초등] 교과학습\2022년 1학기\수학 3-1_이미지원본\090111초등수학교3-1-5\Links\SYS_10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2" y="1160748"/>
            <a:ext cx="6743995" cy="44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1058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09409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SYS_1026.JPG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9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cdata2.tsherpa.co.kr/tsherpa/MultiMedia/Flash/2020/curri/index.html?flashxmlnum=tb&amp;classa=A8-C1-31-MM-MM-04-06-04-0-0-0-0&amp;classno=MM_31_04/suh_0301_05_0004/suh_0301_05_0004_201_1.html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표 안에 직접 쓰기 가능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 있는 부분에만 직접 쓰기 기능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버튼은 직접 쓰기로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타원 106"/>
          <p:cNvSpPr/>
          <p:nvPr/>
        </p:nvSpPr>
        <p:spPr>
          <a:xfrm>
            <a:off x="217551" y="26636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2" name="그룹 281"/>
          <p:cNvGrpSpPr/>
          <p:nvPr/>
        </p:nvGrpSpPr>
        <p:grpSpPr>
          <a:xfrm>
            <a:off x="4921756" y="1206278"/>
            <a:ext cx="1990504" cy="259154"/>
            <a:chOff x="4283968" y="1229193"/>
            <a:chExt cx="1990504" cy="259154"/>
          </a:xfrm>
        </p:grpSpPr>
        <p:grpSp>
          <p:nvGrpSpPr>
            <p:cNvPr id="283" name="그룹 282"/>
            <p:cNvGrpSpPr/>
            <p:nvPr/>
          </p:nvGrpSpPr>
          <p:grpSpPr>
            <a:xfrm>
              <a:off x="4283968" y="1229193"/>
              <a:ext cx="1990504" cy="259154"/>
              <a:chOff x="4283968" y="1229193"/>
              <a:chExt cx="1990504" cy="259154"/>
            </a:xfrm>
          </p:grpSpPr>
          <p:sp>
            <p:nvSpPr>
              <p:cNvPr id="285" name="직사각형 284"/>
              <p:cNvSpPr/>
              <p:nvPr/>
            </p:nvSpPr>
            <p:spPr>
              <a:xfrm>
                <a:off x="4283968" y="1229193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4968044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물음 </a:t>
                </a:r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5643731" y="1232756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3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284" name="직사각형 283"/>
            <p:cNvSpPr/>
            <p:nvPr/>
          </p:nvSpPr>
          <p:spPr>
            <a:xfrm>
              <a:off x="4284062" y="122919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5605831" y="121514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88" name="TextBox 287"/>
          <p:cNvSpPr txBox="1"/>
          <p:nvPr/>
        </p:nvSpPr>
        <p:spPr>
          <a:xfrm>
            <a:off x="389042" y="1007440"/>
            <a:ext cx="407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누가 휴지를 오래 띄울까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놀이를 하면서 친구들의 놀이 결과가 어떻게 될지 어림해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75535"/>
              </p:ext>
            </p:extLst>
          </p:nvPr>
        </p:nvGraphicFramePr>
        <p:xfrm>
          <a:off x="564232" y="2348880"/>
          <a:ext cx="3817463" cy="15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어림한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수미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20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현민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25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나래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35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02" y="5121188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98" y="5564007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404322" y="51791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6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192745" y="170080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결과가 맞았는지 실제 놀이 결과와 비교하여 확인해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328084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921756" y="1206278"/>
            <a:ext cx="1990504" cy="267638"/>
            <a:chOff x="4283968" y="1206278"/>
            <a:chExt cx="1990504" cy="267638"/>
          </a:xfrm>
        </p:grpSpPr>
        <p:grpSp>
          <p:nvGrpSpPr>
            <p:cNvPr id="33" name="그룹 32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물음 </a:t>
                  </a:r>
                  <a:r>
                    <a:rPr lang="en-US" altLang="ko-KR" sz="1100" b="1" dirty="0" smtClean="0"/>
                    <a:t>+</a:t>
                  </a:r>
                  <a:endParaRPr lang="ko-KR" altLang="en-US" sz="1100" b="1" dirty="0"/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 smtClean="0">
                    <a:solidFill>
                      <a:srgbClr val="AE7C65"/>
                    </a:solidFill>
                  </a:rPr>
                  <a:t>1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5642661" y="12183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407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누가 휴지를 오래 띄울까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82211"/>
              </p:ext>
            </p:extLst>
          </p:nvPr>
        </p:nvGraphicFramePr>
        <p:xfrm>
          <a:off x="564232" y="2348880"/>
          <a:ext cx="6096000" cy="150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8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어림한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ysClr val="windowText" lastClr="000000"/>
                          </a:solidFill>
                        </a:rPr>
                        <a:t>놀이 결과</a:t>
                      </a:r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수미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20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진우</a:t>
                      </a:r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en-US" altLang="ko-KR" b="1" baseline="0" smtClean="0">
                          <a:solidFill>
                            <a:srgbClr val="0070C0"/>
                          </a:solidFill>
                        </a:rPr>
                        <a:t> 32</a:t>
                      </a:r>
                      <a:r>
                        <a:rPr lang="ko-KR" altLang="en-US" b="1" baseline="0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현민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25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나래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rgbClr val="0070C0"/>
                          </a:solidFill>
                        </a:rPr>
                        <a:t>35</a:t>
                      </a:r>
                      <a:r>
                        <a:rPr lang="ko-KR" altLang="en-US" b="1" smtClean="0">
                          <a:solidFill>
                            <a:srgbClr val="0070C0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D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02" y="5121188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98" y="5564007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200658" y="2683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보기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직접 쓰기 기능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6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cdata2.tsherpa.co.kr/tsherpa/MultiMedia/Flash/2020/curri/index.html?flashxmlnum=tb&amp;classa=A8-C1-31-MM-MM-04-06-04-0-0-0-0&amp;classno=MM_31_04/suh_0301_05_0004/suh_0301_05_0004_201_1.html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표 안에 직접 쓰기 가능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파란색 텍스트 있는 부분에 직접 쓰기 기능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클릭하면 파란색 텍스트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보기 버튼은 직접 쓰기로 토글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이동시 표가 흔들리지 않도록 첫 번째 두 번째 열의 위치를 똑같이 맞춰주세요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982142" y="2168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3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20686" y="1206277"/>
            <a:ext cx="1991574" cy="259155"/>
            <a:chOff x="4282898" y="1206277"/>
            <a:chExt cx="1991574" cy="259155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990504" cy="259154"/>
              <a:chOff x="4283968" y="1229193"/>
              <a:chExt cx="1990504" cy="259154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990504" cy="259154"/>
                <a:chOff x="4283968" y="1229193"/>
                <a:chExt cx="1990504" cy="259154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2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643731" y="1232756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>
                      <a:solidFill>
                        <a:srgbClr val="AE7C65"/>
                      </a:solidFill>
                    </a:rPr>
                    <a:t>3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4706286" y="1145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단위를 다스리는 자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389043" y="15567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모둠별로 친구들과 다양한 놀이를 해 봅시다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66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6223209" y="1696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08" y="1584083"/>
            <a:ext cx="1272065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5246634" y="1621356"/>
            <a:ext cx="989939" cy="255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사진 보기</a:t>
            </a:r>
            <a:endParaRPr lang="ko-KR" altLang="en-US" sz="1400" b="1" dirty="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8699" y="203335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9" y="245689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996952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97052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79217" y="245689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사람씩 돌아가며 끊지 않고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소리를 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0517" y="2960948"/>
            <a:ext cx="617040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사람은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초시계로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소리 내는 시간을 재고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나머지 사람들은 놀이하는 것을 보며 시간이 얼마나 되는지 어림합니다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0517" y="3908375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어림한 결과를 놀이 결과와 비교해 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9042" y="1007440"/>
            <a:ext cx="373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2]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누가 소리를 오래 낼까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4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42098</TotalTime>
  <Words>1886</Words>
  <Application>Microsoft Office PowerPoint</Application>
  <PresentationFormat>화면 슬라이드 쇼(4:3)</PresentationFormat>
  <Paragraphs>612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7219</cp:revision>
  <dcterms:created xsi:type="dcterms:W3CDTF">2008-07-15T12:19:11Z</dcterms:created>
  <dcterms:modified xsi:type="dcterms:W3CDTF">2022-03-07T07:24:44Z</dcterms:modified>
</cp:coreProperties>
</file>