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1"/>
  </p:notesMasterIdLst>
  <p:handoutMasterIdLst>
    <p:handoutMasterId r:id="rId52"/>
  </p:handoutMasterIdLst>
  <p:sldIdLst>
    <p:sldId id="782" r:id="rId2"/>
    <p:sldId id="783" r:id="rId3"/>
    <p:sldId id="1327" r:id="rId4"/>
    <p:sldId id="1353" r:id="rId5"/>
    <p:sldId id="1408" r:id="rId6"/>
    <p:sldId id="1409" r:id="rId7"/>
    <p:sldId id="1410" r:id="rId8"/>
    <p:sldId id="1097" r:id="rId9"/>
    <p:sldId id="1422" r:id="rId10"/>
    <p:sldId id="1386" r:id="rId11"/>
    <p:sldId id="1394" r:id="rId12"/>
    <p:sldId id="1423" r:id="rId13"/>
    <p:sldId id="1360" r:id="rId14"/>
    <p:sldId id="1424" r:id="rId15"/>
    <p:sldId id="1411" r:id="rId16"/>
    <p:sldId id="1425" r:id="rId17"/>
    <p:sldId id="1400" r:id="rId18"/>
    <p:sldId id="1412" r:id="rId19"/>
    <p:sldId id="1392" r:id="rId20"/>
    <p:sldId id="1413" r:id="rId21"/>
    <p:sldId id="1414" r:id="rId22"/>
    <p:sldId id="1401" r:id="rId23"/>
    <p:sldId id="1426" r:id="rId24"/>
    <p:sldId id="1402" r:id="rId25"/>
    <p:sldId id="1415" r:id="rId26"/>
    <p:sldId id="1416" r:id="rId27"/>
    <p:sldId id="1417" r:id="rId28"/>
    <p:sldId id="1403" r:id="rId29"/>
    <p:sldId id="1418" r:id="rId30"/>
    <p:sldId id="1427" r:id="rId31"/>
    <p:sldId id="1406" r:id="rId32"/>
    <p:sldId id="1428" r:id="rId33"/>
    <p:sldId id="1374" r:id="rId34"/>
    <p:sldId id="1315" r:id="rId35"/>
    <p:sldId id="1316" r:id="rId36"/>
    <p:sldId id="1322" r:id="rId37"/>
    <p:sldId id="1419" r:id="rId38"/>
    <p:sldId id="1323" r:id="rId39"/>
    <p:sldId id="1420" r:id="rId40"/>
    <p:sldId id="1324" r:id="rId41"/>
    <p:sldId id="1421" r:id="rId42"/>
    <p:sldId id="1317" r:id="rId43"/>
    <p:sldId id="1429" r:id="rId44"/>
    <p:sldId id="1319" r:id="rId45"/>
    <p:sldId id="1430" r:id="rId46"/>
    <p:sldId id="1318" r:id="rId47"/>
    <p:sldId id="1432" r:id="rId48"/>
    <p:sldId id="1348" r:id="rId49"/>
    <p:sldId id="1433" r:id="rId5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496C0"/>
    <a:srgbClr val="EEEEEE"/>
    <a:srgbClr val="599DD1"/>
    <a:srgbClr val="FCD5B5"/>
    <a:srgbClr val="DD5758"/>
    <a:srgbClr val="E2F3F2"/>
    <a:srgbClr val="E1EDF5"/>
    <a:srgbClr val="EDE8DC"/>
    <a:srgbClr val="EAE4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 varScale="1">
        <p:scale>
          <a:sx n="114" d="100"/>
          <a:sy n="114" d="100"/>
        </p:scale>
        <p:origin x="-1776" y="-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hyperlink" Target="http://cdata2.tsherpa.co.kr/tsherpa/MultiMedia/Flash/2020/curri/index.html?flashxmlnum=tb&amp;classa=A8-C1-31-MM-MM-04-06-06-0-0-0-0&amp;classno=MM_31_04/suh_0301_05_0006/suh_0301_05_0006_201_1.html" TargetMode="External"/><Relationship Id="rId5" Type="http://schemas.openxmlformats.org/officeDocument/2006/relationships/image" Target="../media/image20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2.png"/><Relationship Id="rId10" Type="http://schemas.openxmlformats.org/officeDocument/2006/relationships/image" Target="../media/image23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oublue86&amp;classa=A8-C1-31-MM-MM-04-06-06-0-0-0-0&amp;classno=MM_31_04/suh_0301_05_0006/suh_0301_05_0006_301_1.html" TargetMode="Externa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6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10.png"/><Relationship Id="rId4" Type="http://schemas.openxmlformats.org/officeDocument/2006/relationships/hyperlink" Target="https://cdata2.tsherpa.co.kr/tsherpa/MultiMedia/Flash/2020/curri/index.html?flashxmlnum=youblue86&amp;classa=A8-C1-31-MM-MM-04-06-06-0-0-0-0&amp;classno=MM_31_04/suh_0301_05_0006/suh_0301_05_0006_301_1.html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37.png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7.png"/><Relationship Id="rId7" Type="http://schemas.openxmlformats.org/officeDocument/2006/relationships/image" Target="../media/image4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37.png"/><Relationship Id="rId4" Type="http://schemas.openxmlformats.org/officeDocument/2006/relationships/hyperlink" Target="https://cdata2.tsherpa.co.kr/tsherpa/MultiMedia/Flash/2020/curri/index.html?flashxmlnum=youblue86&amp;classa=A8-C1-31-MM-MM-04-06-06-0-0-0-0&amp;classno=MM_31_04/suh_0301_05_0006/suh_0301_05_0006_301_1.html" TargetMode="External"/><Relationship Id="rId9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4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39.png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hyperlink" Target="https://cdata2.tsherpa.co.kr/tsherpa/MultiMedia/Flash/2020/curri/index.html?flashxmlnum=jmp1130&amp;classa=A8-C1-31-MM-MM-04-02-04-0-0-0-0&amp;classno=MM_31_04/suh_0301_01_0004/suh_0301_01_0004_401_1.html" TargetMode="External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8.png"/><Relationship Id="rId4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hyperlink" Target="https://cdata2.tsherpa.co.kr/tsherpa/MultiMedia/Flash/2020/curri/index.html?flashxmlnum=youblue86&amp;classa=A8-C1-31-MM-MM-04-06-07-0-0-0-0&amp;classno=MM_31_04/suh_0301_05_0007/suh_0301_05_0007_301_1.html" TargetMode="Externa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hyperlink" Target="http://cdata2.tsherpa.co.kr/tsherpa/MultiMedia/Flash/2020/curri/index.html?flashxmlnum=tb&amp;classa=A8-C1-31-MM-MM-04-06-06-0-0-0-0&amp;classno=MM_31_04/suh_0301_05_0006/suh_0301_05_0006_201_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73046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45640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98096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0708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시간을 더하고 빼는 방법을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suh_p_0301_05_0708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5B70AECE-D30D-4310-A003-6741CE3E8EF8}"/>
              </a:ext>
            </a:extLst>
          </p:cNvPr>
          <p:cNvSpPr/>
          <p:nvPr/>
        </p:nvSpPr>
        <p:spPr>
          <a:xfrm>
            <a:off x="3743908" y="4798104"/>
            <a:ext cx="5220705" cy="1691236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&lt;5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단원 공통 사항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endParaRPr lang="en-US" altLang="ko-KR" sz="14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숫자와 영어 단위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답박스와 영어 단위 사이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칸 띄어쓰기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(ex) 3 cm, 3 km</a:t>
            </a:r>
          </a:p>
          <a:p>
            <a:endParaRPr lang="en-US" altLang="ko-KR" sz="14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 startAt="2"/>
            </a:pP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숫자와 한글 단위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답박스와 한글 단위 사이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붙여쓰기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(ex) 3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70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시간을 더하는 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처음에는 오른쪽 시계에는 바늘이 없음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확인 버튼을 클릭하거나 오른쪽 시계를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시계바늘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시계바늘 색은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#00a0ff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로 변경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처음 진입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suh_p_0301_05_0708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259083"/>
              </p:ext>
            </p:extLst>
          </p:nvPr>
        </p:nvGraphicFramePr>
        <p:xfrm>
          <a:off x="115384" y="6129300"/>
          <a:ext cx="7192920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348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answer_01.svg / 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\app\resource\contents\lesson05\ops\lesson05\images\mm_31_5_05_03_01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5667465" y="5231608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5659263" y="1405934"/>
            <a:ext cx="1302081" cy="258420"/>
            <a:chOff x="4316416" y="1253287"/>
            <a:chExt cx="1302081" cy="258420"/>
          </a:xfrm>
        </p:grpSpPr>
        <p:sp>
          <p:nvSpPr>
            <p:cNvPr id="34" name="직사각형 33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38" name="TextBox 43"/>
          <p:cNvSpPr txBox="1"/>
          <p:nvPr/>
        </p:nvSpPr>
        <p:spPr>
          <a:xfrm>
            <a:off x="303077" y="1784494"/>
            <a:ext cx="67074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초에서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초가 지난 시각을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01" y="191494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851" y="2451915"/>
            <a:ext cx="6131928" cy="1937285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2755324" y="3680815"/>
            <a:ext cx="1369698" cy="432261"/>
          </a:xfrm>
          <a:prstGeom prst="roundRect">
            <a:avLst/>
          </a:prstGeom>
          <a:solidFill>
            <a:srgbClr val="EEEE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43"/>
          <p:cNvSpPr txBox="1"/>
          <p:nvPr/>
        </p:nvSpPr>
        <p:spPr>
          <a:xfrm>
            <a:off x="2784514" y="3728355"/>
            <a:ext cx="135060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 후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462" y="2816932"/>
            <a:ext cx="2455786" cy="72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5988211" y="2473847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2621615" y="5260525"/>
            <a:ext cx="2130405" cy="263186"/>
            <a:chOff x="319554" y="1245924"/>
            <a:chExt cx="3431042" cy="423864"/>
          </a:xfrm>
        </p:grpSpPr>
        <p:pic>
          <p:nvPicPr>
            <p:cNvPr id="80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894" y="1317363"/>
              <a:ext cx="781050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368" y="1312601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1496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6617" y="1311444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4519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70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시간을 더하는 방법을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suh_p_0301_05_0708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6489716" y="5037958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43"/>
          <p:cNvSpPr txBox="1"/>
          <p:nvPr/>
        </p:nvSpPr>
        <p:spPr>
          <a:xfrm>
            <a:off x="719572" y="2125670"/>
            <a:ext cx="31070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초 ＋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초 ＝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66679" y="2132882"/>
            <a:ext cx="4320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94399" y="2132882"/>
            <a:ext cx="4604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217622" y="2128953"/>
            <a:ext cx="4604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3"/>
          <p:cNvSpPr txBox="1"/>
          <p:nvPr/>
        </p:nvSpPr>
        <p:spPr>
          <a:xfrm>
            <a:off x="4131474" y="2127864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/>
          <p:cNvSpPr txBox="1"/>
          <p:nvPr/>
        </p:nvSpPr>
        <p:spPr>
          <a:xfrm>
            <a:off x="4879795" y="2125670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05903" y="2125670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3"/>
          <p:cNvSpPr txBox="1"/>
          <p:nvPr/>
        </p:nvSpPr>
        <p:spPr>
          <a:xfrm>
            <a:off x="1907704" y="2803463"/>
            <a:ext cx="34108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38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/>
          <p:cNvSpPr txBox="1"/>
          <p:nvPr/>
        </p:nvSpPr>
        <p:spPr>
          <a:xfrm>
            <a:off x="2025286" y="3463117"/>
            <a:ext cx="319233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       2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/>
          <p:cNvSpPr txBox="1"/>
          <p:nvPr/>
        </p:nvSpPr>
        <p:spPr>
          <a:xfrm>
            <a:off x="1439652" y="3463117"/>
            <a:ext cx="4633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1412704" y="3916741"/>
            <a:ext cx="393944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직사각형 47"/>
          <p:cNvSpPr/>
          <p:nvPr/>
        </p:nvSpPr>
        <p:spPr>
          <a:xfrm>
            <a:off x="1835696" y="4021405"/>
            <a:ext cx="4320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3"/>
          <p:cNvSpPr txBox="1"/>
          <p:nvPr/>
        </p:nvSpPr>
        <p:spPr>
          <a:xfrm>
            <a:off x="2200491" y="4016387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095836" y="4021215"/>
            <a:ext cx="4604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43"/>
          <p:cNvSpPr txBox="1"/>
          <p:nvPr/>
        </p:nvSpPr>
        <p:spPr>
          <a:xfrm>
            <a:off x="3481232" y="4014003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363521" y="4008437"/>
            <a:ext cx="4604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51802" y="4005154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5659263" y="1405934"/>
            <a:ext cx="1302081" cy="258420"/>
            <a:chOff x="4316416" y="1253287"/>
            <a:chExt cx="1302081" cy="258420"/>
          </a:xfrm>
        </p:grpSpPr>
        <p:sp>
          <p:nvSpPr>
            <p:cNvPr id="66" name="직사각형 65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621615" y="5260525"/>
            <a:ext cx="2130405" cy="263186"/>
            <a:chOff x="319554" y="1245924"/>
            <a:chExt cx="3431042" cy="423864"/>
          </a:xfrm>
        </p:grpSpPr>
        <p:pic>
          <p:nvPicPr>
            <p:cNvPr id="69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5667" y="1317363"/>
              <a:ext cx="781050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368" y="1312601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1496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829" y="1311444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1321" y="1880828"/>
            <a:ext cx="360000" cy="3550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8044" y="1880828"/>
            <a:ext cx="360000" cy="3550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8124" y="1880828"/>
            <a:ext cx="360000" cy="3550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4892" y="4293096"/>
            <a:ext cx="360000" cy="3550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3450" y="4250415"/>
            <a:ext cx="360000" cy="3550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1695" y="429309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3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70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시간을 더하는 방법을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suh_p_0301_05_0708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6489716" y="5037958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661644" y="1405649"/>
            <a:ext cx="1302248" cy="259155"/>
            <a:chOff x="5003881" y="1405649"/>
            <a:chExt cx="1302248" cy="259155"/>
          </a:xfrm>
        </p:grpSpPr>
        <p:grpSp>
          <p:nvGrpSpPr>
            <p:cNvPr id="33" name="그룹 32"/>
            <p:cNvGrpSpPr/>
            <p:nvPr/>
          </p:nvGrpSpPr>
          <p:grpSpPr>
            <a:xfrm>
              <a:off x="5004048" y="1405934"/>
              <a:ext cx="1302081" cy="258420"/>
              <a:chOff x="4316416" y="1253287"/>
              <a:chExt cx="1302081" cy="258420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4987756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2</a:t>
                </a:r>
                <a:endParaRPr lang="ko-KR" altLang="en-US" sz="1100" b="1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4316416" y="1253287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5669451" y="140921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003881" y="1405649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9" name="TextBox 43"/>
          <p:cNvSpPr txBox="1"/>
          <p:nvPr/>
        </p:nvSpPr>
        <p:spPr>
          <a:xfrm>
            <a:off x="440395" y="1664804"/>
            <a:ext cx="67074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시간을 더하는 방법을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19" y="179525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직사각형 60"/>
          <p:cNvSpPr/>
          <p:nvPr/>
        </p:nvSpPr>
        <p:spPr>
          <a:xfrm>
            <a:off x="540475" y="2096852"/>
            <a:ext cx="5656804" cy="364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1"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시는 시끼리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분은 분끼리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초는 초끼리 더합니다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477" y="23328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437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615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시간을 빼는 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suh_p_0301_05_0708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990082"/>
              </p:ext>
            </p:extLst>
          </p:nvPr>
        </p:nvGraphicFramePr>
        <p:xfrm>
          <a:off x="115384" y="6129300"/>
          <a:ext cx="7336936" cy="304800"/>
        </p:xfrm>
        <a:graphic>
          <a:graphicData uri="http://schemas.openxmlformats.org/drawingml/2006/table">
            <a:tbl>
              <a:tblPr/>
              <a:tblGrid>
                <a:gridCol w="9412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956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answer_01.svg / 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\app\resource\contents\lesson05\ops\lesson05\images\mm_31_5_05_04_01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5652120" y="1376772"/>
            <a:ext cx="1302081" cy="258420"/>
            <a:chOff x="4316416" y="1253287"/>
            <a:chExt cx="1302081" cy="258420"/>
          </a:xfrm>
        </p:grpSpPr>
        <p:sp>
          <p:nvSpPr>
            <p:cNvPr id="27" name="직사각형 26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56" name="타원 55"/>
          <p:cNvSpPr/>
          <p:nvPr/>
        </p:nvSpPr>
        <p:spPr>
          <a:xfrm>
            <a:off x="5468697" y="13160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/>
          <p:cNvSpPr txBox="1"/>
          <p:nvPr/>
        </p:nvSpPr>
        <p:spPr>
          <a:xfrm>
            <a:off x="373122" y="1682306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초보다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 전의 시각을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7" y="18088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067" y="3068960"/>
            <a:ext cx="6318624" cy="110674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1067" y="3068960"/>
            <a:ext cx="6435169" cy="5821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73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10210" y="3456344"/>
            <a:ext cx="181081" cy="176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08855" y="3456345"/>
            <a:ext cx="181081" cy="176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029197" y="3482593"/>
            <a:ext cx="181081" cy="176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43"/>
          <p:cNvSpPr txBox="1"/>
          <p:nvPr/>
        </p:nvSpPr>
        <p:spPr>
          <a:xfrm>
            <a:off x="148938" y="3104964"/>
            <a:ext cx="11324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39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43"/>
          <p:cNvSpPr txBox="1"/>
          <p:nvPr/>
        </p:nvSpPr>
        <p:spPr>
          <a:xfrm>
            <a:off x="2878309" y="3104964"/>
            <a:ext cx="102946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43"/>
          <p:cNvSpPr txBox="1"/>
          <p:nvPr/>
        </p:nvSpPr>
        <p:spPr>
          <a:xfrm>
            <a:off x="5519642" y="3104964"/>
            <a:ext cx="102946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43"/>
          <p:cNvSpPr txBox="1"/>
          <p:nvPr/>
        </p:nvSpPr>
        <p:spPr>
          <a:xfrm>
            <a:off x="828084" y="3395162"/>
            <a:ext cx="5594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/>
          <p:cNvSpPr txBox="1"/>
          <p:nvPr/>
        </p:nvSpPr>
        <p:spPr>
          <a:xfrm>
            <a:off x="1288422" y="3392996"/>
            <a:ext cx="5594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43"/>
          <p:cNvSpPr txBox="1"/>
          <p:nvPr/>
        </p:nvSpPr>
        <p:spPr>
          <a:xfrm>
            <a:off x="1792478" y="3392996"/>
            <a:ext cx="5594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2244257" y="3396442"/>
            <a:ext cx="5594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43"/>
          <p:cNvSpPr txBox="1"/>
          <p:nvPr/>
        </p:nvSpPr>
        <p:spPr>
          <a:xfrm>
            <a:off x="2702222" y="3405458"/>
            <a:ext cx="5594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43"/>
          <p:cNvSpPr txBox="1"/>
          <p:nvPr/>
        </p:nvSpPr>
        <p:spPr>
          <a:xfrm>
            <a:off x="3595211" y="3396680"/>
            <a:ext cx="5594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43"/>
          <p:cNvSpPr txBox="1"/>
          <p:nvPr/>
        </p:nvSpPr>
        <p:spPr>
          <a:xfrm>
            <a:off x="4026090" y="3405458"/>
            <a:ext cx="5594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43"/>
          <p:cNvSpPr txBox="1"/>
          <p:nvPr/>
        </p:nvSpPr>
        <p:spPr>
          <a:xfrm>
            <a:off x="4504517" y="3405458"/>
            <a:ext cx="5594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43"/>
          <p:cNvSpPr txBox="1"/>
          <p:nvPr/>
        </p:nvSpPr>
        <p:spPr>
          <a:xfrm>
            <a:off x="4957297" y="3409618"/>
            <a:ext cx="5594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43"/>
          <p:cNvSpPr txBox="1"/>
          <p:nvPr/>
        </p:nvSpPr>
        <p:spPr>
          <a:xfrm>
            <a:off x="5416725" y="3392996"/>
            <a:ext cx="5594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2621615" y="5260525"/>
            <a:ext cx="2130405" cy="263186"/>
            <a:chOff x="319554" y="1245924"/>
            <a:chExt cx="3431042" cy="423864"/>
          </a:xfrm>
        </p:grpSpPr>
        <p:pic>
          <p:nvPicPr>
            <p:cNvPr id="45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1496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6617" y="1311444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그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림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클릭하거나 정답 확인 클릭하면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처음 진입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폰트는 들어가는 한에서 최대한 크게 넣어주세요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기존 개발물 폰트 크기 참고 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11"/>
              </a:rPr>
              <a:t>http://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11"/>
              </a:rPr>
              <a:t>cdata2.tsherpa.co.kr/tsherpa/MultiMedia/Flash/2020/curri/index.html?flashxmlnum=tb&amp;classa=A8-C1-31-MM-MM-04-06-06-0-0-0-0&amp;classno=MM_31_04/suh_0301_05_0006/suh_0301_05_0006_201_1.html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하단 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225939" y="2823665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6222903" y="3446323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3463320" y="4973689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037" y="2312876"/>
            <a:ext cx="3022417" cy="58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825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시간을 빼는 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suh_p_0301_05_0708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687670"/>
              </p:ext>
            </p:extLst>
          </p:nvPr>
        </p:nvGraphicFramePr>
        <p:xfrm>
          <a:off x="115384" y="6129300"/>
          <a:ext cx="7336936" cy="304800"/>
        </p:xfrm>
        <a:graphic>
          <a:graphicData uri="http://schemas.openxmlformats.org/drawingml/2006/table">
            <a:tbl>
              <a:tblPr/>
              <a:tblGrid>
                <a:gridCol w="9412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956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answer_01.svg / 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\app\resource\contents\lesson05\ops\lesson05\images\mm_31_5_05_04_01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5652120" y="1376772"/>
            <a:ext cx="1302081" cy="258420"/>
            <a:chOff x="4316416" y="1253287"/>
            <a:chExt cx="1302081" cy="258420"/>
          </a:xfrm>
        </p:grpSpPr>
        <p:sp>
          <p:nvSpPr>
            <p:cNvPr id="27" name="직사각형 26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56" name="타원 55"/>
          <p:cNvSpPr/>
          <p:nvPr/>
        </p:nvSpPr>
        <p:spPr>
          <a:xfrm>
            <a:off x="5468697" y="13160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/>
          <p:cNvSpPr txBox="1"/>
          <p:nvPr/>
        </p:nvSpPr>
        <p:spPr>
          <a:xfrm>
            <a:off x="373122" y="1682306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초보다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 전의 시각을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7" y="18088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739" y="2429724"/>
            <a:ext cx="6340180" cy="197269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850247" y="3717032"/>
            <a:ext cx="1374325" cy="337054"/>
          </a:xfrm>
          <a:prstGeom prst="rect">
            <a:avLst/>
          </a:prstGeom>
          <a:solidFill>
            <a:srgbClr val="EEEE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43"/>
          <p:cNvSpPr txBox="1"/>
          <p:nvPr/>
        </p:nvSpPr>
        <p:spPr>
          <a:xfrm>
            <a:off x="2843808" y="3714943"/>
            <a:ext cx="1434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 전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59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처음에는 왼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쪽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시계에는 바늘이 없음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확인 버튼을 클릭하거나 왼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쪽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시계를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시계바늘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시계바늘 색은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#00a0ff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로 변경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처음 진입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2621615" y="5260525"/>
            <a:ext cx="2130405" cy="263186"/>
            <a:chOff x="319554" y="1245924"/>
            <a:chExt cx="3431042" cy="423864"/>
          </a:xfrm>
        </p:grpSpPr>
        <p:pic>
          <p:nvPicPr>
            <p:cNvPr id="46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894" y="1317363"/>
              <a:ext cx="781050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368" y="1312601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1496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6617" y="1311444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95" y="2744924"/>
            <a:ext cx="2681297" cy="81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41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70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시간을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빼는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방법을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suh_p_0301_05_0708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6489716" y="5037958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43"/>
          <p:cNvSpPr txBox="1"/>
          <p:nvPr/>
        </p:nvSpPr>
        <p:spPr>
          <a:xfrm>
            <a:off x="755576" y="2233682"/>
            <a:ext cx="329890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초 －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초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5352148" y="1354059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66679" y="2240894"/>
            <a:ext cx="4320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94399" y="2240894"/>
            <a:ext cx="4604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217622" y="2236965"/>
            <a:ext cx="4604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3"/>
          <p:cNvSpPr txBox="1"/>
          <p:nvPr/>
        </p:nvSpPr>
        <p:spPr>
          <a:xfrm>
            <a:off x="4131474" y="2235876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/>
          <p:cNvSpPr txBox="1"/>
          <p:nvPr/>
        </p:nvSpPr>
        <p:spPr>
          <a:xfrm>
            <a:off x="4879795" y="2233682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05903" y="2233682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3"/>
          <p:cNvSpPr txBox="1"/>
          <p:nvPr/>
        </p:nvSpPr>
        <p:spPr>
          <a:xfrm>
            <a:off x="1907704" y="2911475"/>
            <a:ext cx="34108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50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/>
          <p:cNvSpPr txBox="1"/>
          <p:nvPr/>
        </p:nvSpPr>
        <p:spPr>
          <a:xfrm>
            <a:off x="2025286" y="3571129"/>
            <a:ext cx="319233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       1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/>
          <p:cNvSpPr txBox="1"/>
          <p:nvPr/>
        </p:nvSpPr>
        <p:spPr>
          <a:xfrm>
            <a:off x="1439652" y="3571129"/>
            <a:ext cx="4633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1412704" y="4024753"/>
            <a:ext cx="393944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직사각형 47"/>
          <p:cNvSpPr/>
          <p:nvPr/>
        </p:nvSpPr>
        <p:spPr>
          <a:xfrm>
            <a:off x="1835696" y="4129417"/>
            <a:ext cx="4320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3"/>
          <p:cNvSpPr txBox="1"/>
          <p:nvPr/>
        </p:nvSpPr>
        <p:spPr>
          <a:xfrm>
            <a:off x="2200491" y="4124399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095836" y="4129227"/>
            <a:ext cx="4604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43"/>
          <p:cNvSpPr txBox="1"/>
          <p:nvPr/>
        </p:nvSpPr>
        <p:spPr>
          <a:xfrm>
            <a:off x="3481232" y="4122015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363521" y="4116449"/>
            <a:ext cx="4604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51802" y="4113166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5652120" y="1376772"/>
            <a:ext cx="1302081" cy="258420"/>
            <a:chOff x="4316416" y="1253287"/>
            <a:chExt cx="1302081" cy="258420"/>
          </a:xfrm>
        </p:grpSpPr>
        <p:sp>
          <p:nvSpPr>
            <p:cNvPr id="66" name="직사각형 65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621615" y="5260525"/>
            <a:ext cx="2130405" cy="263186"/>
            <a:chOff x="319554" y="1245924"/>
            <a:chExt cx="3431042" cy="423864"/>
          </a:xfrm>
        </p:grpSpPr>
        <p:pic>
          <p:nvPicPr>
            <p:cNvPr id="69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5667" y="1317363"/>
              <a:ext cx="781050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368" y="1312601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1496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829" y="1311444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621" y="19975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158" y="19975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695" y="19975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858" y="44857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892" y="44857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882" y="44857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827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70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시간을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빼는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방법을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suh_p_0301_05_0708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6489716" y="5037958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661644" y="1405649"/>
            <a:ext cx="1302248" cy="259155"/>
            <a:chOff x="5003881" y="1405649"/>
            <a:chExt cx="1302248" cy="259155"/>
          </a:xfrm>
        </p:grpSpPr>
        <p:grpSp>
          <p:nvGrpSpPr>
            <p:cNvPr id="33" name="그룹 32"/>
            <p:cNvGrpSpPr/>
            <p:nvPr/>
          </p:nvGrpSpPr>
          <p:grpSpPr>
            <a:xfrm>
              <a:off x="5004048" y="1405934"/>
              <a:ext cx="1302081" cy="258420"/>
              <a:chOff x="4316416" y="1253287"/>
              <a:chExt cx="1302081" cy="258420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4987756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2</a:t>
                </a:r>
                <a:endParaRPr lang="ko-KR" altLang="en-US" sz="1100" b="1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4316416" y="1253287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5669451" y="140921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003881" y="1405649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5352148" y="1354059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/>
          <p:cNvSpPr txBox="1"/>
          <p:nvPr/>
        </p:nvSpPr>
        <p:spPr>
          <a:xfrm>
            <a:off x="440395" y="1736812"/>
            <a:ext cx="67074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시간을 빼는 방법을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19" y="18625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직사각형 60"/>
          <p:cNvSpPr/>
          <p:nvPr/>
        </p:nvSpPr>
        <p:spPr>
          <a:xfrm>
            <a:off x="499372" y="2141957"/>
            <a:ext cx="56568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1"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시는 시끼리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분은 분끼리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초는 초끼리 뺍니다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301" y="20130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6709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616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하단 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suh_p_0301_05_0708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43"/>
          <p:cNvSpPr txBox="1"/>
          <p:nvPr/>
        </p:nvSpPr>
        <p:spPr>
          <a:xfrm>
            <a:off x="477115" y="2445999"/>
            <a:ext cx="3446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35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467544" y="3105653"/>
            <a:ext cx="319233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시간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20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13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/>
          <p:cNvSpPr txBox="1"/>
          <p:nvPr/>
        </p:nvSpPr>
        <p:spPr>
          <a:xfrm>
            <a:off x="115384" y="3105653"/>
            <a:ext cx="4633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8" name="직선 연결선 47"/>
          <p:cNvCxnSpPr/>
          <p:nvPr/>
        </p:nvCxnSpPr>
        <p:spPr bwMode="auto">
          <a:xfrm>
            <a:off x="177046" y="3559277"/>
            <a:ext cx="3181023" cy="288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직사각형 48"/>
          <p:cNvSpPr/>
          <p:nvPr/>
        </p:nvSpPr>
        <p:spPr>
          <a:xfrm>
            <a:off x="287524" y="3663941"/>
            <a:ext cx="4320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3"/>
          <p:cNvSpPr txBox="1"/>
          <p:nvPr/>
        </p:nvSpPr>
        <p:spPr>
          <a:xfrm>
            <a:off x="652319" y="3658923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547664" y="3663751"/>
            <a:ext cx="4604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43"/>
          <p:cNvSpPr txBox="1"/>
          <p:nvPr/>
        </p:nvSpPr>
        <p:spPr>
          <a:xfrm>
            <a:off x="1943708" y="3656539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99420" y="3650973"/>
            <a:ext cx="4604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28583" y="3647690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/>
          <p:cNvSpPr txBox="1"/>
          <p:nvPr/>
        </p:nvSpPr>
        <p:spPr>
          <a:xfrm>
            <a:off x="3921043" y="2426638"/>
            <a:ext cx="3446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50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38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/>
          <p:cNvSpPr txBox="1"/>
          <p:nvPr/>
        </p:nvSpPr>
        <p:spPr>
          <a:xfrm>
            <a:off x="3911472" y="3086292"/>
            <a:ext cx="319233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38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25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/>
          <p:cNvSpPr txBox="1"/>
          <p:nvPr/>
        </p:nvSpPr>
        <p:spPr>
          <a:xfrm>
            <a:off x="3559312" y="3086292"/>
            <a:ext cx="4633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4" name="직선 연결선 63"/>
          <p:cNvCxnSpPr/>
          <p:nvPr/>
        </p:nvCxnSpPr>
        <p:spPr bwMode="auto">
          <a:xfrm>
            <a:off x="3620974" y="3539916"/>
            <a:ext cx="3181023" cy="288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직사각형 64"/>
          <p:cNvSpPr/>
          <p:nvPr/>
        </p:nvSpPr>
        <p:spPr>
          <a:xfrm>
            <a:off x="3779912" y="3644580"/>
            <a:ext cx="4320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4144707" y="3639562"/>
            <a:ext cx="67932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시간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991592" y="3644390"/>
            <a:ext cx="4604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43"/>
          <p:cNvSpPr txBox="1"/>
          <p:nvPr/>
        </p:nvSpPr>
        <p:spPr>
          <a:xfrm>
            <a:off x="5387636" y="3637178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043348" y="3631612"/>
            <a:ext cx="4604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72511" y="3628329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718860" y="5261940"/>
            <a:ext cx="1637116" cy="263186"/>
            <a:chOff x="319554" y="1245924"/>
            <a:chExt cx="2636592" cy="423864"/>
          </a:xfrm>
        </p:grpSpPr>
        <p:pic>
          <p:nvPicPr>
            <p:cNvPr id="41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796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suh_p_0301_05_0708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/>
          <p:cNvSpPr txBox="1"/>
          <p:nvPr/>
        </p:nvSpPr>
        <p:spPr>
          <a:xfrm>
            <a:off x="598404" y="2394013"/>
            <a:ext cx="37112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초＋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초 ＝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249699" y="2401225"/>
            <a:ext cx="4320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13423" y="2401225"/>
            <a:ext cx="4604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772650" y="2397296"/>
            <a:ext cx="4604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43"/>
          <p:cNvSpPr txBox="1"/>
          <p:nvPr/>
        </p:nvSpPr>
        <p:spPr>
          <a:xfrm>
            <a:off x="4614494" y="2396207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/>
          <p:cNvSpPr txBox="1"/>
          <p:nvPr/>
        </p:nvSpPr>
        <p:spPr>
          <a:xfrm>
            <a:off x="5398819" y="2394013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60931" y="2394013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43"/>
          <p:cNvSpPr txBox="1"/>
          <p:nvPr/>
        </p:nvSpPr>
        <p:spPr>
          <a:xfrm>
            <a:off x="598404" y="3318861"/>
            <a:ext cx="37112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 －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초＝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249699" y="3326073"/>
            <a:ext cx="4320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229447" y="3326073"/>
            <a:ext cx="4604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988674" y="3322144"/>
            <a:ext cx="4604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43"/>
          <p:cNvSpPr txBox="1"/>
          <p:nvPr/>
        </p:nvSpPr>
        <p:spPr>
          <a:xfrm>
            <a:off x="4608594" y="3333563"/>
            <a:ext cx="678314" cy="3474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시간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43"/>
          <p:cNvSpPr txBox="1"/>
          <p:nvPr/>
        </p:nvSpPr>
        <p:spPr>
          <a:xfrm>
            <a:off x="5614843" y="3318861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376955" y="3318861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718860" y="5261940"/>
            <a:ext cx="1637116" cy="263186"/>
            <a:chOff x="319554" y="1245924"/>
            <a:chExt cx="2636592" cy="423864"/>
          </a:xfrm>
        </p:grpSpPr>
        <p:pic>
          <p:nvPicPr>
            <p:cNvPr id="37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3232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396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7156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교시 수업이 끝나는 시각을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suh_p_0301_05_0708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5652120" y="1376772"/>
            <a:ext cx="1302081" cy="258420"/>
            <a:chOff x="4316416" y="1253287"/>
            <a:chExt cx="1302081" cy="258420"/>
          </a:xfrm>
        </p:grpSpPr>
        <p:sp>
          <p:nvSpPr>
            <p:cNvPr id="25" name="직사각형 24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48" name="TextBox 43"/>
          <p:cNvSpPr txBox="1"/>
          <p:nvPr/>
        </p:nvSpPr>
        <p:spPr>
          <a:xfrm>
            <a:off x="294610" y="1712131"/>
            <a:ext cx="67074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교시 수업이 끝나는 시각을 구하려면 어떻게 해야 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34" y="184258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49"/>
          <p:cNvSpPr/>
          <p:nvPr/>
        </p:nvSpPr>
        <p:spPr>
          <a:xfrm>
            <a:off x="514385" y="3609020"/>
            <a:ext cx="5893819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선생님께서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교시 수업을 시작하신 시각에서 선생님께서 수업을 하신 시간을 더해서 구할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11834" y="4383028"/>
            <a:ext cx="589381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분에서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지난 시각을 구하면 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138" y="39717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003" y="44388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405703" y="13137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792131"/>
              </p:ext>
            </p:extLst>
          </p:nvPr>
        </p:nvGraphicFramePr>
        <p:xfrm>
          <a:off x="1283052" y="2213341"/>
          <a:ext cx="4356484" cy="1018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90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800" b="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교시 수업 시작 시각</a:t>
                      </a:r>
                      <a:endParaRPr lang="en-US" altLang="ko-KR" sz="1800" b="0" spc="-15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lang="ko-KR" altLang="en-US" sz="1800" b="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 </a:t>
                      </a:r>
                      <a:r>
                        <a:rPr lang="en-US" altLang="ko-KR" sz="1800" b="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r>
                        <a:rPr lang="ko-KR" altLang="en-US" sz="1800" b="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endParaRPr lang="en-US" altLang="ko-KR" sz="1800" b="0" spc="-15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90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8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교시 수업 시간</a:t>
                      </a:r>
                      <a:endParaRPr lang="en-US" altLang="ko-KR" sz="1800" spc="-15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</a:t>
                      </a:r>
                      <a:r>
                        <a:rPr lang="ko-KR" altLang="en-US" sz="18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endParaRPr lang="en-US" altLang="ko-KR" sz="1800" spc="-15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72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394269"/>
              </p:ext>
            </p:extLst>
          </p:nvPr>
        </p:nvGraphicFramePr>
        <p:xfrm>
          <a:off x="179388" y="149396"/>
          <a:ext cx="8774172" cy="5943360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쉬는 시간이 얼마나 있을까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suh_p_0301_05_0708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시간의 덧셈과 뺄셈을 하는 방법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70~71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suh_p_0301_05_0708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suh_p_0301_05_0708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 단위의 시간의 덧셈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70~71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suh_p_0301_05_0708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 단위의 시간의 뺄셈 방법 알아보기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70~71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suh_p_0301_05_0708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 단위의 시간의 덧셈과 뺄셈 계산하기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70~71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suh_p_0301_05_0708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71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 단위의 시간의 덧셈 익히기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104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70~71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suh_p_0301_05_0708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 단위의 시간의 뺄셈 익히기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104~105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70~71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suh_p_0301_05_0708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시간의 덧셈을 활용하여 문제 해결하기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70~71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suh_p_0301_05_0708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시간의 뺄셈을 활용하여 문제 해결하기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70~71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suh_p_0301_05_0708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_207_1.html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suh_p_0301_05_0708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suh_p_0301_05_0708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suh_p_0301_05_0708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교시 수업이 끝나는 시각을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suh_p_0301_05_0708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283968" y="1808820"/>
            <a:ext cx="972108" cy="43204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3"/>
          <p:cNvSpPr txBox="1"/>
          <p:nvPr/>
        </p:nvSpPr>
        <p:spPr>
          <a:xfrm>
            <a:off x="420866" y="1808903"/>
            <a:ext cx="67074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교시 수업이 끝나는 시각을 식을 세워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90" y="19393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49"/>
          <p:cNvSpPr/>
          <p:nvPr/>
        </p:nvSpPr>
        <p:spPr>
          <a:xfrm>
            <a:off x="2132379" y="2267580"/>
            <a:ext cx="323437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분＋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분＝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232" y="23233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661644" y="1405649"/>
            <a:ext cx="1302248" cy="259155"/>
            <a:chOff x="5003881" y="1405649"/>
            <a:chExt cx="1302248" cy="259155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048" y="1405934"/>
              <a:ext cx="1302081" cy="258420"/>
              <a:chOff x="4316416" y="1253287"/>
              <a:chExt cx="1302081" cy="258420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4987756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2</a:t>
                </a:r>
                <a:endParaRPr lang="ko-KR" altLang="en-US" sz="1100" b="1" dirty="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316416" y="1253287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39" name="직사각형 38"/>
            <p:cNvSpPr/>
            <p:nvPr/>
          </p:nvSpPr>
          <p:spPr>
            <a:xfrm>
              <a:off x="5669451" y="140921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003881" y="1405649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60" name="타원 59"/>
          <p:cNvSpPr/>
          <p:nvPr/>
        </p:nvSpPr>
        <p:spPr>
          <a:xfrm>
            <a:off x="4123354" y="4473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865" y="3980398"/>
            <a:ext cx="1105158" cy="110515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736" y="3859693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409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교시 수업이 끝나는 시각을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suh_p_0301_05_0708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283968" y="1808820"/>
            <a:ext cx="972108" cy="43204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3"/>
          <p:cNvSpPr txBox="1"/>
          <p:nvPr/>
        </p:nvSpPr>
        <p:spPr>
          <a:xfrm>
            <a:off x="420866" y="1808903"/>
            <a:ext cx="67074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교시 수업이 끝나는 시각을 식을 세워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90" y="19393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5661644" y="1405649"/>
            <a:ext cx="1302248" cy="259155"/>
            <a:chOff x="5003881" y="1405649"/>
            <a:chExt cx="1302248" cy="259155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048" y="1405934"/>
              <a:ext cx="1302081" cy="258420"/>
              <a:chOff x="4316416" y="1253287"/>
              <a:chExt cx="1302081" cy="258420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4987756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2</a:t>
                </a:r>
                <a:endParaRPr lang="ko-KR" altLang="en-US" sz="1100" b="1" dirty="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316416" y="1253287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39" name="직사각형 38"/>
            <p:cNvSpPr/>
            <p:nvPr/>
          </p:nvSpPr>
          <p:spPr>
            <a:xfrm>
              <a:off x="5669451" y="140921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003881" y="1405649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pic>
        <p:nvPicPr>
          <p:cNvPr id="45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62" y="3980398"/>
            <a:ext cx="1105158" cy="110515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2086640" y="4226956"/>
            <a:ext cx="3617325" cy="792088"/>
            <a:chOff x="1763689" y="4653136"/>
            <a:chExt cx="3617325" cy="792088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2066320" y="4653136"/>
              <a:ext cx="3314694" cy="79208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DD5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lang="ko-KR" altLang="en-US" sz="16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시 </a:t>
              </a:r>
              <a:r>
                <a:rPr lang="en-US" altLang="ko-KR" sz="16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r>
                <a:rPr lang="ko-KR" altLang="en-US" sz="16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분에서 </a:t>
              </a:r>
              <a:r>
                <a:rPr lang="en-US" altLang="ko-KR" sz="16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6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분이 </a:t>
              </a:r>
              <a:endPara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지나면 몇 시가 되지</a:t>
              </a:r>
              <a:r>
                <a:rPr lang="en-US" altLang="ko-KR" sz="16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33" name="직각 삼각형 32"/>
            <p:cNvSpPr/>
            <p:nvPr/>
          </p:nvSpPr>
          <p:spPr>
            <a:xfrm rot="5400000" flipV="1">
              <a:off x="1822219" y="5116810"/>
              <a:ext cx="195359" cy="312420"/>
            </a:xfrm>
            <a:prstGeom prst="rtTriangle">
              <a:avLst/>
            </a:prstGeom>
            <a:solidFill>
              <a:srgbClr val="DD5758"/>
            </a:solidFill>
            <a:ln w="3175">
              <a:solidFill>
                <a:srgbClr val="DD5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캐릭터는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직사각형 34"/>
          <p:cNvSpPr>
            <a:spLocks noChangeArrowheads="1"/>
          </p:cNvSpPr>
          <p:nvPr/>
        </p:nvSpPr>
        <p:spPr bwMode="auto">
          <a:xfrm>
            <a:off x="7065202" y="2693809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론 캐릭터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latin typeface="맑은 고딕" pitchFamily="50" charset="-127"/>
                <a:ea typeface="맑은 고딕" pitchFamily="50" charset="-127"/>
              </a:rPr>
              <a:t>s</a:t>
            </a: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uh_p_0301_05_0708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분에서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분이 지나면 몇 시가 되지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878743" y="38041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202603" y="38029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132379" y="2267580"/>
            <a:ext cx="323437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분＋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분＝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232" y="23233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55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81" y="2297430"/>
            <a:ext cx="6664768" cy="2931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163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민희가 방과 후에 수학 공부를 한 시간을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suh_p_0301_05_0708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1907704" y="2127108"/>
            <a:ext cx="2545833" cy="833840"/>
          </a:xfrm>
          <a:prstGeom prst="wedgeRoundRectCallout">
            <a:avLst>
              <a:gd name="adj1" fmla="val 30901"/>
              <a:gd name="adj2" fmla="val 77591"/>
              <a:gd name="adj3" fmla="val 16667"/>
            </a:avLst>
          </a:prstGeom>
          <a:solidFill>
            <a:schemeClr val="bg1"/>
          </a:solidFill>
          <a:ln w="28575">
            <a:solidFill>
              <a:srgbClr val="F49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4820540" y="2062971"/>
            <a:ext cx="1983708" cy="759709"/>
          </a:xfrm>
          <a:prstGeom prst="wedgeRoundRectCallout">
            <a:avLst>
              <a:gd name="adj1" fmla="val -33943"/>
              <a:gd name="adj2" fmla="val 68021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30334" y="2251640"/>
            <a:ext cx="2584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엄마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 오늘 학교 끝나고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수학 공부 많이 했어요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20540" y="2150437"/>
            <a:ext cx="1957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기특하구나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공부를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얼마나 했는데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296668" y="1345261"/>
            <a:ext cx="2656249" cy="262980"/>
            <a:chOff x="4295844" y="1253742"/>
            <a:chExt cx="2656249" cy="262980"/>
          </a:xfrm>
        </p:grpSpPr>
        <p:sp>
          <p:nvSpPr>
            <p:cNvPr id="51" name="직사각형 50"/>
            <p:cNvSpPr/>
            <p:nvPr/>
          </p:nvSpPr>
          <p:spPr>
            <a:xfrm>
              <a:off x="5646183" y="125374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295844" y="1255339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/>
                <a:t>그림 </a:t>
              </a:r>
              <a:endParaRPr lang="ko-KR" altLang="en-US" sz="1100" b="1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1013" y="1261131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321352" y="1255339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7" name="타원 56"/>
          <p:cNvSpPr/>
          <p:nvPr/>
        </p:nvSpPr>
        <p:spPr>
          <a:xfrm>
            <a:off x="4101511" y="13311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718860" y="5261940"/>
            <a:ext cx="1637116" cy="263186"/>
            <a:chOff x="319554" y="1245924"/>
            <a:chExt cx="2636592" cy="423864"/>
          </a:xfrm>
        </p:grpSpPr>
        <p:pic>
          <p:nvPicPr>
            <p:cNvPr id="40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761055"/>
              </p:ext>
            </p:extLst>
          </p:nvPr>
        </p:nvGraphicFramePr>
        <p:xfrm>
          <a:off x="115384" y="6129300"/>
          <a:ext cx="6793448" cy="304800"/>
        </p:xfrm>
        <a:graphic>
          <a:graphicData uri="http://schemas.openxmlformats.org/drawingml/2006/table">
            <a:tbl>
              <a:tblPr/>
              <a:tblGrid>
                <a:gridCol w="871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219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SA31510.psd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\090111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3-1-5\Links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57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14" y="2204864"/>
            <a:ext cx="50101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163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민희가 방과 후에 수학 공부를 한 시간을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suh_p_0301_05_0708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5844" y="4077072"/>
            <a:ext cx="2903924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수학 공부를 시작한 시각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89802" y="4088871"/>
            <a:ext cx="2657911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수학 공부를 끝낸 시각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296668" y="1345261"/>
            <a:ext cx="2656249" cy="262980"/>
            <a:chOff x="4295844" y="1253742"/>
            <a:chExt cx="2656249" cy="262980"/>
          </a:xfrm>
        </p:grpSpPr>
        <p:sp>
          <p:nvSpPr>
            <p:cNvPr id="51" name="직사각형 50"/>
            <p:cNvSpPr/>
            <p:nvPr/>
          </p:nvSpPr>
          <p:spPr>
            <a:xfrm>
              <a:off x="5646183" y="125374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295844" y="1255339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/>
                <a:t>그림 </a:t>
              </a:r>
              <a:endParaRPr lang="ko-KR" altLang="en-US" sz="1100" b="1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1013" y="1261131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321352" y="1255339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7" name="타원 56"/>
          <p:cNvSpPr/>
          <p:nvPr/>
        </p:nvSpPr>
        <p:spPr>
          <a:xfrm>
            <a:off x="4101511" y="13311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718860" y="5261940"/>
            <a:ext cx="1637116" cy="263186"/>
            <a:chOff x="319554" y="1245924"/>
            <a:chExt cx="2636592" cy="423864"/>
          </a:xfrm>
        </p:grpSpPr>
        <p:pic>
          <p:nvPicPr>
            <p:cNvPr id="40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3232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708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184616"/>
              </p:ext>
            </p:extLst>
          </p:nvPr>
        </p:nvGraphicFramePr>
        <p:xfrm>
          <a:off x="115384" y="6129300"/>
          <a:ext cx="6793448" cy="304800"/>
        </p:xfrm>
        <a:graphic>
          <a:graphicData uri="http://schemas.openxmlformats.org/drawingml/2006/table">
            <a:tbl>
              <a:tblPr/>
              <a:tblGrid>
                <a:gridCol w="871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219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SC31516.ai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\090111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3-1-5\Links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80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163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민희가 방과 후에 수학 공부를 한 시간을 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suh_p_0301_05_0708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타원 33"/>
          <p:cNvSpPr/>
          <p:nvPr/>
        </p:nvSpPr>
        <p:spPr>
          <a:xfrm>
            <a:off x="5548366" y="5302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43"/>
          <p:cNvSpPr txBox="1"/>
          <p:nvPr/>
        </p:nvSpPr>
        <p:spPr>
          <a:xfrm>
            <a:off x="331583" y="1628800"/>
            <a:ext cx="66789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민희가 수학 공부를 시작한 시각과 끝낸 시각을 각각 읽어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7" y="175924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/>
          <p:cNvSpPr/>
          <p:nvPr/>
        </p:nvSpPr>
        <p:spPr>
          <a:xfrm>
            <a:off x="626923" y="4582869"/>
            <a:ext cx="579573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민희가 수학 공부를 한 시각은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끝낸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시각은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597" y="50451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그룹 48"/>
          <p:cNvGrpSpPr/>
          <p:nvPr/>
        </p:nvGrpSpPr>
        <p:grpSpPr>
          <a:xfrm>
            <a:off x="4296668" y="1345261"/>
            <a:ext cx="2656249" cy="262980"/>
            <a:chOff x="4295844" y="1253742"/>
            <a:chExt cx="2656249" cy="262980"/>
          </a:xfrm>
        </p:grpSpPr>
        <p:sp>
          <p:nvSpPr>
            <p:cNvPr id="50" name="직사각형 49"/>
            <p:cNvSpPr/>
            <p:nvPr/>
          </p:nvSpPr>
          <p:spPr>
            <a:xfrm>
              <a:off x="5646183" y="125374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295844" y="1255339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>
                  <a:solidFill>
                    <a:srgbClr val="AE7C65"/>
                  </a:solidFill>
                </a:rPr>
                <a:t>그</a:t>
              </a:r>
              <a:r>
                <a:rPr lang="ko-KR" altLang="en-US" sz="1100" b="1">
                  <a:solidFill>
                    <a:srgbClr val="AE7C65"/>
                  </a:solidFill>
                </a:rPr>
                <a:t>림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971013" y="1261131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321352" y="1255339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14" y="2204864"/>
            <a:ext cx="50101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95844" y="4077072"/>
            <a:ext cx="2903924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수학 공부를 시작한 시각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89802" y="4088871"/>
            <a:ext cx="2657911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수학 공부를 끝낸 시각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131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163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민희가 방과 후에 수학 공부를 한 시간을 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suh_p_0301_05_0708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타원 33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43"/>
          <p:cNvSpPr txBox="1"/>
          <p:nvPr/>
        </p:nvSpPr>
        <p:spPr>
          <a:xfrm>
            <a:off x="331583" y="1628800"/>
            <a:ext cx="66789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민희가 수학 공부를 한 시간을 구하려면 어떻게 해야 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7" y="175924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4296668" y="1345261"/>
            <a:ext cx="2656249" cy="262980"/>
            <a:chOff x="4295844" y="1253742"/>
            <a:chExt cx="2656249" cy="262980"/>
          </a:xfrm>
        </p:grpSpPr>
        <p:sp>
          <p:nvSpPr>
            <p:cNvPr id="41" name="직사각형 40"/>
            <p:cNvSpPr/>
            <p:nvPr/>
          </p:nvSpPr>
          <p:spPr>
            <a:xfrm>
              <a:off x="5646183" y="125374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295844" y="1255339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>
                  <a:solidFill>
                    <a:srgbClr val="AE7C65"/>
                  </a:solidFill>
                </a:rPr>
                <a:t>그</a:t>
              </a:r>
              <a:r>
                <a:rPr lang="ko-KR" altLang="en-US" sz="1100" b="1">
                  <a:solidFill>
                    <a:srgbClr val="AE7C65"/>
                  </a:solidFill>
                </a:rPr>
                <a:t>림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971013" y="1261131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321352" y="1255339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3" name="타원 42"/>
          <p:cNvSpPr/>
          <p:nvPr/>
        </p:nvSpPr>
        <p:spPr>
          <a:xfrm>
            <a:off x="4101511" y="13311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40394" y="2104361"/>
            <a:ext cx="597109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수학 공부를 끝낸 시각에서 수학 공부를 시작한 시각을 빼면 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386" y="24684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443677" y="2947611"/>
            <a:ext cx="596780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오후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분과 오후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분의 차이를 구하면 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129" y="30034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015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163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민희가 방과 후에 수학 공부를 한 시간을 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suh_p_0301_05_0708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43"/>
          <p:cNvSpPr txBox="1"/>
          <p:nvPr/>
        </p:nvSpPr>
        <p:spPr>
          <a:xfrm>
            <a:off x="331583" y="1628800"/>
            <a:ext cx="66789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민희가 수학 공부를 한 시간을 식을 세워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7" y="175924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4296668" y="1345261"/>
            <a:ext cx="2656249" cy="262980"/>
            <a:chOff x="4295844" y="1253742"/>
            <a:chExt cx="2656249" cy="262980"/>
          </a:xfrm>
        </p:grpSpPr>
        <p:sp>
          <p:nvSpPr>
            <p:cNvPr id="41" name="직사각형 40"/>
            <p:cNvSpPr/>
            <p:nvPr/>
          </p:nvSpPr>
          <p:spPr>
            <a:xfrm>
              <a:off x="5646183" y="1253742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295844" y="1255339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>
                  <a:solidFill>
                    <a:srgbClr val="AE7C65"/>
                  </a:solidFill>
                </a:rPr>
                <a:t>그</a:t>
              </a:r>
              <a:r>
                <a:rPr lang="ko-KR" altLang="en-US" sz="1100" b="1">
                  <a:solidFill>
                    <a:srgbClr val="AE7C65"/>
                  </a:solidFill>
                </a:rPr>
                <a:t>림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971013" y="1261131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321352" y="1255339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  <p:sp>
        <p:nvSpPr>
          <p:cNvPr id="43" name="타원 42"/>
          <p:cNvSpPr/>
          <p:nvPr/>
        </p:nvSpPr>
        <p:spPr>
          <a:xfrm>
            <a:off x="4101511" y="13311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175865" y="2104361"/>
            <a:ext cx="32029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583" y="21820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944" y="4031296"/>
            <a:ext cx="1094034" cy="1094034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120" y="4035075"/>
            <a:ext cx="1094034" cy="1094034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캐릭터가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좌우측으로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153" y="3856825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02621" y="3866454"/>
            <a:ext cx="338119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/>
          <p:cNvSpPr/>
          <p:nvPr/>
        </p:nvSpPr>
        <p:spPr>
          <a:xfrm>
            <a:off x="2443533" y="37391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335230" y="37676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903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163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민희가 방과 후에 수학 공부를 한 시간을 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suh_p_0301_05_0708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43"/>
          <p:cNvSpPr txBox="1"/>
          <p:nvPr/>
        </p:nvSpPr>
        <p:spPr>
          <a:xfrm>
            <a:off x="331583" y="1628800"/>
            <a:ext cx="66789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민희가 수학 공부를 한 시간을 식을 세워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7" y="175924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4296668" y="1345261"/>
            <a:ext cx="2656249" cy="262980"/>
            <a:chOff x="4295844" y="1253742"/>
            <a:chExt cx="2656249" cy="262980"/>
          </a:xfrm>
        </p:grpSpPr>
        <p:sp>
          <p:nvSpPr>
            <p:cNvPr id="41" name="직사각형 40"/>
            <p:cNvSpPr/>
            <p:nvPr/>
          </p:nvSpPr>
          <p:spPr>
            <a:xfrm>
              <a:off x="5646183" y="1253742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295844" y="1255339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>
                  <a:solidFill>
                    <a:srgbClr val="AE7C65"/>
                  </a:solidFill>
                </a:rPr>
                <a:t>그</a:t>
              </a:r>
              <a:r>
                <a:rPr lang="ko-KR" altLang="en-US" sz="1100" b="1">
                  <a:solidFill>
                    <a:srgbClr val="AE7C65"/>
                  </a:solidFill>
                </a:rPr>
                <a:t>림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971013" y="1261131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321352" y="1255339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  <p:pic>
        <p:nvPicPr>
          <p:cNvPr id="2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944" y="4031296"/>
            <a:ext cx="1094034" cy="1094034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120" y="4035075"/>
            <a:ext cx="1094034" cy="1094034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캐릭터는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직사각형 34"/>
          <p:cNvSpPr>
            <a:spLocks noChangeArrowheads="1"/>
          </p:cNvSpPr>
          <p:nvPr/>
        </p:nvSpPr>
        <p:spPr bwMode="auto">
          <a:xfrm>
            <a:off x="7065202" y="2693809"/>
            <a:ext cx="1971702" cy="76174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리 캐릭터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Suh_p_0301_05_0708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_205_1_1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분에서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분을 어떻게 빼지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581868" y="4142325"/>
            <a:ext cx="1776252" cy="871975"/>
            <a:chOff x="2066320" y="4653136"/>
            <a:chExt cx="3799650" cy="792088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2066320" y="4653136"/>
              <a:ext cx="3314694" cy="79208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AB9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6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분에서 </a:t>
              </a:r>
              <a:r>
                <a:rPr lang="en-US" altLang="ko-KR" sz="16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6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분을</a:t>
              </a:r>
              <a:endPara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어떻게 빼지</a:t>
              </a:r>
              <a:r>
                <a:rPr lang="en-US" altLang="ko-KR" sz="16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46" name="직각 삼각형 45"/>
            <p:cNvSpPr/>
            <p:nvPr/>
          </p:nvSpPr>
          <p:spPr>
            <a:xfrm rot="5400000">
              <a:off x="5548881" y="4995419"/>
              <a:ext cx="195359" cy="438819"/>
            </a:xfrm>
            <a:prstGeom prst="rtTriangle">
              <a:avLst/>
            </a:prstGeom>
            <a:solidFill>
              <a:srgbClr val="4AB9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621579" y="4142325"/>
            <a:ext cx="2331338" cy="866768"/>
            <a:chOff x="1628899" y="4653136"/>
            <a:chExt cx="4177740" cy="792088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083284" y="4653136"/>
              <a:ext cx="3723355" cy="79208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496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분끼리 뺄 수 없다면 </a:t>
              </a:r>
              <a:endPara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6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6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시간을 </a:t>
              </a:r>
              <a:r>
                <a:rPr lang="en-US" altLang="ko-KR" sz="16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r>
                <a:rPr lang="ko-KR" altLang="en-US" sz="16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분으로 </a:t>
              </a:r>
              <a:endPara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바꿔서 계산할 수 있어</a:t>
              </a:r>
              <a:r>
                <a:rPr lang="en-US" altLang="ko-KR" sz="16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4" name="직각 삼각형 53"/>
            <p:cNvSpPr/>
            <p:nvPr/>
          </p:nvSpPr>
          <p:spPr>
            <a:xfrm rot="5400000" flipV="1">
              <a:off x="1758411" y="5023143"/>
              <a:ext cx="195359" cy="454384"/>
            </a:xfrm>
            <a:prstGeom prst="rtTriangle">
              <a:avLst/>
            </a:prstGeom>
            <a:solidFill>
              <a:srgbClr val="F496C0"/>
            </a:solidFill>
            <a:ln w="3175">
              <a:solidFill>
                <a:srgbClr val="F496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6" name="직사각형 55"/>
          <p:cNvSpPr>
            <a:spLocks noChangeArrowheads="1"/>
          </p:cNvSpPr>
          <p:nvPr/>
        </p:nvSpPr>
        <p:spPr bwMode="auto">
          <a:xfrm>
            <a:off x="7056276" y="3645024"/>
            <a:ext cx="1971702" cy="110030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보니 캐릭터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Suh_p_0301_05_0708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_205_1_2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분끼리 뺄 수 없다면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시간을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분으로 바꿔서 계산할 수 있어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2375512" y="3996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696716" y="3996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175865" y="2104361"/>
            <a:ext cx="32029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583" y="21820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375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078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경수가 그림을 그렸습니다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밑그림을 그리는데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색칠을 하는 데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초가 걸렸다면 그림을 완성하는 데 걸린 시간을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suh_p_0301_05_0708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캐릭터가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좌우측으로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풀팝업 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938551" y="49948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48288" y="3731148"/>
            <a:ext cx="1800200" cy="369332"/>
            <a:chOff x="2559716" y="2194017"/>
            <a:chExt cx="1800200" cy="369332"/>
          </a:xfrm>
        </p:grpSpPr>
        <p:sp>
          <p:nvSpPr>
            <p:cNvPr id="29" name="직사각형 28"/>
            <p:cNvSpPr/>
            <p:nvPr/>
          </p:nvSpPr>
          <p:spPr>
            <a:xfrm>
              <a:off x="2559716" y="2194017"/>
              <a:ext cx="180020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1940" y="224704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909020"/>
              </p:ext>
            </p:extLst>
          </p:nvPr>
        </p:nvGraphicFramePr>
        <p:xfrm>
          <a:off x="115384" y="6129300"/>
          <a:ext cx="7156916" cy="304800"/>
        </p:xfrm>
        <a:graphic>
          <a:graphicData uri="http://schemas.openxmlformats.org/drawingml/2006/table">
            <a:tbl>
              <a:tblPr/>
              <a:tblGrid>
                <a:gridCol w="918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387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\app\resource\contents\lesson05\ops\lesson05\images\mm_31_5_05_08_01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0" y="1748121"/>
            <a:ext cx="3694544" cy="1932907"/>
          </a:xfrm>
          <a:prstGeom prst="rect">
            <a:avLst/>
          </a:prstGeom>
        </p:spPr>
      </p:pic>
      <p:pic>
        <p:nvPicPr>
          <p:cNvPr id="3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50" y="4228010"/>
            <a:ext cx="1195132" cy="119513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393" y="4221131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2713981" y="42779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782" y="5269841"/>
            <a:ext cx="915358" cy="3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타원 22"/>
          <p:cNvSpPr/>
          <p:nvPr/>
        </p:nvSpPr>
        <p:spPr>
          <a:xfrm>
            <a:off x="5089686" y="49948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824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078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경수가 그림을 그렸습니다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밑그림을 그리는데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색칠을 하는 데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초가 걸렸다면 그림을 완성하는 데 걸린 시간을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suh_p_0301_05_0708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5446131" y="46965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624690" y="3731148"/>
            <a:ext cx="1800200" cy="369332"/>
            <a:chOff x="2559716" y="2194017"/>
            <a:chExt cx="1800200" cy="369332"/>
          </a:xfrm>
        </p:grpSpPr>
        <p:sp>
          <p:nvSpPr>
            <p:cNvPr id="29" name="직사각형 28"/>
            <p:cNvSpPr/>
            <p:nvPr/>
          </p:nvSpPr>
          <p:spPr>
            <a:xfrm>
              <a:off x="2559716" y="2194017"/>
              <a:ext cx="180020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1940" y="224704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0478" y="1764664"/>
            <a:ext cx="3358676" cy="1757188"/>
          </a:xfrm>
          <a:prstGeom prst="rect">
            <a:avLst/>
          </a:prstGeom>
        </p:spPr>
      </p:pic>
      <p:pic>
        <p:nvPicPr>
          <p:cNvPr id="3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4228010"/>
            <a:ext cx="1195132" cy="119513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5446131" y="4453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6999271" y="99017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캐릭터는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7065202" y="2693809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켄 캐릭터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suh_p_0301_05_0708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분은 몇 초로 바꿀 수 있을까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214020" y="4409177"/>
            <a:ext cx="3232111" cy="866768"/>
            <a:chOff x="1844691" y="4653136"/>
            <a:chExt cx="3536323" cy="792088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2066320" y="4653136"/>
              <a:ext cx="3314694" cy="79208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599D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4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분은 몇 초로</a:t>
              </a:r>
              <a:endParaRPr lang="en-US" altLang="ko-KR" sz="14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바꿀 수 있을까</a:t>
              </a:r>
              <a:r>
                <a:rPr lang="en-US" altLang="ko-KR" sz="14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25" name="직각 삼각형 24"/>
            <p:cNvSpPr/>
            <p:nvPr/>
          </p:nvSpPr>
          <p:spPr>
            <a:xfrm rot="5400000" flipV="1">
              <a:off x="1866307" y="5131040"/>
              <a:ext cx="195359" cy="238591"/>
            </a:xfrm>
            <a:prstGeom prst="rtTriangle">
              <a:avLst/>
            </a:prstGeom>
            <a:solidFill>
              <a:srgbClr val="599DD1"/>
            </a:solidFill>
            <a:ln w="3175">
              <a:solidFill>
                <a:srgbClr val="599D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782" y="5269841"/>
            <a:ext cx="915358" cy="3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226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4" y="900087"/>
            <a:ext cx="6932173" cy="471436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suh_p_0301_05_0708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274" y="884228"/>
            <a:ext cx="6924993" cy="475180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쉬는 시간이 </a:t>
            </a:r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얼마나 있을까</a:t>
            </a:r>
            <a:r>
              <a:rPr lang="en-US" altLang="ko-KR" sz="28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684965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mm_31_5_05_02_01_ani.mp4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\app\resource\contents\lesson05\ops\lesson05\video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96094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078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경수가 그림을 그렸습니다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밑그림을 그리는데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색칠을 하는 데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초가 걸렸다면 그림을 완성하는 데 걸린 시간을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suh_p_0301_05_0708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48288" y="3731148"/>
            <a:ext cx="1800200" cy="369332"/>
            <a:chOff x="2559716" y="2194017"/>
            <a:chExt cx="1800200" cy="369332"/>
          </a:xfrm>
        </p:grpSpPr>
        <p:sp>
          <p:nvSpPr>
            <p:cNvPr id="29" name="직사각형 28"/>
            <p:cNvSpPr/>
            <p:nvPr/>
          </p:nvSpPr>
          <p:spPr>
            <a:xfrm>
              <a:off x="2559716" y="2194017"/>
              <a:ext cx="180020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1940" y="224704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0" y="1748121"/>
            <a:ext cx="3694544" cy="1932907"/>
          </a:xfrm>
          <a:prstGeom prst="rect">
            <a:avLst/>
          </a:prstGeom>
        </p:spPr>
      </p:pic>
      <p:pic>
        <p:nvPicPr>
          <p:cNvPr id="3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50" y="4228010"/>
            <a:ext cx="1195132" cy="119513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393" y="4221131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782" y="5269841"/>
            <a:ext cx="915358" cy="3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018371" y="1052736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6285692A-AF3B-4F3A-A2BC-10C0F8D6F3AF}"/>
              </a:ext>
            </a:extLst>
          </p:cNvPr>
          <p:cNvSpPr/>
          <p:nvPr/>
        </p:nvSpPr>
        <p:spPr>
          <a:xfrm>
            <a:off x="207825" y="3173544"/>
            <a:ext cx="6667165" cy="18722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9">
            <a:extLst>
              <a:ext uri="{FF2B5EF4-FFF2-40B4-BE49-F238E27FC236}">
                <a16:creationId xmlns:a16="http://schemas.microsoft.com/office/drawing/2014/main" xmlns="" id="{75CCC683-9057-4235-B82D-565F613C4EE9}"/>
              </a:ext>
            </a:extLst>
          </p:cNvPr>
          <p:cNvSpPr/>
          <p:nvPr/>
        </p:nvSpPr>
        <p:spPr>
          <a:xfrm>
            <a:off x="353387" y="302952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6" name="직각 삼각형 35">
            <a:extLst>
              <a:ext uri="{FF2B5EF4-FFF2-40B4-BE49-F238E27FC236}">
                <a16:creationId xmlns:a16="http://schemas.microsoft.com/office/drawing/2014/main" xmlns="" id="{BC06A89B-3C4B-4BC1-90F9-0E4F256EE32A}"/>
              </a:ext>
            </a:extLst>
          </p:cNvPr>
          <p:cNvSpPr/>
          <p:nvPr/>
        </p:nvSpPr>
        <p:spPr>
          <a:xfrm flipH="1" flipV="1">
            <a:off x="5112060" y="504575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79005" y="3645024"/>
            <a:ext cx="163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초＋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43709" y="3645024"/>
            <a:ext cx="297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초＋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초＋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800" spc="-15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초＋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800" spc="-15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분＋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초＝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62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1036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지우와 현수가 달리기를 했습니다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지우는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현수는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초가 걸렸다면 두 사람의 달리기 기록은 얼마나 차이가 나는지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suh_p_0301_05_0708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012160" y="49948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095835" y="2540477"/>
            <a:ext cx="1258346" cy="369332"/>
            <a:chOff x="3230430" y="2194017"/>
            <a:chExt cx="1258346" cy="369332"/>
          </a:xfrm>
        </p:grpSpPr>
        <p:sp>
          <p:nvSpPr>
            <p:cNvPr id="38" name="직사각형 37"/>
            <p:cNvSpPr/>
            <p:nvPr/>
          </p:nvSpPr>
          <p:spPr>
            <a:xfrm>
              <a:off x="3230430" y="2194017"/>
              <a:ext cx="112948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1053" y="230562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782" y="5269841"/>
            <a:ext cx="915358" cy="3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타원 18"/>
          <p:cNvSpPr/>
          <p:nvPr/>
        </p:nvSpPr>
        <p:spPr>
          <a:xfrm>
            <a:off x="5089686" y="49948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749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1036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지우와 현수가 달리기를 했습니다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지우는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현수는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초가 걸렸다면 두 사람의 달리기 기록은 얼마나 차이가 나는지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suh_p_0301_05_0708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782" y="5269841"/>
            <a:ext cx="915358" cy="3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018371" y="1052736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285692A-AF3B-4F3A-A2BC-10C0F8D6F3AF}"/>
              </a:ext>
            </a:extLst>
          </p:cNvPr>
          <p:cNvSpPr/>
          <p:nvPr/>
        </p:nvSpPr>
        <p:spPr>
          <a:xfrm>
            <a:off x="209091" y="3173544"/>
            <a:ext cx="6667165" cy="18722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9">
            <a:extLst>
              <a:ext uri="{FF2B5EF4-FFF2-40B4-BE49-F238E27FC236}">
                <a16:creationId xmlns:a16="http://schemas.microsoft.com/office/drawing/2014/main" xmlns="" id="{75CCC683-9057-4235-B82D-565F613C4EE9}"/>
              </a:ext>
            </a:extLst>
          </p:cNvPr>
          <p:cNvSpPr/>
          <p:nvPr/>
        </p:nvSpPr>
        <p:spPr>
          <a:xfrm>
            <a:off x="353387" y="302952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xmlns="" id="{BC06A89B-3C4B-4BC1-90F9-0E4F256EE32A}"/>
              </a:ext>
            </a:extLst>
          </p:cNvPr>
          <p:cNvSpPr/>
          <p:nvPr/>
        </p:nvSpPr>
        <p:spPr>
          <a:xfrm flipH="1" flipV="1">
            <a:off x="5112060" y="504575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79005" y="3645024"/>
            <a:ext cx="210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초－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74990" y="3645024"/>
            <a:ext cx="3477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초－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초－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초－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800" spc="-15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분－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초－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800" spc="-15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분－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초＝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095835" y="2540477"/>
            <a:ext cx="1258346" cy="369332"/>
            <a:chOff x="3230430" y="2194017"/>
            <a:chExt cx="1258346" cy="369332"/>
          </a:xfrm>
        </p:grpSpPr>
        <p:sp>
          <p:nvSpPr>
            <p:cNvPr id="28" name="직사각형 27"/>
            <p:cNvSpPr/>
            <p:nvPr/>
          </p:nvSpPr>
          <p:spPr>
            <a:xfrm>
              <a:off x="3230430" y="2194017"/>
              <a:ext cx="112948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9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1053" y="230562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501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488503" y="2096852"/>
            <a:ext cx="63877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시는 시끼리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분은 분끼리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초는 초끼리 계산합니다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cdata2.tsherpa.co.kr/tsherpa/MultiMedia/Flash/2020/curri/index.html?flashxmlnum=youblue86&amp;classa=A8-C1-31-MM-MM-04-06-06-0-0-0-0&amp;classno=MM_31_04/suh_0301_05_0006/suh_0301_05_0006_301_1.html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suh_p_0301_05_0708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시간을 더하고 빼는 방법 알아보기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169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59632" y="4185084"/>
            <a:ext cx="792088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509836" y="2636912"/>
            <a:ext cx="5970376" cy="2772308"/>
          </a:xfrm>
          <a:prstGeom prst="round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43"/>
          <p:cNvSpPr txBox="1"/>
          <p:nvPr/>
        </p:nvSpPr>
        <p:spPr>
          <a:xfrm>
            <a:off x="2098142" y="3314253"/>
            <a:ext cx="3446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18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45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35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43"/>
          <p:cNvSpPr txBox="1"/>
          <p:nvPr/>
        </p:nvSpPr>
        <p:spPr>
          <a:xfrm>
            <a:off x="2088571" y="3973907"/>
            <a:ext cx="319233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12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32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43"/>
          <p:cNvSpPr txBox="1"/>
          <p:nvPr/>
        </p:nvSpPr>
        <p:spPr>
          <a:xfrm>
            <a:off x="1736411" y="3973907"/>
            <a:ext cx="4633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 bwMode="auto">
          <a:xfrm>
            <a:off x="1798073" y="4427531"/>
            <a:ext cx="3181023" cy="288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직사각형 23"/>
          <p:cNvSpPr/>
          <p:nvPr/>
        </p:nvSpPr>
        <p:spPr>
          <a:xfrm>
            <a:off x="2042278" y="4532195"/>
            <a:ext cx="4320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43"/>
          <p:cNvSpPr txBox="1"/>
          <p:nvPr/>
        </p:nvSpPr>
        <p:spPr>
          <a:xfrm>
            <a:off x="2407073" y="4527177"/>
            <a:ext cx="6527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시간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68691" y="4532005"/>
            <a:ext cx="4604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43"/>
          <p:cNvSpPr txBox="1"/>
          <p:nvPr/>
        </p:nvSpPr>
        <p:spPr>
          <a:xfrm>
            <a:off x="3564735" y="4524793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255604" y="4519227"/>
            <a:ext cx="4604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43"/>
          <p:cNvSpPr txBox="1"/>
          <p:nvPr/>
        </p:nvSpPr>
        <p:spPr>
          <a:xfrm>
            <a:off x="4644008" y="4516616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9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274032" y="3248980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suh_p_0301_05_0708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40759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051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2121867" y="3891597"/>
            <a:ext cx="140775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106~107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26" name="직사각형 25"/>
          <p:cNvSpPr/>
          <p:nvPr/>
        </p:nvSpPr>
        <p:spPr>
          <a:xfrm>
            <a:off x="4799838" y="3897052"/>
            <a:ext cx="69762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파일은 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2_07_08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suh_p_0301_05_0708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6084168" y="50563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132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2_07_08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suh_p_0301_05_0708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44878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시간의 덧셈을 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64" y="15886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247267" y="5113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1" name="순서도: 대체 처리 70"/>
          <p:cNvSpPr/>
          <p:nvPr/>
        </p:nvSpPr>
        <p:spPr>
          <a:xfrm>
            <a:off x="2537036" y="983109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503548" y="1988840"/>
            <a:ext cx="22982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866570" y="2372778"/>
            <a:ext cx="19394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8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25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43"/>
          <p:cNvSpPr txBox="1"/>
          <p:nvPr/>
        </p:nvSpPr>
        <p:spPr>
          <a:xfrm>
            <a:off x="531572" y="2369676"/>
            <a:ext cx="4633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 bwMode="auto">
          <a:xfrm>
            <a:off x="663708" y="2822429"/>
            <a:ext cx="222750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직사각형 53"/>
          <p:cNvSpPr/>
          <p:nvPr/>
        </p:nvSpPr>
        <p:spPr>
          <a:xfrm>
            <a:off x="861815" y="2917832"/>
            <a:ext cx="4604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43"/>
          <p:cNvSpPr txBox="1"/>
          <p:nvPr/>
        </p:nvSpPr>
        <p:spPr>
          <a:xfrm>
            <a:off x="1247943" y="2911659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941935" y="2912104"/>
            <a:ext cx="4604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43"/>
          <p:cNvSpPr txBox="1"/>
          <p:nvPr/>
        </p:nvSpPr>
        <p:spPr>
          <a:xfrm>
            <a:off x="2338456" y="2911659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/>
          <p:cNvSpPr txBox="1"/>
          <p:nvPr/>
        </p:nvSpPr>
        <p:spPr>
          <a:xfrm>
            <a:off x="3644756" y="1963440"/>
            <a:ext cx="279945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25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/>
          <p:cNvSpPr txBox="1"/>
          <p:nvPr/>
        </p:nvSpPr>
        <p:spPr>
          <a:xfrm>
            <a:off x="3584953" y="2344276"/>
            <a:ext cx="19394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2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43"/>
          <p:cNvSpPr txBox="1"/>
          <p:nvPr/>
        </p:nvSpPr>
        <p:spPr>
          <a:xfrm>
            <a:off x="3383868" y="2344276"/>
            <a:ext cx="4633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8" name="직선 연결선 67"/>
          <p:cNvCxnSpPr/>
          <p:nvPr/>
        </p:nvCxnSpPr>
        <p:spPr bwMode="auto">
          <a:xfrm>
            <a:off x="3542312" y="2797029"/>
            <a:ext cx="2811567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직사각형 69"/>
          <p:cNvSpPr/>
          <p:nvPr/>
        </p:nvSpPr>
        <p:spPr>
          <a:xfrm>
            <a:off x="4471628" y="2892432"/>
            <a:ext cx="4604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43"/>
          <p:cNvSpPr txBox="1"/>
          <p:nvPr/>
        </p:nvSpPr>
        <p:spPr>
          <a:xfrm>
            <a:off x="4864787" y="2886259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479740" y="2886704"/>
            <a:ext cx="4604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43"/>
          <p:cNvSpPr txBox="1"/>
          <p:nvPr/>
        </p:nvSpPr>
        <p:spPr>
          <a:xfrm>
            <a:off x="5865010" y="2886259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609912" y="2900774"/>
            <a:ext cx="4604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43"/>
          <p:cNvSpPr txBox="1"/>
          <p:nvPr/>
        </p:nvSpPr>
        <p:spPr>
          <a:xfrm>
            <a:off x="3992297" y="2893918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/>
          <p:cNvSpPr txBox="1"/>
          <p:nvPr/>
        </p:nvSpPr>
        <p:spPr>
          <a:xfrm>
            <a:off x="583088" y="3977399"/>
            <a:ext cx="37112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＋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초 ＝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177517" y="3973740"/>
            <a:ext cx="4320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905237" y="3973740"/>
            <a:ext cx="4604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37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628460" y="3969811"/>
            <a:ext cx="4604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43"/>
          <p:cNvSpPr txBox="1"/>
          <p:nvPr/>
        </p:nvSpPr>
        <p:spPr>
          <a:xfrm>
            <a:off x="3542312" y="3968722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43"/>
          <p:cNvSpPr txBox="1"/>
          <p:nvPr/>
        </p:nvSpPr>
        <p:spPr>
          <a:xfrm>
            <a:off x="4290633" y="3966528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996776" y="3977399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43"/>
          <p:cNvSpPr txBox="1"/>
          <p:nvPr/>
        </p:nvSpPr>
        <p:spPr>
          <a:xfrm>
            <a:off x="262202" y="1965623"/>
            <a:ext cx="4098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43"/>
          <p:cNvSpPr txBox="1"/>
          <p:nvPr/>
        </p:nvSpPr>
        <p:spPr>
          <a:xfrm>
            <a:off x="262202" y="3966924"/>
            <a:ext cx="4098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43"/>
          <p:cNvSpPr txBox="1"/>
          <p:nvPr/>
        </p:nvSpPr>
        <p:spPr>
          <a:xfrm>
            <a:off x="3217193" y="1983183"/>
            <a:ext cx="4098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2_07_08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44878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시간의 뺄셈을 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64" y="15886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247267" y="5113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43"/>
          <p:cNvSpPr txBox="1"/>
          <p:nvPr/>
        </p:nvSpPr>
        <p:spPr>
          <a:xfrm>
            <a:off x="201726" y="1965623"/>
            <a:ext cx="4098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2538930" y="980728"/>
            <a:ext cx="4157306" cy="252028"/>
            <a:chOff x="2538930" y="980728"/>
            <a:chExt cx="4157306" cy="252028"/>
          </a:xfrm>
        </p:grpSpPr>
        <p:grpSp>
          <p:nvGrpSpPr>
            <p:cNvPr id="63" name="그룹 62"/>
            <p:cNvGrpSpPr/>
            <p:nvPr/>
          </p:nvGrpSpPr>
          <p:grpSpPr>
            <a:xfrm>
              <a:off x="2538930" y="980728"/>
              <a:ext cx="4157306" cy="252028"/>
              <a:chOff x="2538964" y="980728"/>
              <a:chExt cx="4157306" cy="252028"/>
            </a:xfrm>
          </p:grpSpPr>
          <p:sp>
            <p:nvSpPr>
              <p:cNvPr id="69" name="순서도: 대체 처리 68"/>
              <p:cNvSpPr/>
              <p:nvPr/>
            </p:nvSpPr>
            <p:spPr>
              <a:xfrm>
                <a:off x="3059832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2" name="순서도: 대체 처리 71"/>
              <p:cNvSpPr/>
              <p:nvPr/>
            </p:nvSpPr>
            <p:spPr>
              <a:xfrm>
                <a:off x="3587844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1" name="순서도: 대체 처리 90"/>
              <p:cNvSpPr/>
              <p:nvPr/>
            </p:nvSpPr>
            <p:spPr>
              <a:xfrm>
                <a:off x="4108712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순서도: 대체 처리 91"/>
              <p:cNvSpPr/>
              <p:nvPr/>
            </p:nvSpPr>
            <p:spPr>
              <a:xfrm>
                <a:off x="4644008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3" name="순서도: 대체 처리 92"/>
              <p:cNvSpPr/>
              <p:nvPr/>
            </p:nvSpPr>
            <p:spPr>
              <a:xfrm>
                <a:off x="5164876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4" name="순서도: 대체 처리 93"/>
              <p:cNvSpPr/>
              <p:nvPr/>
            </p:nvSpPr>
            <p:spPr>
              <a:xfrm>
                <a:off x="5692888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5" name="순서도: 대체 처리 94"/>
              <p:cNvSpPr/>
              <p:nvPr/>
            </p:nvSpPr>
            <p:spPr>
              <a:xfrm>
                <a:off x="6213756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6" name="순서도: 대체 처리 95"/>
              <p:cNvSpPr/>
              <p:nvPr/>
            </p:nvSpPr>
            <p:spPr>
              <a:xfrm>
                <a:off x="2538964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64" name="순서도: 대체 처리 63"/>
            <p:cNvSpPr/>
            <p:nvPr/>
          </p:nvSpPr>
          <p:spPr>
            <a:xfrm>
              <a:off x="3059798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7" name="TextBox 43"/>
          <p:cNvSpPr txBox="1"/>
          <p:nvPr/>
        </p:nvSpPr>
        <p:spPr>
          <a:xfrm>
            <a:off x="674786" y="1974904"/>
            <a:ext cx="3446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48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43"/>
          <p:cNvSpPr txBox="1"/>
          <p:nvPr/>
        </p:nvSpPr>
        <p:spPr>
          <a:xfrm>
            <a:off x="665215" y="2434696"/>
            <a:ext cx="319233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 16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25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43"/>
          <p:cNvSpPr txBox="1"/>
          <p:nvPr/>
        </p:nvSpPr>
        <p:spPr>
          <a:xfrm>
            <a:off x="313055" y="2434696"/>
            <a:ext cx="4633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연결선 99"/>
          <p:cNvCxnSpPr/>
          <p:nvPr/>
        </p:nvCxnSpPr>
        <p:spPr bwMode="auto">
          <a:xfrm>
            <a:off x="374717" y="2880302"/>
            <a:ext cx="282913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직사각형 100"/>
          <p:cNvSpPr/>
          <p:nvPr/>
        </p:nvSpPr>
        <p:spPr>
          <a:xfrm>
            <a:off x="485195" y="2992984"/>
            <a:ext cx="4320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43"/>
          <p:cNvSpPr txBox="1"/>
          <p:nvPr/>
        </p:nvSpPr>
        <p:spPr>
          <a:xfrm>
            <a:off x="849990" y="2987966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403648" y="2992794"/>
            <a:ext cx="4604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43"/>
          <p:cNvSpPr txBox="1"/>
          <p:nvPr/>
        </p:nvSpPr>
        <p:spPr>
          <a:xfrm>
            <a:off x="1799692" y="2985582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267744" y="2980016"/>
            <a:ext cx="4604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663788" y="2976733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43"/>
          <p:cNvSpPr txBox="1"/>
          <p:nvPr/>
        </p:nvSpPr>
        <p:spPr>
          <a:xfrm>
            <a:off x="3311860" y="1951815"/>
            <a:ext cx="4098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43"/>
          <p:cNvSpPr txBox="1"/>
          <p:nvPr/>
        </p:nvSpPr>
        <p:spPr>
          <a:xfrm>
            <a:off x="3901521" y="1961096"/>
            <a:ext cx="3446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15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43"/>
          <p:cNvSpPr txBox="1"/>
          <p:nvPr/>
        </p:nvSpPr>
        <p:spPr>
          <a:xfrm>
            <a:off x="3891950" y="2420888"/>
            <a:ext cx="319233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시간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10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43"/>
          <p:cNvSpPr txBox="1"/>
          <p:nvPr/>
        </p:nvSpPr>
        <p:spPr>
          <a:xfrm>
            <a:off x="3539790" y="2420888"/>
            <a:ext cx="4633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1" name="직선 연결선 110"/>
          <p:cNvCxnSpPr/>
          <p:nvPr/>
        </p:nvCxnSpPr>
        <p:spPr bwMode="auto">
          <a:xfrm>
            <a:off x="3601452" y="2866494"/>
            <a:ext cx="282913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직사각형 111"/>
          <p:cNvSpPr/>
          <p:nvPr/>
        </p:nvSpPr>
        <p:spPr>
          <a:xfrm>
            <a:off x="3711930" y="2979176"/>
            <a:ext cx="4320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43"/>
          <p:cNvSpPr txBox="1"/>
          <p:nvPr/>
        </p:nvSpPr>
        <p:spPr>
          <a:xfrm>
            <a:off x="4076725" y="2974158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4687652" y="2978986"/>
            <a:ext cx="4604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TextBox 43"/>
          <p:cNvSpPr txBox="1"/>
          <p:nvPr/>
        </p:nvSpPr>
        <p:spPr>
          <a:xfrm>
            <a:off x="5080811" y="2971774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551748" y="2966208"/>
            <a:ext cx="4604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944907" y="2962925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43"/>
          <p:cNvSpPr txBox="1"/>
          <p:nvPr/>
        </p:nvSpPr>
        <p:spPr>
          <a:xfrm>
            <a:off x="583088" y="3977399"/>
            <a:ext cx="37112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37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초－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초＝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095836" y="3976272"/>
            <a:ext cx="4604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3819059" y="3972343"/>
            <a:ext cx="4604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TextBox 43"/>
          <p:cNvSpPr txBox="1"/>
          <p:nvPr/>
        </p:nvSpPr>
        <p:spPr>
          <a:xfrm>
            <a:off x="3481232" y="3969060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187375" y="3979931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TextBox 43"/>
          <p:cNvSpPr txBox="1"/>
          <p:nvPr/>
        </p:nvSpPr>
        <p:spPr>
          <a:xfrm>
            <a:off x="262202" y="3966924"/>
            <a:ext cx="4098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suh_p_0301_05_0708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9989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순서도: 대체 처리 38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순서도: 대체 처리 42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54094" y="1616248"/>
            <a:ext cx="6110881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집에서 병원을 지나 영화관에 도착했습니다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집에서 병원까지 가는 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병원에서 영화관까지 가는 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초가 걸렸습니다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집에서 영화관까지 가는 데 걸린 시간을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1~4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2_07_08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주어진 것 기능 추가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 클릭하면 각 색깔에 맞는 밑줄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517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6659" y="3205023"/>
            <a:ext cx="1580054" cy="4591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22050" y="3337124"/>
            <a:ext cx="6129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58363" y="3351037"/>
            <a:ext cx="49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41347" y="3321789"/>
            <a:ext cx="6129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77660" y="3335702"/>
            <a:ext cx="49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269" y="522920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4691760" y="5082135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575859" y="50678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suh_p_0301_05_0708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996" y="2672916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668" y="2669959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6386671" y="29426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 bwMode="auto">
          <a:xfrm>
            <a:off x="791580" y="1916832"/>
            <a:ext cx="5918386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직선 연결선 50"/>
          <p:cNvCxnSpPr/>
          <p:nvPr/>
        </p:nvCxnSpPr>
        <p:spPr bwMode="auto">
          <a:xfrm>
            <a:off x="791580" y="2204864"/>
            <a:ext cx="5918386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직선 연결선 51"/>
          <p:cNvCxnSpPr/>
          <p:nvPr/>
        </p:nvCxnSpPr>
        <p:spPr bwMode="auto">
          <a:xfrm>
            <a:off x="755576" y="2492896"/>
            <a:ext cx="1692188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/>
          <p:cNvCxnSpPr/>
          <p:nvPr/>
        </p:nvCxnSpPr>
        <p:spPr bwMode="auto">
          <a:xfrm>
            <a:off x="2538930" y="2492896"/>
            <a:ext cx="4144279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/>
          <p:nvPr/>
        </p:nvCxnSpPr>
        <p:spPr bwMode="auto">
          <a:xfrm>
            <a:off x="740952" y="2817622"/>
            <a:ext cx="986248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순서도: 대체 처리 38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순서도: 대체 처리 42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순서도: 대체 처리 53"/>
          <p:cNvSpPr/>
          <p:nvPr/>
        </p:nvSpPr>
        <p:spPr>
          <a:xfrm>
            <a:off x="3587517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6659" y="3205023"/>
            <a:ext cx="1580054" cy="4591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22050" y="3337124"/>
            <a:ext cx="6129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58363" y="3351037"/>
            <a:ext cx="49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41347" y="3321789"/>
            <a:ext cx="6129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77660" y="3335702"/>
            <a:ext cx="49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269" y="522920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그룹 28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33" name="직사각형 32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3"/>
            <p:cNvSpPr txBox="1"/>
            <p:nvPr/>
          </p:nvSpPr>
          <p:spPr>
            <a:xfrm>
              <a:off x="323306" y="4190354"/>
              <a:ext cx="58233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32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초 ＋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12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초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17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52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초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suh_p_0301_05_0708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43"/>
          <p:cNvSpPr txBox="1"/>
          <p:nvPr/>
        </p:nvSpPr>
        <p:spPr>
          <a:xfrm>
            <a:off x="654094" y="1616248"/>
            <a:ext cx="6110881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집에서 병원을 지나 영화관에 도착했습니다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집에서 병원까지 가는 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병원에서 영화관까지 가는 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초가 걸렸습니다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집에서 영화관까지 가는 데 걸린 시간을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996" y="2672916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668" y="2669959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6" name="직선 연결선 55"/>
          <p:cNvCxnSpPr/>
          <p:nvPr/>
        </p:nvCxnSpPr>
        <p:spPr bwMode="auto">
          <a:xfrm>
            <a:off x="791580" y="1916832"/>
            <a:ext cx="5918386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연결선 57"/>
          <p:cNvCxnSpPr/>
          <p:nvPr/>
        </p:nvCxnSpPr>
        <p:spPr bwMode="auto">
          <a:xfrm>
            <a:off x="791580" y="2204864"/>
            <a:ext cx="5918386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/>
          <p:cNvCxnSpPr/>
          <p:nvPr/>
        </p:nvCxnSpPr>
        <p:spPr bwMode="auto">
          <a:xfrm>
            <a:off x="755576" y="2492896"/>
            <a:ext cx="1692188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/>
          <p:cNvCxnSpPr/>
          <p:nvPr/>
        </p:nvCxnSpPr>
        <p:spPr bwMode="auto">
          <a:xfrm>
            <a:off x="2538930" y="2492896"/>
            <a:ext cx="4144279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/>
          <p:nvPr/>
        </p:nvCxnSpPr>
        <p:spPr bwMode="auto">
          <a:xfrm>
            <a:off x="740952" y="2817622"/>
            <a:ext cx="986248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1821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2" r="3198"/>
          <a:stretch/>
        </p:blipFill>
        <p:spPr bwMode="auto">
          <a:xfrm>
            <a:off x="186640" y="1685160"/>
            <a:ext cx="3497425" cy="372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2644" y="904387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40" y="96468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리코더 연주 동영상을 보고 난 시각을 어떻게 구할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suh_p_0301_05_0708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94212" y="2602649"/>
            <a:ext cx="2965698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리코더 연주 동영상의 재생 시간만큼 지난 시각을 구해야 하므로 동영상을 보기 시작한 시각에 동영상의 재생 시간을 더하면 구할 수 있습니다</a:t>
            </a:r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4268" y="3599201"/>
            <a:ext cx="360000" cy="355000"/>
          </a:xfrm>
          <a:prstGeom prst="rect">
            <a:avLst/>
          </a:prstGeom>
        </p:spPr>
      </p:pic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92528" y="4041068"/>
            <a:ext cx="2965698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</a:t>
            </a:r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초에서 </a:t>
            </a:r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 지난 시각을 구하면 됩니다</a:t>
            </a:r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8226" y="4289132"/>
            <a:ext cx="360000" cy="355000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4316416" y="1253287"/>
            <a:ext cx="2634229" cy="258870"/>
            <a:chOff x="4316416" y="1253287"/>
            <a:chExt cx="2634229" cy="258870"/>
          </a:xfrm>
        </p:grpSpPr>
        <p:sp>
          <p:nvSpPr>
            <p:cNvPr id="36" name="직사각형 35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4070806" y="12375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223070" y="3645024"/>
            <a:ext cx="1864654" cy="1089660"/>
          </a:xfrm>
          <a:prstGeom prst="wedgeRoundRectCallout">
            <a:avLst>
              <a:gd name="adj1" fmla="val 58858"/>
              <a:gd name="adj2" fmla="val 5075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분부터 쉬는 시간인데 동영상을 보면 쉬는 시간이 얼마나 줄어드는 거야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9512" y="1628800"/>
            <a:ext cx="2511670" cy="71508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38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초에 시작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초짜리 동영상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659080"/>
              </p:ext>
            </p:extLst>
          </p:nvPr>
        </p:nvGraphicFramePr>
        <p:xfrm>
          <a:off x="115384" y="6129300"/>
          <a:ext cx="6793448" cy="304800"/>
        </p:xfrm>
        <a:graphic>
          <a:graphicData uri="http://schemas.openxmlformats.org/drawingml/2006/table">
            <a:tbl>
              <a:tblPr/>
              <a:tblGrid>
                <a:gridCol w="871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219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SA31506.psd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\090111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3-1-5\Links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순서도: 대체 처리 76"/>
          <p:cNvSpPr/>
          <p:nvPr/>
        </p:nvSpPr>
        <p:spPr>
          <a:xfrm>
            <a:off x="4114390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다미가 할머니 댁으로 출발한 시각과 도착한 시각입니다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다미가 할머니 댁에 가는 데 걸린 시간은 몇 시간 몇 분 몇 초인지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타원 71"/>
          <p:cNvSpPr/>
          <p:nvPr/>
        </p:nvSpPr>
        <p:spPr>
          <a:xfrm>
            <a:off x="358366" y="50639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269" y="522920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691760" y="5082135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18371" y="944724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1~4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2_07_08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5575859" y="50678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499" y="2978025"/>
            <a:ext cx="2949827" cy="177797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680685" y="3590767"/>
            <a:ext cx="63314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49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62084" y="3598683"/>
            <a:ext cx="51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61065" y="3590767"/>
            <a:ext cx="63314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28185" y="3608915"/>
            <a:ext cx="51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43908" y="3595002"/>
            <a:ext cx="44188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92869" y="3608915"/>
            <a:ext cx="64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935596" y="4437112"/>
            <a:ext cx="864096" cy="216024"/>
          </a:xfrm>
          <a:prstGeom prst="roundRect">
            <a:avLst/>
          </a:prstGeom>
          <a:solidFill>
            <a:srgbClr val="EEEE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483768" y="4437112"/>
            <a:ext cx="864096" cy="216024"/>
          </a:xfrm>
          <a:prstGeom prst="roundRect">
            <a:avLst/>
          </a:prstGeom>
          <a:solidFill>
            <a:srgbClr val="EEEE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278564" y="4365104"/>
            <a:ext cx="1274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도착한 시각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30392" y="4375187"/>
            <a:ext cx="1274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출발한 시각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suh_p_0301_05_0708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361290"/>
              </p:ext>
            </p:extLst>
          </p:nvPr>
        </p:nvGraphicFramePr>
        <p:xfrm>
          <a:off x="115384" y="6129300"/>
          <a:ext cx="7156916" cy="304800"/>
        </p:xfrm>
        <a:graphic>
          <a:graphicData uri="http://schemas.openxmlformats.org/drawingml/2006/table">
            <a:tbl>
              <a:tblPr/>
              <a:tblGrid>
                <a:gridCol w="918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387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\app\resource\contents\lesson05\ops\lesson05\images\mm_31_5_05_10_05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순서도: 대체 처리 76"/>
          <p:cNvSpPr/>
          <p:nvPr/>
        </p:nvSpPr>
        <p:spPr>
          <a:xfrm>
            <a:off x="4114390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다미가 할머니 댁으로 출발한 시각과 도착한 시각입니다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다미가 할머니 댁에 가는 데 걸린 시간은 몇 시간 몇 분 몇 초인지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269" y="522920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499" y="2978025"/>
            <a:ext cx="2949827" cy="177797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680685" y="3590767"/>
            <a:ext cx="63314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49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62084" y="3598683"/>
            <a:ext cx="51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61065" y="3590767"/>
            <a:ext cx="63314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28185" y="3608915"/>
            <a:ext cx="51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43908" y="3595002"/>
            <a:ext cx="44188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92869" y="3608915"/>
            <a:ext cx="64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935596" y="4437112"/>
            <a:ext cx="864096" cy="216024"/>
          </a:xfrm>
          <a:prstGeom prst="roundRect">
            <a:avLst/>
          </a:prstGeom>
          <a:solidFill>
            <a:srgbClr val="EEEE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483768" y="4437112"/>
            <a:ext cx="864096" cy="216024"/>
          </a:xfrm>
          <a:prstGeom prst="roundRect">
            <a:avLst/>
          </a:prstGeom>
          <a:solidFill>
            <a:srgbClr val="EEEE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336496" y="4381363"/>
            <a:ext cx="115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도착한 시각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88324" y="4391446"/>
            <a:ext cx="115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출발한 시각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43" name="직사각형 42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3"/>
            <p:cNvSpPr txBox="1"/>
            <p:nvPr/>
          </p:nvSpPr>
          <p:spPr>
            <a:xfrm>
              <a:off x="296803" y="3956155"/>
              <a:ext cx="5823369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출발한 시각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: 6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시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50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초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도착한 시각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: 10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시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40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초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다미가 할머니 댁에 가는 데 걸린 시간은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시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40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초－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시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50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초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시간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49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45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초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suh_p_0301_05_0708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7307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29" name="순서도: 대체 처리 28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순서도: 대체 처리 2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순서도: 대체 처리 3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대체 처리 36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cdata2.tsherpa.co.kr/tsherpa/MultiMedia/Flash/2020/curri/index.html?flashxmlnum=youblue86&amp;classa=A8-C1-31-MM-MM-04-06-06-0-0-0-0&amp;classno=MM_31_04/suh_0301_05_0006/suh_0301_05_0006_401_1.html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0571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잘못된 곳을 찾아 바르게 계산하시오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073031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43"/>
          <p:cNvSpPr txBox="1"/>
          <p:nvPr/>
        </p:nvSpPr>
        <p:spPr>
          <a:xfrm>
            <a:off x="395536" y="2622989"/>
            <a:ext cx="22982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3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/>
          <p:cNvSpPr txBox="1"/>
          <p:nvPr/>
        </p:nvSpPr>
        <p:spPr>
          <a:xfrm>
            <a:off x="796335" y="3006927"/>
            <a:ext cx="19394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6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/>
          <p:cNvSpPr txBox="1"/>
          <p:nvPr/>
        </p:nvSpPr>
        <p:spPr>
          <a:xfrm>
            <a:off x="423560" y="3003825"/>
            <a:ext cx="4633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616300" y="3456578"/>
            <a:ext cx="222750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직사각형 44"/>
          <p:cNvSpPr/>
          <p:nvPr/>
        </p:nvSpPr>
        <p:spPr>
          <a:xfrm>
            <a:off x="814407" y="3551981"/>
            <a:ext cx="4604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3"/>
          <p:cNvSpPr txBox="1"/>
          <p:nvPr/>
        </p:nvSpPr>
        <p:spPr>
          <a:xfrm>
            <a:off x="1200535" y="3545808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894527" y="3546253"/>
            <a:ext cx="4604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2291048" y="3545808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587810" y="2456892"/>
            <a:ext cx="2978140" cy="169218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520" y="324618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/>
          <p:cNvSpPr txBox="1"/>
          <p:nvPr/>
        </p:nvSpPr>
        <p:spPr>
          <a:xfrm>
            <a:off x="3562923" y="2648662"/>
            <a:ext cx="29172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3  </a:t>
            </a:r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시                 </a:t>
            </a:r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30  </a:t>
            </a:r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b="1" spc="-15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/>
          <p:cNvSpPr txBox="1"/>
          <p:nvPr/>
        </p:nvSpPr>
        <p:spPr>
          <a:xfrm>
            <a:off x="3963722" y="3032600"/>
            <a:ext cx="251649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                6 </a:t>
            </a:r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분   </a:t>
            </a:r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12  </a:t>
            </a:r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b="1" spc="-15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3"/>
          <p:cNvSpPr txBox="1"/>
          <p:nvPr/>
        </p:nvSpPr>
        <p:spPr>
          <a:xfrm>
            <a:off x="3590947" y="3029498"/>
            <a:ext cx="4633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endParaRPr lang="en-US" altLang="ko-KR" sz="1900" b="1" spc="-15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 bwMode="auto">
          <a:xfrm>
            <a:off x="3723083" y="3482251"/>
            <a:ext cx="275712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43"/>
          <p:cNvSpPr txBox="1"/>
          <p:nvPr/>
        </p:nvSpPr>
        <p:spPr>
          <a:xfrm>
            <a:off x="3972862" y="3516173"/>
            <a:ext cx="251649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                6 </a:t>
            </a:r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분   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  </a:t>
            </a:r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b="1" spc="-15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/>
          <p:cNvSpPr txBox="1"/>
          <p:nvPr/>
        </p:nvSpPr>
        <p:spPr>
          <a:xfrm>
            <a:off x="3618235" y="3519908"/>
            <a:ext cx="12561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3  </a:t>
            </a:r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시</a:t>
            </a:r>
            <a:endParaRPr lang="en-US" altLang="ko-KR" sz="1900" b="1" spc="-15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suh_p_0301_05_0708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2">
            <a:extLst>
              <a:ext uri="{FF2B5EF4-FFF2-40B4-BE49-F238E27FC236}">
                <a16:creationId xmlns:a16="http://schemas.microsoft.com/office/drawing/2014/main" xmlns="" id="{C8C2D7D6-F555-4AF0-A8AD-62187520A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680" y="524135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84F98708-17BF-4557-A02D-F8ABCB703CFC}"/>
              </a:ext>
            </a:extLst>
          </p:cNvPr>
          <p:cNvSpPr/>
          <p:nvPr/>
        </p:nvSpPr>
        <p:spPr>
          <a:xfrm>
            <a:off x="4987061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29" name="순서도: 대체 처리 28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순서도: 대체 처리 2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순서도: 대체 처리 3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대체 처리 36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순서도: 대체 처리 55"/>
          <p:cNvSpPr/>
          <p:nvPr/>
        </p:nvSpPr>
        <p:spPr>
          <a:xfrm>
            <a:off x="4640571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잘못된 곳을 찾아 바르게 계산하시오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43"/>
          <p:cNvSpPr txBox="1"/>
          <p:nvPr/>
        </p:nvSpPr>
        <p:spPr>
          <a:xfrm>
            <a:off x="395536" y="2622989"/>
            <a:ext cx="22982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3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/>
          <p:cNvSpPr txBox="1"/>
          <p:nvPr/>
        </p:nvSpPr>
        <p:spPr>
          <a:xfrm>
            <a:off x="796335" y="3006927"/>
            <a:ext cx="19394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6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/>
          <p:cNvSpPr txBox="1"/>
          <p:nvPr/>
        </p:nvSpPr>
        <p:spPr>
          <a:xfrm>
            <a:off x="423560" y="3003825"/>
            <a:ext cx="4633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616300" y="3456578"/>
            <a:ext cx="222750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직사각형 44"/>
          <p:cNvSpPr/>
          <p:nvPr/>
        </p:nvSpPr>
        <p:spPr>
          <a:xfrm>
            <a:off x="814407" y="3551981"/>
            <a:ext cx="4604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3"/>
          <p:cNvSpPr txBox="1"/>
          <p:nvPr/>
        </p:nvSpPr>
        <p:spPr>
          <a:xfrm>
            <a:off x="1200535" y="3545808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894527" y="3546253"/>
            <a:ext cx="4604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2291048" y="3545808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587810" y="2456892"/>
            <a:ext cx="2978140" cy="169218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520" y="324618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/>
          <p:cNvSpPr txBox="1"/>
          <p:nvPr/>
        </p:nvSpPr>
        <p:spPr>
          <a:xfrm>
            <a:off x="3562923" y="2648662"/>
            <a:ext cx="29172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3  </a:t>
            </a:r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시                 </a:t>
            </a:r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30  </a:t>
            </a:r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b="1" spc="-15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/>
          <p:cNvSpPr txBox="1"/>
          <p:nvPr/>
        </p:nvSpPr>
        <p:spPr>
          <a:xfrm>
            <a:off x="3963722" y="3032600"/>
            <a:ext cx="251649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                6 </a:t>
            </a:r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분   </a:t>
            </a:r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12  </a:t>
            </a:r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b="1" spc="-15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3"/>
          <p:cNvSpPr txBox="1"/>
          <p:nvPr/>
        </p:nvSpPr>
        <p:spPr>
          <a:xfrm>
            <a:off x="3590947" y="3029498"/>
            <a:ext cx="4633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endParaRPr lang="en-US" altLang="ko-KR" sz="1900" b="1" spc="-15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 bwMode="auto">
          <a:xfrm>
            <a:off x="3723083" y="3482251"/>
            <a:ext cx="275712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43"/>
          <p:cNvSpPr txBox="1"/>
          <p:nvPr/>
        </p:nvSpPr>
        <p:spPr>
          <a:xfrm>
            <a:off x="3972862" y="3516173"/>
            <a:ext cx="251649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                6 </a:t>
            </a:r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분   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  </a:t>
            </a:r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b="1" spc="-15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/>
          <p:cNvSpPr txBox="1"/>
          <p:nvPr/>
        </p:nvSpPr>
        <p:spPr>
          <a:xfrm>
            <a:off x="3618235" y="3519908"/>
            <a:ext cx="12561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3  </a:t>
            </a:r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시</a:t>
            </a:r>
            <a:endParaRPr lang="en-US" altLang="ko-KR" sz="1900" b="1" spc="-15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suh_p_0301_05_0708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2">
            <a:extLst>
              <a:ext uri="{FF2B5EF4-FFF2-40B4-BE49-F238E27FC236}">
                <a16:creationId xmlns:a16="http://schemas.microsoft.com/office/drawing/2014/main" xmlns="" id="{C8C2D7D6-F555-4AF0-A8AD-62187520A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680" y="524135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E7486F1E-ADA9-4B06-8E3D-4980BA403D59}"/>
              </a:ext>
            </a:extLst>
          </p:cNvPr>
          <p:cNvGrpSpPr/>
          <p:nvPr/>
        </p:nvGrpSpPr>
        <p:grpSpPr>
          <a:xfrm>
            <a:off x="179512" y="3751126"/>
            <a:ext cx="6667165" cy="1522164"/>
            <a:chOff x="179512" y="3751126"/>
            <a:chExt cx="6667165" cy="1522164"/>
          </a:xfrm>
        </p:grpSpPr>
        <p:sp>
          <p:nvSpPr>
            <p:cNvPr id="65" name="직각 삼각형 64">
              <a:extLst>
                <a:ext uri="{FF2B5EF4-FFF2-40B4-BE49-F238E27FC236}">
                  <a16:creationId xmlns:a16="http://schemas.microsoft.com/office/drawing/2014/main" xmlns="" id="{531568BE-DB24-4F54-A732-429E02C24A3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451C4AC8-DCE3-4A5C-9A74-981D3C20C0FC}"/>
                </a:ext>
              </a:extLst>
            </p:cNvPr>
            <p:cNvSpPr/>
            <p:nvPr/>
          </p:nvSpPr>
          <p:spPr>
            <a:xfrm>
              <a:off x="179512" y="4113076"/>
              <a:ext cx="6667165" cy="97210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xmlns="" id="{511571F6-B452-43A9-9ED2-E36099BBE4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75112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1011290B-0872-4EAE-8D65-D3D4EA74CA1F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C6F1978A-1B0F-472E-93C4-8FD2C88D3968}"/>
              </a:ext>
            </a:extLst>
          </p:cNvPr>
          <p:cNvSpPr txBox="1"/>
          <p:nvPr/>
        </p:nvSpPr>
        <p:spPr>
          <a:xfrm>
            <a:off x="475481" y="4277874"/>
            <a:ext cx="607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시간의 합은 시는 시끼리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분은 분끼리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초는 초끼리 더합니다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78221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순서도: 대체 처리 45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cdata2.tsherpa.co.kr/tsherpa/MultiMedia/Flash/2020/curri/index.html?flashxmlnum=youblue86&amp;classa=A8-C1-31-MM-MM-04-06-06-0-0-0-0&amp;classno=MM_31_04/suh_0301_05_0006/suh_0301_05_0006_401_1.html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8" name="순서도: 대체 처리 77"/>
          <p:cNvSpPr/>
          <p:nvPr/>
        </p:nvSpPr>
        <p:spPr>
          <a:xfrm>
            <a:off x="5164842" y="981315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5440762" y="51224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달리기 대회에서 어떤 선수가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분에 출발하여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분에 도착하였습니다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선수가 달린 시간을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3" name="직선 연결선 32"/>
          <p:cNvCxnSpPr>
            <a:endCxn id="36" idx="3"/>
          </p:cNvCxnSpPr>
          <p:nvPr/>
        </p:nvCxnSpPr>
        <p:spPr bwMode="auto">
          <a:xfrm>
            <a:off x="755576" y="1942673"/>
            <a:ext cx="5999804" cy="0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7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152" y="2315683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550" y="2309178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2100021" y="3102602"/>
            <a:ext cx="392157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788" y="3091686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788" y="3643248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225" y="31475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2100020" y="3643248"/>
            <a:ext cx="167989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810" y="36912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0" name="직선 연결선 59"/>
          <p:cNvCxnSpPr/>
          <p:nvPr/>
        </p:nvCxnSpPr>
        <p:spPr bwMode="auto">
          <a:xfrm>
            <a:off x="2909221" y="2235782"/>
            <a:ext cx="3163810" cy="12044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/>
          <p:nvPr/>
        </p:nvCxnSpPr>
        <p:spPr bwMode="auto">
          <a:xfrm>
            <a:off x="755576" y="2229005"/>
            <a:ext cx="2091648" cy="6777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suh_p_0301_05_0708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2">
            <a:extLst>
              <a:ext uri="{FF2B5EF4-FFF2-40B4-BE49-F238E27FC236}">
                <a16:creationId xmlns:a16="http://schemas.microsoft.com/office/drawing/2014/main" xmlns="" id="{C8C2D7D6-F555-4AF0-A8AD-62187520A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680" y="524135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84F98708-17BF-4557-A02D-F8ABCB703CFC}"/>
              </a:ext>
            </a:extLst>
          </p:cNvPr>
          <p:cNvSpPr/>
          <p:nvPr/>
        </p:nvSpPr>
        <p:spPr>
          <a:xfrm>
            <a:off x="4987061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순서도: 대체 처리 45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8" name="순서도: 대체 처리 77"/>
          <p:cNvSpPr/>
          <p:nvPr/>
        </p:nvSpPr>
        <p:spPr>
          <a:xfrm>
            <a:off x="5164842" y="981315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달리기 대회에서 어떤 선수가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분에 출발하여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분에 도착하였습니다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선수가 달린 시간을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3" name="직선 연결선 32"/>
          <p:cNvCxnSpPr>
            <a:endCxn id="36" idx="3"/>
          </p:cNvCxnSpPr>
          <p:nvPr/>
        </p:nvCxnSpPr>
        <p:spPr bwMode="auto">
          <a:xfrm>
            <a:off x="755576" y="1942673"/>
            <a:ext cx="5999804" cy="0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7" name="Picture 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152" y="2315683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550" y="2309178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2100021" y="3102602"/>
            <a:ext cx="392157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788" y="3091686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788" y="3643248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225" y="31475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2100020" y="3643248"/>
            <a:ext cx="167989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810" y="36912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0" name="직선 연결선 59"/>
          <p:cNvCxnSpPr/>
          <p:nvPr/>
        </p:nvCxnSpPr>
        <p:spPr bwMode="auto">
          <a:xfrm>
            <a:off x="2909221" y="2235782"/>
            <a:ext cx="3163810" cy="12044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/>
          <p:nvPr/>
        </p:nvCxnSpPr>
        <p:spPr bwMode="auto">
          <a:xfrm>
            <a:off x="755576" y="2229005"/>
            <a:ext cx="2091648" cy="6777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suh_p_0301_05_0708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2">
            <a:extLst>
              <a:ext uri="{FF2B5EF4-FFF2-40B4-BE49-F238E27FC236}">
                <a16:creationId xmlns:a16="http://schemas.microsoft.com/office/drawing/2014/main" xmlns="" id="{C8C2D7D6-F555-4AF0-A8AD-62187520A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680" y="524135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444E7DC6-FBD6-448E-A09C-91873DEF8298}"/>
              </a:ext>
            </a:extLst>
          </p:cNvPr>
          <p:cNvGrpSpPr/>
          <p:nvPr/>
        </p:nvGrpSpPr>
        <p:grpSpPr>
          <a:xfrm>
            <a:off x="179512" y="2708920"/>
            <a:ext cx="6667165" cy="2530276"/>
            <a:chOff x="179512" y="2743014"/>
            <a:chExt cx="6667165" cy="2530276"/>
          </a:xfrm>
        </p:grpSpPr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xmlns="" id="{B79527E2-5ADE-4991-853E-6078AC00749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B2CD58B1-EB47-48E0-9773-711F0EA61588}"/>
                </a:ext>
              </a:extLst>
            </p:cNvPr>
            <p:cNvSpPr/>
            <p:nvPr/>
          </p:nvSpPr>
          <p:spPr>
            <a:xfrm>
              <a:off x="179512" y="3076363"/>
              <a:ext cx="6667165" cy="20088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xmlns="" id="{17437A56-EABE-4ED1-9770-8D6F664BA8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743014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3C3166E9-1D70-490D-86E0-807353E73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15714"/>
              </p:ext>
            </p:extLst>
          </p:nvPr>
        </p:nvGraphicFramePr>
        <p:xfrm>
          <a:off x="2267744" y="3430910"/>
          <a:ext cx="2354009" cy="1188132"/>
        </p:xfrm>
        <a:graphic>
          <a:graphicData uri="http://schemas.openxmlformats.org/drawingml/2006/table">
            <a:tbl>
              <a:tblPr/>
              <a:tblGrid>
                <a:gridCol w="459444">
                  <a:extLst>
                    <a:ext uri="{9D8B030D-6E8A-4147-A177-3AD203B41FA5}">
                      <a16:colId xmlns:a16="http://schemas.microsoft.com/office/drawing/2014/main" xmlns="" val="2958588299"/>
                    </a:ext>
                  </a:extLst>
                </a:gridCol>
                <a:gridCol w="473641">
                  <a:extLst>
                    <a:ext uri="{9D8B030D-6E8A-4147-A177-3AD203B41FA5}">
                      <a16:colId xmlns:a16="http://schemas.microsoft.com/office/drawing/2014/main" xmlns="" val="4020555263"/>
                    </a:ext>
                  </a:extLst>
                </a:gridCol>
                <a:gridCol w="521480">
                  <a:extLst>
                    <a:ext uri="{9D8B030D-6E8A-4147-A177-3AD203B41FA5}">
                      <a16:colId xmlns:a16="http://schemas.microsoft.com/office/drawing/2014/main" xmlns="" val="2160751531"/>
                    </a:ext>
                  </a:extLst>
                </a:gridCol>
                <a:gridCol w="473641">
                  <a:extLst>
                    <a:ext uri="{9D8B030D-6E8A-4147-A177-3AD203B41FA5}">
                      <a16:colId xmlns:a16="http://schemas.microsoft.com/office/drawing/2014/main" xmlns="" val="84064038"/>
                    </a:ext>
                  </a:extLst>
                </a:gridCol>
                <a:gridCol w="425803">
                  <a:extLst>
                    <a:ext uri="{9D8B030D-6E8A-4147-A177-3AD203B41FA5}">
                      <a16:colId xmlns:a16="http://schemas.microsoft.com/office/drawing/2014/main" xmlns="" val="248340942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</a:t>
                      </a:r>
                      <a:endParaRPr 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35122155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endParaRPr 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  <a:endParaRPr 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43789081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8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8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9439141"/>
                  </a:ext>
                </a:extLst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7297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5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suh_p_0301_05_0708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81268CB4-B712-4454-8006-4A177165A228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명이 한 모둠이 되어 이어달리기 경주를 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모둠이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이겼을지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xmlns="" id="{C21B2586-263D-461A-B847-519C72AF4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>
            <a:extLst>
              <a:ext uri="{FF2B5EF4-FFF2-40B4-BE49-F238E27FC236}">
                <a16:creationId xmlns:a16="http://schemas.microsoft.com/office/drawing/2014/main" xmlns="" id="{A2153443-DB14-4A9A-8EE5-C643E75AA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>
            <a:extLst>
              <a:ext uri="{FF2B5EF4-FFF2-40B4-BE49-F238E27FC236}">
                <a16:creationId xmlns:a16="http://schemas.microsoft.com/office/drawing/2014/main" xmlns="" id="{2F2A8C4B-FC72-4C4C-9F64-F4571E921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29E020FC-3795-4B10-A44F-7DB7B7AF72F4}"/>
              </a:ext>
            </a:extLst>
          </p:cNvPr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A3289EE2-595B-447E-85CA-17CB50A3BCB3}"/>
              </a:ext>
            </a:extLst>
          </p:cNvPr>
          <p:cNvSpPr/>
          <p:nvPr/>
        </p:nvSpPr>
        <p:spPr>
          <a:xfrm>
            <a:off x="5827887" y="5069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F07288B1-CF82-4601-AEBD-3E5AE7DEF3E7}"/>
              </a:ext>
            </a:extLst>
          </p:cNvPr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https://cdata2.tsherpa.co.kr/tsherpa/MultiMedia/Flash/2020/curri/index.html?flashxmlnum=jmp1130&amp;classa=A8-C1-31-MM-MM-04-02-04-0-0-0-0&amp;classno=MM_31_04/suh_0301_01_0004/suh_0301_01_0004_401_1.html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5" name="표 7">
            <a:extLst>
              <a:ext uri="{FF2B5EF4-FFF2-40B4-BE49-F238E27FC236}">
                <a16:creationId xmlns:a16="http://schemas.microsoft.com/office/drawing/2014/main" xmlns="" id="{F9B66F3B-724E-4755-B81A-F8758A43C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721902"/>
              </p:ext>
            </p:extLst>
          </p:nvPr>
        </p:nvGraphicFramePr>
        <p:xfrm>
          <a:off x="506976" y="2476815"/>
          <a:ext cx="60960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2696">
                  <a:extLst>
                    <a:ext uri="{9D8B030D-6E8A-4147-A177-3AD203B41FA5}">
                      <a16:colId xmlns:a16="http://schemas.microsoft.com/office/drawing/2014/main" xmlns="" val="3540907642"/>
                    </a:ext>
                  </a:extLst>
                </a:gridCol>
                <a:gridCol w="2491652">
                  <a:extLst>
                    <a:ext uri="{9D8B030D-6E8A-4147-A177-3AD203B41FA5}">
                      <a16:colId xmlns:a16="http://schemas.microsoft.com/office/drawing/2014/main" xmlns="" val="3329946293"/>
                    </a:ext>
                  </a:extLst>
                </a:gridCol>
                <a:gridCol w="2491652">
                  <a:extLst>
                    <a:ext uri="{9D8B030D-6E8A-4147-A177-3AD203B41FA5}">
                      <a16:colId xmlns:a16="http://schemas.microsoft.com/office/drawing/2014/main" xmlns="" val="734745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모둠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AEA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AEA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달리기 기록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A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187114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AEA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지혜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128298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138162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AEA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도영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99730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슬기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3900801"/>
                  </a:ext>
                </a:extLst>
              </a:tr>
            </a:tbl>
          </a:graphicData>
        </a:graphic>
      </p:graphicFrame>
      <p:grpSp>
        <p:nvGrpSpPr>
          <p:cNvPr id="67" name="그룹 66"/>
          <p:cNvGrpSpPr/>
          <p:nvPr/>
        </p:nvGrpSpPr>
        <p:grpSpPr>
          <a:xfrm>
            <a:off x="3064228" y="4401108"/>
            <a:ext cx="1144130" cy="537565"/>
            <a:chOff x="111053" y="2176445"/>
            <a:chExt cx="1144130" cy="537565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111053" y="2348880"/>
              <a:ext cx="96413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 </a:t>
              </a:r>
              <a:r>
                <a:rPr kumimoji="1" lang="ko-KR" altLang="en-US" sz="1900" b="1" i="0" u="none" strike="noStrike" cap="none" normalizeH="0" baseline="0" dirty="0" err="1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모둠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5183" y="2176445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5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suh_p_0301_05_0708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81268CB4-B712-4454-8006-4A177165A228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명이 한 모둠이 되어 이어달리기 경주를 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모둠이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이겼을지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xmlns="" id="{C21B2586-263D-461A-B847-519C72AF4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>
            <a:extLst>
              <a:ext uri="{FF2B5EF4-FFF2-40B4-BE49-F238E27FC236}">
                <a16:creationId xmlns:a16="http://schemas.microsoft.com/office/drawing/2014/main" xmlns="" id="{A2153443-DB14-4A9A-8EE5-C643E75AA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>
            <a:extLst>
              <a:ext uri="{FF2B5EF4-FFF2-40B4-BE49-F238E27FC236}">
                <a16:creationId xmlns:a16="http://schemas.microsoft.com/office/drawing/2014/main" xmlns="" id="{2F2A8C4B-FC72-4C4C-9F64-F4571E921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5" name="표 7">
            <a:extLst>
              <a:ext uri="{FF2B5EF4-FFF2-40B4-BE49-F238E27FC236}">
                <a16:creationId xmlns:a16="http://schemas.microsoft.com/office/drawing/2014/main" xmlns="" id="{F9B66F3B-724E-4755-B81A-F8758A43C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761341"/>
              </p:ext>
            </p:extLst>
          </p:nvPr>
        </p:nvGraphicFramePr>
        <p:xfrm>
          <a:off x="506976" y="2476815"/>
          <a:ext cx="60960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2696">
                  <a:extLst>
                    <a:ext uri="{9D8B030D-6E8A-4147-A177-3AD203B41FA5}">
                      <a16:colId xmlns:a16="http://schemas.microsoft.com/office/drawing/2014/main" xmlns="" val="3540907642"/>
                    </a:ext>
                  </a:extLst>
                </a:gridCol>
                <a:gridCol w="2491652">
                  <a:extLst>
                    <a:ext uri="{9D8B030D-6E8A-4147-A177-3AD203B41FA5}">
                      <a16:colId xmlns:a16="http://schemas.microsoft.com/office/drawing/2014/main" xmlns="" val="3329946293"/>
                    </a:ext>
                  </a:extLst>
                </a:gridCol>
                <a:gridCol w="2491652">
                  <a:extLst>
                    <a:ext uri="{9D8B030D-6E8A-4147-A177-3AD203B41FA5}">
                      <a16:colId xmlns:a16="http://schemas.microsoft.com/office/drawing/2014/main" xmlns="" val="734745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모둠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AEA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AEA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달리기 기록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A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187114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AEA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지혜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128298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138162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AEA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도영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99730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슬기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3900801"/>
                  </a:ext>
                </a:extLst>
              </a:tr>
            </a:tbl>
          </a:graphicData>
        </a:graphic>
      </p:graphicFrame>
      <p:grpSp>
        <p:nvGrpSpPr>
          <p:cNvPr id="67" name="그룹 66"/>
          <p:cNvGrpSpPr/>
          <p:nvPr/>
        </p:nvGrpSpPr>
        <p:grpSpPr>
          <a:xfrm>
            <a:off x="3064228" y="4401108"/>
            <a:ext cx="1144130" cy="537565"/>
            <a:chOff x="111053" y="2176445"/>
            <a:chExt cx="1144130" cy="537565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111053" y="2348880"/>
              <a:ext cx="96413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 </a:t>
              </a:r>
              <a:r>
                <a:rPr kumimoji="1" lang="ko-KR" altLang="en-US" sz="1900" b="1" i="0" u="none" strike="noStrike" cap="none" normalizeH="0" baseline="0" dirty="0" err="1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모둠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5183" y="2176445"/>
              <a:ext cx="360000" cy="355000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5030BFDE-D244-43D7-A607-893E9C055A07}"/>
              </a:ext>
            </a:extLst>
          </p:cNvPr>
          <p:cNvGrpSpPr/>
          <p:nvPr/>
        </p:nvGrpSpPr>
        <p:grpSpPr>
          <a:xfrm>
            <a:off x="179512" y="3607377"/>
            <a:ext cx="6667165" cy="1665913"/>
            <a:chOff x="179512" y="3607377"/>
            <a:chExt cx="6667165" cy="1665913"/>
          </a:xfrm>
        </p:grpSpPr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xmlns="" id="{88C5FC4D-A3B8-4301-BEFE-070285E925A8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9B6AB6B1-0C76-4F1B-8040-7E73DC054871}"/>
                </a:ext>
              </a:extLst>
            </p:cNvPr>
            <p:cNvSpPr/>
            <p:nvPr/>
          </p:nvSpPr>
          <p:spPr>
            <a:xfrm>
              <a:off x="179512" y="3969327"/>
              <a:ext cx="6667165" cy="11158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xmlns="" id="{F5499912-EEE1-46DF-86BD-660135493A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607377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3473765-39B8-4EC9-BBBE-1FF7EBA072D3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C361905-C749-4E0D-916A-4B8FEE911C5C}"/>
              </a:ext>
            </a:extLst>
          </p:cNvPr>
          <p:cNvSpPr txBox="1"/>
          <p:nvPr/>
        </p:nvSpPr>
        <p:spPr>
          <a:xfrm>
            <a:off x="496263" y="4077801"/>
            <a:ext cx="607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모둠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: 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초＝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58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모둠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: 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초＋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초＝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59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D4E8F749-0FA3-4AD2-A758-333D11A4CAF1}"/>
              </a:ext>
            </a:extLst>
          </p:cNvPr>
          <p:cNvSpPr/>
          <p:nvPr/>
        </p:nvSpPr>
        <p:spPr>
          <a:xfrm>
            <a:off x="431552" y="4329841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E0404636-3752-4156-993C-A2184FC46FF2}"/>
              </a:ext>
            </a:extLst>
          </p:cNvPr>
          <p:cNvSpPr/>
          <p:nvPr/>
        </p:nvSpPr>
        <p:spPr>
          <a:xfrm>
            <a:off x="431540" y="4725873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8481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cdata2.tsherpa.co.kr/tsherpa/MultiMedia/Flash/2020/curri/index.html?flashxmlnum=youblue86&amp;classa=A8-C1-31-MM-MM-04-06-07-0-0-0-0&amp;classno=MM_31_04/suh_0301_05_0007/suh_0301_05_0007_301_1.html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2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5692854" y="50455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슬기네 학교에서는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동안 수업을 하고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분씩 쉽니다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교시가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분에 끝났다면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교시를 시작한 시각은 몇 시 몇 분인지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 bwMode="auto">
          <a:xfrm flipV="1">
            <a:off x="755576" y="1934339"/>
            <a:ext cx="5699403" cy="8334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9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152" y="2315683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550" y="2309178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3" name="직선 연결선 42"/>
          <p:cNvCxnSpPr/>
          <p:nvPr/>
        </p:nvCxnSpPr>
        <p:spPr bwMode="auto">
          <a:xfrm flipV="1">
            <a:off x="755576" y="2204864"/>
            <a:ext cx="5868652" cy="21171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/>
          <p:nvPr/>
        </p:nvCxnSpPr>
        <p:spPr bwMode="auto">
          <a:xfrm flipV="1">
            <a:off x="734242" y="2545595"/>
            <a:ext cx="1929546" cy="2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직선 연결선 44"/>
          <p:cNvCxnSpPr/>
          <p:nvPr/>
        </p:nvCxnSpPr>
        <p:spPr bwMode="auto">
          <a:xfrm flipV="1">
            <a:off x="6483276" y="1942673"/>
            <a:ext cx="212960" cy="2458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suh_p_0301_05_0708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12">
            <a:extLst>
              <a:ext uri="{FF2B5EF4-FFF2-40B4-BE49-F238E27FC236}">
                <a16:creationId xmlns:a16="http://schemas.microsoft.com/office/drawing/2014/main" xmlns="" id="{2F2A8C4B-FC72-4C4C-9F64-F4571E921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676" y="5223450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29E020FC-3795-4B10-A44F-7DB7B7AF72F4}"/>
              </a:ext>
            </a:extLst>
          </p:cNvPr>
          <p:cNvSpPr/>
          <p:nvPr/>
        </p:nvSpPr>
        <p:spPr>
          <a:xfrm>
            <a:off x="4415981" y="50851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51">
            <a:extLst>
              <a:ext uri="{FF2B5EF4-FFF2-40B4-BE49-F238E27FC236}">
                <a16:creationId xmlns:a16="http://schemas.microsoft.com/office/drawing/2014/main" xmlns="" id="{2DB2134E-20BB-4FB7-875A-9F92CBE5DBF2}"/>
              </a:ext>
            </a:extLst>
          </p:cNvPr>
          <p:cNvSpPr txBox="1"/>
          <p:nvPr/>
        </p:nvSpPr>
        <p:spPr>
          <a:xfrm>
            <a:off x="2879812" y="3141201"/>
            <a:ext cx="5611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4">
            <a:extLst>
              <a:ext uri="{FF2B5EF4-FFF2-40B4-BE49-F238E27FC236}">
                <a16:creationId xmlns:a16="http://schemas.microsoft.com/office/drawing/2014/main" xmlns="" id="{F6081E45-30C5-465A-8F17-69F8F9F19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85" y="301233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FC15E273-4749-4AA6-AE2A-E26ACFF02A01}"/>
              </a:ext>
            </a:extLst>
          </p:cNvPr>
          <p:cNvSpPr txBox="1"/>
          <p:nvPr/>
        </p:nvSpPr>
        <p:spPr>
          <a:xfrm>
            <a:off x="3357389" y="3152291"/>
            <a:ext cx="15983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시        분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TextBox 51">
            <a:extLst>
              <a:ext uri="{FF2B5EF4-FFF2-40B4-BE49-F238E27FC236}">
                <a16:creationId xmlns:a16="http://schemas.microsoft.com/office/drawing/2014/main" xmlns="" id="{2DB2134E-20BB-4FB7-875A-9F92CBE5DBF2}"/>
              </a:ext>
            </a:extLst>
          </p:cNvPr>
          <p:cNvSpPr txBox="1"/>
          <p:nvPr/>
        </p:nvSpPr>
        <p:spPr>
          <a:xfrm>
            <a:off x="3810000" y="3135339"/>
            <a:ext cx="5611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xmlns="" id="{F6081E45-30C5-465A-8F17-69F8F9F19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273" y="30064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908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순서도: 대체 처리 58"/>
          <p:cNvSpPr/>
          <p:nvPr/>
        </p:nvSpPr>
        <p:spPr>
          <a:xfrm>
            <a:off x="621372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슬기네 학교에서는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동안 수업을 하고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분씩 쉽니다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교시가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분에 끝났다면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교시를 시작한 시각은 몇 시 몇 분인지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 bwMode="auto">
          <a:xfrm flipV="1">
            <a:off x="755576" y="1934339"/>
            <a:ext cx="5699403" cy="8334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9" name="Picture 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152" y="2315683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550" y="2309178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3" name="직선 연결선 42"/>
          <p:cNvCxnSpPr/>
          <p:nvPr/>
        </p:nvCxnSpPr>
        <p:spPr bwMode="auto">
          <a:xfrm flipV="1">
            <a:off x="755576" y="2204864"/>
            <a:ext cx="5868652" cy="21171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/>
          <p:nvPr/>
        </p:nvCxnSpPr>
        <p:spPr bwMode="auto">
          <a:xfrm flipV="1">
            <a:off x="734242" y="2545595"/>
            <a:ext cx="1929546" cy="2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직선 연결선 44"/>
          <p:cNvCxnSpPr/>
          <p:nvPr/>
        </p:nvCxnSpPr>
        <p:spPr bwMode="auto">
          <a:xfrm flipV="1">
            <a:off x="6483276" y="1942673"/>
            <a:ext cx="212960" cy="2458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suh_p_0301_05_0708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12">
            <a:extLst>
              <a:ext uri="{FF2B5EF4-FFF2-40B4-BE49-F238E27FC236}">
                <a16:creationId xmlns:a16="http://schemas.microsoft.com/office/drawing/2014/main" xmlns="" id="{2F2A8C4B-FC72-4C4C-9F64-F4571E921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676" y="5223450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7908EC14-9F66-4EBB-9048-2359A223D5C9}"/>
              </a:ext>
            </a:extLst>
          </p:cNvPr>
          <p:cNvGrpSpPr/>
          <p:nvPr/>
        </p:nvGrpSpPr>
        <p:grpSpPr>
          <a:xfrm>
            <a:off x="179512" y="4020829"/>
            <a:ext cx="6667165" cy="1252461"/>
            <a:chOff x="179512" y="4020829"/>
            <a:chExt cx="6667165" cy="1252461"/>
          </a:xfrm>
        </p:grpSpPr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xmlns="" id="{15060594-F35A-4CD8-A647-5BBA28FCD5E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3EB3D944-E8C9-4651-9BAF-FDC56BB9EDC4}"/>
                </a:ext>
              </a:extLst>
            </p:cNvPr>
            <p:cNvSpPr/>
            <p:nvPr/>
          </p:nvSpPr>
          <p:spPr>
            <a:xfrm>
              <a:off x="179512" y="4401108"/>
              <a:ext cx="6667165" cy="6840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xmlns="" id="{F5B1E1F6-0CB6-4B4A-8FEE-5B39CCACFC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4020829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D7F501E-9152-49BA-BA60-5C84AB8B1C9E}"/>
              </a:ext>
            </a:extLst>
          </p:cNvPr>
          <p:cNvSpPr txBox="1"/>
          <p:nvPr/>
        </p:nvSpPr>
        <p:spPr>
          <a:xfrm>
            <a:off x="171672" y="4581128"/>
            <a:ext cx="668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분－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분－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분－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분－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분－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분＝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6591D8B0-CEB7-4D2F-8543-F6BADA480721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1">
            <a:extLst>
              <a:ext uri="{FF2B5EF4-FFF2-40B4-BE49-F238E27FC236}">
                <a16:creationId xmlns:a16="http://schemas.microsoft.com/office/drawing/2014/main" xmlns="" id="{2DB2134E-20BB-4FB7-875A-9F92CBE5DBF2}"/>
              </a:ext>
            </a:extLst>
          </p:cNvPr>
          <p:cNvSpPr txBox="1"/>
          <p:nvPr/>
        </p:nvSpPr>
        <p:spPr>
          <a:xfrm>
            <a:off x="2879812" y="3141201"/>
            <a:ext cx="5611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xmlns="" id="{F6081E45-30C5-465A-8F17-69F8F9F19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85" y="301233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FC15E273-4749-4AA6-AE2A-E26ACFF02A01}"/>
              </a:ext>
            </a:extLst>
          </p:cNvPr>
          <p:cNvSpPr txBox="1"/>
          <p:nvPr/>
        </p:nvSpPr>
        <p:spPr>
          <a:xfrm>
            <a:off x="3357389" y="3152291"/>
            <a:ext cx="15983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시        분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TextBox 51">
            <a:extLst>
              <a:ext uri="{FF2B5EF4-FFF2-40B4-BE49-F238E27FC236}">
                <a16:creationId xmlns:a16="http://schemas.microsoft.com/office/drawing/2014/main" xmlns="" id="{2DB2134E-20BB-4FB7-875A-9F92CBE5DBF2}"/>
              </a:ext>
            </a:extLst>
          </p:cNvPr>
          <p:cNvSpPr txBox="1"/>
          <p:nvPr/>
        </p:nvSpPr>
        <p:spPr>
          <a:xfrm>
            <a:off x="3810000" y="3135339"/>
            <a:ext cx="5611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xmlns="" id="{F6081E45-30C5-465A-8F17-69F8F9F19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273" y="30064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776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2644" y="904387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40" y="96468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시간은 어떻게 더할까요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suh_p_0301_05_0708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94212" y="2057943"/>
            <a:ext cx="2965698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시는 시끼리</a:t>
            </a:r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분은 분끼리</a:t>
            </a:r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초는 초끼리 더하면 될 것 같습니다</a:t>
            </a:r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8226" y="2561923"/>
            <a:ext cx="360000" cy="355000"/>
          </a:xfrm>
          <a:prstGeom prst="rect">
            <a:avLst/>
          </a:prstGeom>
        </p:spPr>
      </p:pic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4316416" y="1253287"/>
            <a:ext cx="2634229" cy="258870"/>
            <a:chOff x="4316416" y="1253287"/>
            <a:chExt cx="2634229" cy="258870"/>
          </a:xfrm>
        </p:grpSpPr>
        <p:grpSp>
          <p:nvGrpSpPr>
            <p:cNvPr id="39" name="그룹 38"/>
            <p:cNvGrpSpPr/>
            <p:nvPr/>
          </p:nvGrpSpPr>
          <p:grpSpPr>
            <a:xfrm>
              <a:off x="4316416" y="1253287"/>
              <a:ext cx="2634229" cy="258870"/>
              <a:chOff x="4316416" y="1253287"/>
              <a:chExt cx="2634229" cy="258870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4987756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2</a:t>
                </a:r>
                <a:endParaRPr lang="ko-KR" altLang="en-US" sz="1100" b="1" dirty="0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4316416" y="1253287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6319904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4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648564" y="125656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42" name="직사각형 41"/>
            <p:cNvSpPr/>
            <p:nvPr/>
          </p:nvSpPr>
          <p:spPr>
            <a:xfrm>
              <a:off x="4985375" y="125463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17210" y="125498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2" r="3198"/>
          <a:stretch/>
        </p:blipFill>
        <p:spPr bwMode="auto">
          <a:xfrm>
            <a:off x="186640" y="1685160"/>
            <a:ext cx="3497425" cy="372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43"/>
          <p:cNvSpPr txBox="1"/>
          <p:nvPr/>
        </p:nvSpPr>
        <p:spPr>
          <a:xfrm>
            <a:off x="223070" y="3645024"/>
            <a:ext cx="1864654" cy="1089660"/>
          </a:xfrm>
          <a:prstGeom prst="wedgeRoundRectCallout">
            <a:avLst>
              <a:gd name="adj1" fmla="val 58858"/>
              <a:gd name="adj2" fmla="val 5075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분부터 쉬는 시간인데 동영상을 보면 쉬는 시간이 얼마나 줄어드는 거야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512" y="1628800"/>
            <a:ext cx="2511670" cy="71508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38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초에 시작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초짜리 동영상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626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2644" y="904387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40" y="96468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동영상을 보고 나면 쉬는 시각은 어떻게 변할 것 같나요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suh_p_0301_05_0708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94212" y="2309531"/>
            <a:ext cx="2965698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동영상이 끝나는 시각은 쉬는 시간이 시작하는 시각이 지난 후이므로 쉬는 시간은 줄어들 것입니다</a:t>
            </a:r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384" y="3069277"/>
            <a:ext cx="360000" cy="355000"/>
          </a:xfrm>
          <a:prstGeom prst="rect">
            <a:avLst/>
          </a:prstGeom>
        </p:spPr>
      </p:pic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316416" y="1249710"/>
            <a:ext cx="2634229" cy="262447"/>
            <a:chOff x="4316416" y="1249710"/>
            <a:chExt cx="2634229" cy="262447"/>
          </a:xfrm>
        </p:grpSpPr>
        <p:grpSp>
          <p:nvGrpSpPr>
            <p:cNvPr id="32" name="그룹 31"/>
            <p:cNvGrpSpPr/>
            <p:nvPr/>
          </p:nvGrpSpPr>
          <p:grpSpPr>
            <a:xfrm>
              <a:off x="4316416" y="1253287"/>
              <a:ext cx="2634229" cy="258870"/>
              <a:chOff x="4316416" y="1253287"/>
              <a:chExt cx="2634229" cy="258870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4987756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316416" y="1253287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6319904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4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5648564" y="125656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3</a:t>
                </a:r>
                <a:endParaRPr lang="ko-KR" altLang="en-US" sz="1100" b="1" dirty="0"/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4317210" y="125516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646183" y="1249710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2" r="3198"/>
          <a:stretch/>
        </p:blipFill>
        <p:spPr bwMode="auto">
          <a:xfrm>
            <a:off x="186640" y="1685160"/>
            <a:ext cx="3497425" cy="372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223070" y="3645024"/>
            <a:ext cx="1864654" cy="1089660"/>
          </a:xfrm>
          <a:prstGeom prst="wedgeRoundRectCallout">
            <a:avLst>
              <a:gd name="adj1" fmla="val 58858"/>
              <a:gd name="adj2" fmla="val 5075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분부터 쉬는 시간인데 동영상을 보면 쉬는 시간이 얼마나 줄어드는 거야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9512" y="1628800"/>
            <a:ext cx="2511670" cy="71508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38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초에 시작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초짜리 동영상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392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2644" y="904387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40" y="96468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쉬는 시간을 원래 시간만큼 쉬려면 어떻게 해야 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suh_p_0301_05_0708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60711" y="2333024"/>
            <a:ext cx="2965698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쉬는 시간으로 넘어가는 시간만큼 짧은 동영상을 봅니다</a:t>
            </a:r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248" y="2584957"/>
            <a:ext cx="360000" cy="355000"/>
          </a:xfrm>
          <a:prstGeom prst="rect">
            <a:avLst/>
          </a:prstGeom>
        </p:spPr>
      </p:pic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316416" y="1253287"/>
            <a:ext cx="2634229" cy="261540"/>
            <a:chOff x="4316416" y="1253287"/>
            <a:chExt cx="2634229" cy="261540"/>
          </a:xfrm>
        </p:grpSpPr>
        <p:grpSp>
          <p:nvGrpSpPr>
            <p:cNvPr id="32" name="그룹 31"/>
            <p:cNvGrpSpPr/>
            <p:nvPr/>
          </p:nvGrpSpPr>
          <p:grpSpPr>
            <a:xfrm>
              <a:off x="4316416" y="1253287"/>
              <a:ext cx="2634229" cy="258870"/>
              <a:chOff x="4316416" y="1253287"/>
              <a:chExt cx="2634229" cy="258870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4987756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316416" y="1253287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6319904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/>
                  <a:t>4</a:t>
                </a:r>
                <a:endParaRPr lang="ko-KR" altLang="en-US" sz="1100" b="1" dirty="0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5648564" y="125656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4317210" y="125516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317523" y="1259236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4</a:t>
              </a:r>
              <a:endParaRPr lang="ko-KR" altLang="en-US" sz="1100" b="1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845167" y="2355223"/>
            <a:ext cx="2965698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쉬는 시간으로 넘어가는 시간만큼 짧은 동영상을 봅니다</a:t>
            </a:r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8704" y="2607156"/>
            <a:ext cx="360000" cy="3550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3863010" y="3094831"/>
            <a:ext cx="2965698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먼저 동영상이 끝난 시각에서 쉬는 시간이 시작하는 시각을 빼어 그만큼 더 쉬면 됩니다</a:t>
            </a:r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4625" y="3589699"/>
            <a:ext cx="360000" cy="355000"/>
          </a:xfrm>
          <a:prstGeom prst="rect">
            <a:avLst/>
          </a:prstGeom>
        </p:spPr>
      </p:pic>
      <p:sp>
        <p:nvSpPr>
          <p:cNvPr id="5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2" r="3198"/>
          <a:stretch/>
        </p:blipFill>
        <p:spPr bwMode="auto">
          <a:xfrm>
            <a:off x="186640" y="1685160"/>
            <a:ext cx="3497425" cy="372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223070" y="3645024"/>
            <a:ext cx="1864654" cy="1089660"/>
          </a:xfrm>
          <a:prstGeom prst="wedgeRoundRectCallout">
            <a:avLst>
              <a:gd name="adj1" fmla="val 58858"/>
              <a:gd name="adj2" fmla="val 5075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분부터 쉬는 시간인데 동영상을 보면 쉬는 시간이 얼마나 줄어드는 거야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9512" y="1628800"/>
            <a:ext cx="2511670" cy="71508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38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초에 시작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초짜리 동영상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47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suh_p_0301_05_0708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8" y="1772816"/>
            <a:ext cx="59406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시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초 단위의 시간의 덧셈과 뺄셈 계산 원리를 이해하고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계산할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841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492036"/>
            <a:ext cx="60486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구체적인 상황에서 시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초 단위의 시간의 덧셈과 뺄셈을 활용하여 문제를 해결할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332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70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시간을 더하는 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그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림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클릭하거나 정답 확인 클릭하면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처음 진입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폰트는 들어가는 한에서 최대한 크게 넣어주세요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기존 개발물 폰트 크기 참고 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2"/>
              </a:rPr>
              <a:t>http://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cdata2.tsherpa.co.kr/tsherpa/MultiMedia/Flash/2020/curri/index.html?flashxmlnum=tb&amp;classa=A8-C1-31-MM-MM-04-06-06-0-0-0-0&amp;classno=MM_31_04/suh_0301_05_0006/suh_0301_05_0006_201_1.html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하단 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suh_p_0301_05_0708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909138"/>
              </p:ext>
            </p:extLst>
          </p:nvPr>
        </p:nvGraphicFramePr>
        <p:xfrm>
          <a:off x="115384" y="6129300"/>
          <a:ext cx="7192920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348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answer_01.svg / 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\app\resource\contents\lesson05\ops\lesson05\images\mm_31_5_05_03_01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5667465" y="5231608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5659263" y="1405934"/>
            <a:ext cx="1302081" cy="258420"/>
            <a:chOff x="4316416" y="1253287"/>
            <a:chExt cx="1302081" cy="258420"/>
          </a:xfrm>
        </p:grpSpPr>
        <p:sp>
          <p:nvSpPr>
            <p:cNvPr id="34" name="직사각형 33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38" name="TextBox 43"/>
          <p:cNvSpPr txBox="1"/>
          <p:nvPr/>
        </p:nvSpPr>
        <p:spPr>
          <a:xfrm>
            <a:off x="303077" y="1784494"/>
            <a:ext cx="67074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초에서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초가 지난 시각을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01" y="191494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5405627" y="1355790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745" y="3068960"/>
            <a:ext cx="6698080" cy="89423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5384" y="3140383"/>
            <a:ext cx="6809105" cy="2603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45273" y="3312126"/>
            <a:ext cx="6809105" cy="2603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9698" y="3433363"/>
            <a:ext cx="149654" cy="145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45685" y="3433363"/>
            <a:ext cx="149654" cy="145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48131" y="3438568"/>
            <a:ext cx="149654" cy="145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50576" y="3438568"/>
            <a:ext cx="149654" cy="145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3"/>
          <p:cNvSpPr txBox="1"/>
          <p:nvPr/>
        </p:nvSpPr>
        <p:spPr>
          <a:xfrm>
            <a:off x="24706" y="3023524"/>
            <a:ext cx="102946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38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/>
          <p:cNvSpPr txBox="1"/>
          <p:nvPr/>
        </p:nvSpPr>
        <p:spPr>
          <a:xfrm>
            <a:off x="2001611" y="3034697"/>
            <a:ext cx="102946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39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/>
          <p:cNvSpPr txBox="1"/>
          <p:nvPr/>
        </p:nvSpPr>
        <p:spPr>
          <a:xfrm>
            <a:off x="3997784" y="3034697"/>
            <a:ext cx="102946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3"/>
          <p:cNvSpPr txBox="1"/>
          <p:nvPr/>
        </p:nvSpPr>
        <p:spPr>
          <a:xfrm>
            <a:off x="5993957" y="3020921"/>
            <a:ext cx="102946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/>
          <p:cNvSpPr txBox="1"/>
          <p:nvPr/>
        </p:nvSpPr>
        <p:spPr>
          <a:xfrm>
            <a:off x="552439" y="3344706"/>
            <a:ext cx="50857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43"/>
          <p:cNvSpPr txBox="1"/>
          <p:nvPr/>
        </p:nvSpPr>
        <p:spPr>
          <a:xfrm>
            <a:off x="874721" y="3342540"/>
            <a:ext cx="50857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/>
          <p:cNvSpPr txBox="1"/>
          <p:nvPr/>
        </p:nvSpPr>
        <p:spPr>
          <a:xfrm>
            <a:off x="1214984" y="3342540"/>
            <a:ext cx="50857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1539829" y="3346618"/>
            <a:ext cx="50857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/>
          <p:cNvSpPr txBox="1"/>
          <p:nvPr/>
        </p:nvSpPr>
        <p:spPr>
          <a:xfrm>
            <a:off x="1889128" y="3339878"/>
            <a:ext cx="50857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/>
          <p:cNvSpPr txBox="1"/>
          <p:nvPr/>
        </p:nvSpPr>
        <p:spPr>
          <a:xfrm>
            <a:off x="2551261" y="3346618"/>
            <a:ext cx="50857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/>
          <p:cNvSpPr txBox="1"/>
          <p:nvPr/>
        </p:nvSpPr>
        <p:spPr>
          <a:xfrm>
            <a:off x="2893124" y="3346618"/>
            <a:ext cx="50857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/>
          <p:cNvSpPr txBox="1"/>
          <p:nvPr/>
        </p:nvSpPr>
        <p:spPr>
          <a:xfrm>
            <a:off x="3206775" y="3346618"/>
            <a:ext cx="50857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3561873" y="3339674"/>
            <a:ext cx="50857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43"/>
          <p:cNvSpPr txBox="1"/>
          <p:nvPr/>
        </p:nvSpPr>
        <p:spPr>
          <a:xfrm>
            <a:off x="3893397" y="3336295"/>
            <a:ext cx="50857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43"/>
          <p:cNvSpPr txBox="1"/>
          <p:nvPr/>
        </p:nvSpPr>
        <p:spPr>
          <a:xfrm>
            <a:off x="4565869" y="3336295"/>
            <a:ext cx="50857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43"/>
          <p:cNvSpPr txBox="1"/>
          <p:nvPr/>
        </p:nvSpPr>
        <p:spPr>
          <a:xfrm>
            <a:off x="4892958" y="3332705"/>
            <a:ext cx="50857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43"/>
          <p:cNvSpPr txBox="1"/>
          <p:nvPr/>
        </p:nvSpPr>
        <p:spPr>
          <a:xfrm>
            <a:off x="5240836" y="3332705"/>
            <a:ext cx="50857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/>
          <p:cNvSpPr txBox="1"/>
          <p:nvPr/>
        </p:nvSpPr>
        <p:spPr>
          <a:xfrm>
            <a:off x="5562043" y="3320988"/>
            <a:ext cx="50857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43"/>
          <p:cNvSpPr txBox="1"/>
          <p:nvPr/>
        </p:nvSpPr>
        <p:spPr>
          <a:xfrm>
            <a:off x="5907916" y="3320988"/>
            <a:ext cx="50857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2621615" y="5260525"/>
            <a:ext cx="2130405" cy="263186"/>
            <a:chOff x="319554" y="1245924"/>
            <a:chExt cx="3431042" cy="423864"/>
          </a:xfrm>
        </p:grpSpPr>
        <p:pic>
          <p:nvPicPr>
            <p:cNvPr id="57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1496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6617" y="1311444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167428" y="2717076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991" y="2360411"/>
            <a:ext cx="3917400" cy="4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6525403" y="3817139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3463320" y="4973689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8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42791</TotalTime>
  <Words>4976</Words>
  <Application>Microsoft Office PowerPoint</Application>
  <PresentationFormat>화면 슬라이드 쇼(4:3)</PresentationFormat>
  <Paragraphs>1445</Paragraphs>
  <Slides>49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0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7558</cp:revision>
  <dcterms:created xsi:type="dcterms:W3CDTF">2008-07-15T12:19:11Z</dcterms:created>
  <dcterms:modified xsi:type="dcterms:W3CDTF">2022-03-07T07:28:12Z</dcterms:modified>
</cp:coreProperties>
</file>