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38" r:id="rId4"/>
    <p:sldId id="1397" r:id="rId5"/>
    <p:sldId id="1370" r:id="rId6"/>
    <p:sldId id="1339" r:id="rId7"/>
    <p:sldId id="1341" r:id="rId8"/>
    <p:sldId id="1342" r:id="rId9"/>
    <p:sldId id="1398" r:id="rId10"/>
    <p:sldId id="1345" r:id="rId11"/>
    <p:sldId id="1361" r:id="rId12"/>
    <p:sldId id="1399" r:id="rId13"/>
    <p:sldId id="1348" r:id="rId14"/>
    <p:sldId id="1400" r:id="rId15"/>
    <p:sldId id="1364" r:id="rId16"/>
    <p:sldId id="1401" r:id="rId17"/>
    <p:sldId id="1351" r:id="rId18"/>
    <p:sldId id="1396" r:id="rId19"/>
    <p:sldId id="1403" r:id="rId20"/>
    <p:sldId id="1393" r:id="rId21"/>
    <p:sldId id="1404" r:id="rId22"/>
    <p:sldId id="1395" r:id="rId23"/>
    <p:sldId id="1366" r:id="rId24"/>
    <p:sldId id="1402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4E9B2"/>
    <a:srgbClr val="1E1E1E"/>
    <a:srgbClr val="CEE4FC"/>
    <a:srgbClr val="E2F3F2"/>
    <a:srgbClr val="E4E7D8"/>
    <a:srgbClr val="BBDECB"/>
    <a:srgbClr val="EBF1DE"/>
    <a:srgbClr val="F496C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836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5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5" Type="http://schemas.openxmlformats.org/officeDocument/2006/relationships/image" Target="../media/image7.png"/><Relationship Id="rId10" Type="http://schemas.openxmlformats.org/officeDocument/2006/relationships/image" Target="../media/image34.png"/><Relationship Id="rId4" Type="http://schemas.openxmlformats.org/officeDocument/2006/relationships/image" Target="../media/image27.jpe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5" Type="http://schemas.openxmlformats.org/officeDocument/2006/relationships/image" Target="../media/image7.png"/><Relationship Id="rId10" Type="http://schemas.openxmlformats.org/officeDocument/2006/relationships/image" Target="../media/image34.png"/><Relationship Id="rId4" Type="http://schemas.openxmlformats.org/officeDocument/2006/relationships/image" Target="../media/image27.jpe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image" Target="../media/image14.jpe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5" Type="http://schemas.openxmlformats.org/officeDocument/2006/relationships/image" Target="../media/image37.jpeg"/><Relationship Id="rId10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Relationship Id="rId1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12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image" Target="../media/image37.jpe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14.jpeg"/><Relationship Id="rId5" Type="http://schemas.openxmlformats.org/officeDocument/2006/relationships/image" Target="../media/image32.jpeg"/><Relationship Id="rId10" Type="http://schemas.openxmlformats.org/officeDocument/2006/relationships/image" Target="../media/image36.png"/><Relationship Id="rId4" Type="http://schemas.openxmlformats.org/officeDocument/2006/relationships/image" Target="../media/image37.jpe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14.jpeg"/><Relationship Id="rId5" Type="http://schemas.openxmlformats.org/officeDocument/2006/relationships/image" Target="../media/image32.jpeg"/><Relationship Id="rId10" Type="http://schemas.openxmlformats.org/officeDocument/2006/relationships/image" Target="../media/image36.png"/><Relationship Id="rId4" Type="http://schemas.openxmlformats.org/officeDocument/2006/relationships/image" Target="../media/image37.jpe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12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image" Target="../media/image37.jpeg"/><Relationship Id="rId9" Type="http://schemas.openxmlformats.org/officeDocument/2006/relationships/image" Target="../media/image34.png"/><Relationship Id="rId1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12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image" Target="../media/image37.jpe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6736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22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5820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길이와 거리를 어림하고 재어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2B7A23B-3A5B-473B-B964-95A87E5B233D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/>
          <p:cNvSpPr/>
          <p:nvPr/>
        </p:nvSpPr>
        <p:spPr>
          <a:xfrm>
            <a:off x="6058935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4728230" y="1168202"/>
            <a:ext cx="2184030" cy="346249"/>
            <a:chOff x="4540304" y="1168202"/>
            <a:chExt cx="2184030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184030" cy="346249"/>
              <a:chOff x="4336404" y="1171423"/>
              <a:chExt cx="2184030" cy="346249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긴 것을 찾아 기호를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48611" y="2150360"/>
            <a:ext cx="5786897" cy="1482030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43"/>
          <p:cNvSpPr txBox="1"/>
          <p:nvPr/>
        </p:nvSpPr>
        <p:spPr>
          <a:xfrm>
            <a:off x="1406116" y="2316950"/>
            <a:ext cx="22229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축구장 긴 쪽의 길이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43"/>
          <p:cNvSpPr txBox="1"/>
          <p:nvPr/>
        </p:nvSpPr>
        <p:spPr>
          <a:xfrm>
            <a:off x="4211960" y="2316256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지하철 한 량의 길이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43"/>
          <p:cNvSpPr txBox="1"/>
          <p:nvPr/>
        </p:nvSpPr>
        <p:spPr>
          <a:xfrm>
            <a:off x="1406115" y="3024538"/>
            <a:ext cx="20857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층 건물의 높이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/>
          <p:cNvSpPr txBox="1"/>
          <p:nvPr/>
        </p:nvSpPr>
        <p:spPr>
          <a:xfrm>
            <a:off x="4226800" y="3006886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한라산의 높이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58113" y="4065545"/>
            <a:ext cx="7197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75" y="4111150"/>
            <a:ext cx="273065" cy="2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619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3439FD9-289B-42C9-BE11-50ACD6DAA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8766" y="4129603"/>
            <a:ext cx="360000" cy="355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470F2D3-F139-460F-9B6D-F1F852DDBE14}"/>
              </a:ext>
            </a:extLst>
          </p:cNvPr>
          <p:cNvSpPr/>
          <p:nvPr/>
        </p:nvSpPr>
        <p:spPr>
          <a:xfrm>
            <a:off x="1153711" y="2335678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</a:rPr>
              <a:t>ㄱ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FE52C5F3-3FD8-484F-8B28-AE54B5B83752}"/>
              </a:ext>
            </a:extLst>
          </p:cNvPr>
          <p:cNvSpPr/>
          <p:nvPr/>
        </p:nvSpPr>
        <p:spPr>
          <a:xfrm>
            <a:off x="3955002" y="2346085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0195497C-7EBE-4B30-B881-D50C02F81F1F}"/>
              </a:ext>
            </a:extLst>
          </p:cNvPr>
          <p:cNvSpPr/>
          <p:nvPr/>
        </p:nvSpPr>
        <p:spPr>
          <a:xfrm>
            <a:off x="1153711" y="3077918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ㄷ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9FF492B8-E1B2-4F31-99F7-80CBA49A6685}"/>
              </a:ext>
            </a:extLst>
          </p:cNvPr>
          <p:cNvSpPr/>
          <p:nvPr/>
        </p:nvSpPr>
        <p:spPr>
          <a:xfrm>
            <a:off x="3955001" y="3077918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ㄹ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7024DE62-2BB4-4A80-ACA9-8D4C67627FA7}"/>
              </a:ext>
            </a:extLst>
          </p:cNvPr>
          <p:cNvSpPr/>
          <p:nvPr/>
        </p:nvSpPr>
        <p:spPr>
          <a:xfrm>
            <a:off x="3381475" y="4105895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ㄹ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8265" y="707054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긴 것을 찾아 기호를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48611" y="2150360"/>
            <a:ext cx="5786897" cy="1482030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43"/>
          <p:cNvSpPr txBox="1"/>
          <p:nvPr/>
        </p:nvSpPr>
        <p:spPr>
          <a:xfrm>
            <a:off x="1406116" y="2316950"/>
            <a:ext cx="22229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교실 긴 쪽의 길이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67" y="3058124"/>
            <a:ext cx="273065" cy="2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90" y="3070949"/>
            <a:ext cx="283179" cy="28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35" y="2359333"/>
            <a:ext cx="273065" cy="28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78" y="2376377"/>
            <a:ext cx="278122" cy="2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4211960" y="2316256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창문의 길이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1406115" y="3024538"/>
            <a:ext cx="20857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층 건물의 높이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4226800" y="3006886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백두산의 높이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58113" y="4065545"/>
            <a:ext cx="7197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75" y="4111150"/>
            <a:ext cx="273065" cy="2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5AA76BC2-6B8E-4A89-89B4-87D83A51D7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2319" y="4111150"/>
            <a:ext cx="360000" cy="35500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4FFD5A8-9058-42E2-9D3B-457104AEB89F}"/>
              </a:ext>
            </a:extLst>
          </p:cNvPr>
          <p:cNvSpPr/>
          <p:nvPr/>
        </p:nvSpPr>
        <p:spPr>
          <a:xfrm>
            <a:off x="1153711" y="2353535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</a:rPr>
              <a:t>ㄱ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CB0E4982-6E7C-41EC-9491-17739D3B13A4}"/>
              </a:ext>
            </a:extLst>
          </p:cNvPr>
          <p:cNvSpPr/>
          <p:nvPr/>
        </p:nvSpPr>
        <p:spPr>
          <a:xfrm>
            <a:off x="3955002" y="2346085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CAE6B4CF-E17A-4903-A31C-A0BE59AA75C1}"/>
              </a:ext>
            </a:extLst>
          </p:cNvPr>
          <p:cNvSpPr/>
          <p:nvPr/>
        </p:nvSpPr>
        <p:spPr>
          <a:xfrm>
            <a:off x="1153711" y="3077918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ㄷ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865108C6-E5B6-491E-8ECD-914E88B7812C}"/>
              </a:ext>
            </a:extLst>
          </p:cNvPr>
          <p:cNvSpPr/>
          <p:nvPr/>
        </p:nvSpPr>
        <p:spPr>
          <a:xfrm>
            <a:off x="3955001" y="3073615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ㄹ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51C9C99A-B72E-4144-B0F8-A9E2EE95A58D}"/>
              </a:ext>
            </a:extLst>
          </p:cNvPr>
          <p:cNvSpPr/>
          <p:nvPr/>
        </p:nvSpPr>
        <p:spPr>
          <a:xfrm>
            <a:off x="3363021" y="4108522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ㄹ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/>
          <p:cNvSpPr/>
          <p:nvPr/>
        </p:nvSpPr>
        <p:spPr>
          <a:xfrm>
            <a:off x="6058935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4728230" y="1168202"/>
            <a:ext cx="2184030" cy="346249"/>
            <a:chOff x="4540304" y="1168202"/>
            <a:chExt cx="2184030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184030" cy="346249"/>
              <a:chOff x="4336404" y="1171423"/>
              <a:chExt cx="2184030" cy="346249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긴 것을 찾아 기호를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48611" y="2150360"/>
            <a:ext cx="5786897" cy="1482030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43"/>
          <p:cNvSpPr txBox="1"/>
          <p:nvPr/>
        </p:nvSpPr>
        <p:spPr>
          <a:xfrm>
            <a:off x="1406116" y="2316950"/>
            <a:ext cx="22229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축구장 긴 쪽의 길이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43"/>
          <p:cNvSpPr txBox="1"/>
          <p:nvPr/>
        </p:nvSpPr>
        <p:spPr>
          <a:xfrm>
            <a:off x="4211960" y="2316256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지하철 한 량의 길이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43"/>
          <p:cNvSpPr txBox="1"/>
          <p:nvPr/>
        </p:nvSpPr>
        <p:spPr>
          <a:xfrm>
            <a:off x="1406115" y="3024538"/>
            <a:ext cx="20857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층 건물의 높이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/>
          <p:cNvSpPr txBox="1"/>
          <p:nvPr/>
        </p:nvSpPr>
        <p:spPr>
          <a:xfrm>
            <a:off x="4226800" y="3006886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한라산의 높이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58113" y="4065545"/>
            <a:ext cx="7197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75" y="4111150"/>
            <a:ext cx="273065" cy="2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3439FD9-289B-42C9-BE11-50ACD6DAA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8766" y="4129603"/>
            <a:ext cx="360000" cy="355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470F2D3-F139-460F-9B6D-F1F852DDBE14}"/>
              </a:ext>
            </a:extLst>
          </p:cNvPr>
          <p:cNvSpPr/>
          <p:nvPr/>
        </p:nvSpPr>
        <p:spPr>
          <a:xfrm>
            <a:off x="1153711" y="2335678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</a:rPr>
              <a:t>ㄱ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FE52C5F3-3FD8-484F-8B28-AE54B5B83752}"/>
              </a:ext>
            </a:extLst>
          </p:cNvPr>
          <p:cNvSpPr/>
          <p:nvPr/>
        </p:nvSpPr>
        <p:spPr>
          <a:xfrm>
            <a:off x="3955002" y="2346085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0195497C-7EBE-4B30-B881-D50C02F81F1F}"/>
              </a:ext>
            </a:extLst>
          </p:cNvPr>
          <p:cNvSpPr/>
          <p:nvPr/>
        </p:nvSpPr>
        <p:spPr>
          <a:xfrm>
            <a:off x="1153711" y="3077918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ㄷ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9FF492B8-E1B2-4F31-99F7-80CBA49A6685}"/>
              </a:ext>
            </a:extLst>
          </p:cNvPr>
          <p:cNvSpPr/>
          <p:nvPr/>
        </p:nvSpPr>
        <p:spPr>
          <a:xfrm>
            <a:off x="3955001" y="3077918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ㄹ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7024DE62-2BB4-4A80-ACA9-8D4C67627FA7}"/>
              </a:ext>
            </a:extLst>
          </p:cNvPr>
          <p:cNvSpPr/>
          <p:nvPr/>
        </p:nvSpPr>
        <p:spPr>
          <a:xfrm>
            <a:off x="3381475" y="4105895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ㄹ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670BCD94-888F-45B0-8F38-0EE32E727A79}"/>
              </a:ext>
            </a:extLst>
          </p:cNvPr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E794DDF6-4B02-47F2-AB60-D2A5F5E53A6F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44">
              <a:extLst>
                <a:ext uri="{FF2B5EF4-FFF2-40B4-BE49-F238E27FC236}">
                  <a16:creationId xmlns:a16="http://schemas.microsoft.com/office/drawing/2014/main" xmlns="" id="{D3C8C821-C166-4A61-B081-21BA0FF00BF6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F99F4D35-D7A6-49A2-8A6A-6556788145B5}"/>
                </a:ext>
              </a:extLst>
            </p:cNvPr>
            <p:cNvSpPr txBox="1"/>
            <p:nvPr/>
          </p:nvSpPr>
          <p:spPr>
            <a:xfrm>
              <a:off x="620839" y="3994042"/>
              <a:ext cx="6291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실제 길이를 생각해 볼 때     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    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알맞은 단위는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이며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</p:txBody>
        </p:sp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xmlns="" id="{05E54EB0-F5DB-4F11-BB37-B382DEF9B7A0}"/>
                </a:ext>
              </a:extLst>
            </p:cNvPr>
            <p:cNvSpPr txBox="1"/>
            <p:nvPr/>
          </p:nvSpPr>
          <p:spPr>
            <a:xfrm>
              <a:off x="653486" y="4407920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보다 긴 것은 한라산의 높이입니다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5B558186-C22E-409E-82FE-2F490286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3865251A-28DE-400D-857C-76137E6AF4D9}"/>
              </a:ext>
            </a:extLst>
          </p:cNvPr>
          <p:cNvSpPr/>
          <p:nvPr/>
        </p:nvSpPr>
        <p:spPr>
          <a:xfrm>
            <a:off x="3099517" y="4024720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</a:rPr>
              <a:t>ㄱ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99DE5EF1-5095-42CE-B832-F6847CEF1551}"/>
              </a:ext>
            </a:extLst>
          </p:cNvPr>
          <p:cNvSpPr/>
          <p:nvPr/>
        </p:nvSpPr>
        <p:spPr>
          <a:xfrm>
            <a:off x="3535560" y="4025254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ㄴ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6988E1AA-3509-4452-B1F1-70E9162A1F55}"/>
              </a:ext>
            </a:extLst>
          </p:cNvPr>
          <p:cNvSpPr/>
          <p:nvPr/>
        </p:nvSpPr>
        <p:spPr>
          <a:xfrm>
            <a:off x="3956361" y="4023761"/>
            <a:ext cx="283377" cy="2833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ㄷ</a:t>
            </a:r>
          </a:p>
        </p:txBody>
      </p:sp>
    </p:spTree>
    <p:extLst>
      <p:ext uri="{BB962C8B-B14F-4D97-AF65-F5344CB8AC3E}">
        <p14:creationId xmlns:p14="http://schemas.microsoft.com/office/powerpoint/2010/main" val="12481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DA0769C9-9FD1-4C3A-A212-44CD5835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42" y="3336889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1E9634EF-1A14-4F7E-AEC1-6BA9E4BD3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42" y="2522974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9EF7D08E-1394-4A34-BD61-19AE29CE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42" y="4337785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346967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728230" y="1166447"/>
            <a:ext cx="2184030" cy="348004"/>
            <a:chOff x="4540304" y="1166447"/>
            <a:chExt cx="2184030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184030" cy="348004"/>
              <a:chOff x="4336404" y="1169668"/>
              <a:chExt cx="2184030" cy="348004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길이의 단위를 잘못 사용한 친구를 찾아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밑줄 친 부분을 옳게 고쳐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13" y="1640083"/>
            <a:ext cx="317050" cy="31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29" y="2340462"/>
            <a:ext cx="700387" cy="944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959" y="3320988"/>
            <a:ext cx="665458" cy="9116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387" y="4234010"/>
            <a:ext cx="693344" cy="923182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1107915" y="2473108"/>
            <a:ext cx="5588321" cy="667028"/>
          </a:xfrm>
          <a:prstGeom prst="wedgeRoundRectCallout">
            <a:avLst>
              <a:gd name="adj1" fmla="val -52498"/>
              <a:gd name="adj2" fmla="val 8169"/>
              <a:gd name="adj3" fmla="val 16667"/>
            </a:avLst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174529" y="2502323"/>
            <a:ext cx="548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앗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그리는 데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안 되는 연필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썼더니 손이 까매졌어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수민아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 좀 빌려줄래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7929" y="3522494"/>
            <a:ext cx="540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지우개 중에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긴 </a:t>
            </a:r>
            <a:r>
              <a:rPr lang="en-US" altLang="ko-KR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km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정도의 지우개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빌려줄게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74528" y="4312287"/>
            <a:ext cx="541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아침에 오면서 재 보니까 우리가 탄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통학 버스의 길이가 </a:t>
            </a:r>
            <a:r>
              <a:rPr lang="en-US" altLang="ko-KR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 m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되는 것 같았어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1174528" y="3418674"/>
            <a:ext cx="5521708" cy="551263"/>
          </a:xfrm>
          <a:prstGeom prst="wedgeRoundRectCallout">
            <a:avLst>
              <a:gd name="adj1" fmla="val -52498"/>
              <a:gd name="adj2" fmla="val 8169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2" name="모서리가 둥근 사각형 설명선 91"/>
          <p:cNvSpPr/>
          <p:nvPr/>
        </p:nvSpPr>
        <p:spPr>
          <a:xfrm>
            <a:off x="1189716" y="4329044"/>
            <a:ext cx="5521708" cy="551263"/>
          </a:xfrm>
          <a:prstGeom prst="wedgeRoundRectCallout">
            <a:avLst>
              <a:gd name="adj1" fmla="val -52498"/>
              <a:gd name="adj2" fmla="val 8169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171822" y="1923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708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77EE203-7090-4B73-B26D-20A255EC50B9}"/>
              </a:ext>
            </a:extLst>
          </p:cNvPr>
          <p:cNvSpPr txBox="1"/>
          <p:nvPr/>
        </p:nvSpPr>
        <p:spPr>
          <a:xfrm>
            <a:off x="369366" y="2938939"/>
            <a:ext cx="769160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80F3584-2892-4E0F-9739-DC53685C3C06}"/>
              </a:ext>
            </a:extLst>
          </p:cNvPr>
          <p:cNvSpPr txBox="1"/>
          <p:nvPr/>
        </p:nvSpPr>
        <p:spPr>
          <a:xfrm>
            <a:off x="369366" y="3876184"/>
            <a:ext cx="769160" cy="3234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수민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5491679-1775-4639-9667-34BD5FEE9A00}"/>
              </a:ext>
            </a:extLst>
          </p:cNvPr>
          <p:cNvSpPr txBox="1"/>
          <p:nvPr/>
        </p:nvSpPr>
        <p:spPr>
          <a:xfrm>
            <a:off x="369366" y="4813429"/>
            <a:ext cx="769160" cy="3234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우혁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85C9FFF-E068-474D-AEAB-57C8071AC05A}"/>
              </a:ext>
            </a:extLst>
          </p:cNvPr>
          <p:cNvSpPr/>
          <p:nvPr/>
        </p:nvSpPr>
        <p:spPr>
          <a:xfrm>
            <a:off x="3917381" y="4009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30DFD8F6-360C-4250-A0A2-3C946C1D9CC9}"/>
              </a:ext>
            </a:extLst>
          </p:cNvPr>
          <p:cNvGrpSpPr/>
          <p:nvPr/>
        </p:nvGrpSpPr>
        <p:grpSpPr>
          <a:xfrm>
            <a:off x="2640361" y="5270505"/>
            <a:ext cx="1637116" cy="263186"/>
            <a:chOff x="319554" y="1245924"/>
            <a:chExt cx="2636592" cy="423864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xmlns="" id="{13970DF9-CA9D-46AE-A873-F6ACE4B5E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:a16="http://schemas.microsoft.com/office/drawing/2014/main" xmlns="" id="{24989EFD-D140-44FD-9155-32F780BE5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xmlns="" id="{DB489B91-C218-467B-AD58-8B991439D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xmlns="" id="{7A23D35A-72F7-4D18-8BCB-6541A04D5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순서도: 대체 처리 35"/>
          <p:cNvSpPr/>
          <p:nvPr/>
        </p:nvSpPr>
        <p:spPr>
          <a:xfrm>
            <a:off x="6346967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728230" y="1166447"/>
            <a:ext cx="2184030" cy="348004"/>
            <a:chOff x="4540304" y="1166447"/>
            <a:chExt cx="2184030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184030" cy="348004"/>
              <a:chOff x="4336404" y="1169668"/>
              <a:chExt cx="2184030" cy="348004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길이의 단위를 잘못 사용한 친구를 찾아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밑줄 친 부분을 옳게 고쳐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옳게 고친 문장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13" y="1640083"/>
            <a:ext cx="317050" cy="31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510963" y="2711659"/>
            <a:ext cx="36452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긴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cm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정도의 지우개</a:t>
            </a: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67" y="2769985"/>
            <a:ext cx="276308" cy="22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2456527" y="2479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171822" y="1923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B8C16FB4-E700-47B4-B979-308F1A630E08}"/>
              </a:ext>
            </a:extLst>
          </p:cNvPr>
          <p:cNvGrpSpPr/>
          <p:nvPr/>
        </p:nvGrpSpPr>
        <p:grpSpPr>
          <a:xfrm>
            <a:off x="2640361" y="5270505"/>
            <a:ext cx="1637116" cy="263186"/>
            <a:chOff x="319554" y="1245924"/>
            <a:chExt cx="2636592" cy="423864"/>
          </a:xfrm>
        </p:grpSpPr>
        <p:pic>
          <p:nvPicPr>
            <p:cNvPr id="54" name="Picture 11">
              <a:extLst>
                <a:ext uri="{FF2B5EF4-FFF2-40B4-BE49-F238E27FC236}">
                  <a16:creationId xmlns:a16="http://schemas.microsoft.com/office/drawing/2014/main" xmlns="" id="{9CD2AB0F-0C85-4AB6-BC3B-8FB25952D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xmlns="" id="{ED7CEDC5-5262-4E25-ABB8-6A3EB9537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8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9AA03DBB-D6AA-42D7-9DD9-278B3D531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C60E7088-8C8A-4FBE-B458-F50FA696E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D4058C9-437B-417D-A03C-2E1B54F7DA4E}"/>
              </a:ext>
            </a:extLst>
          </p:cNvPr>
          <p:cNvSpPr txBox="1"/>
          <p:nvPr/>
        </p:nvSpPr>
        <p:spPr>
          <a:xfrm>
            <a:off x="682839" y="2725302"/>
            <a:ext cx="1692144" cy="3234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옳게 고친 문장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AE581CF3-E51D-4258-A6A3-8090E8F496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6176" y="28629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3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513F0F91-28E1-41B5-9C5C-F965D64B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94" y="3954018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02861997-5C0C-4818-B25D-26EB6CA9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72" y="2305255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4EB43BDE-CF1D-4430-AED5-E7884D9D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24" y="3116509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4059562" y="4793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6515" y="140060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길이의 단위를 잘못 사용한 친구를 찾아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929019" y="3546263"/>
            <a:ext cx="52205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35840"/>
            <a:ext cx="317050" cy="31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512440" y="2348880"/>
            <a:ext cx="756084" cy="432048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11660" y="3222241"/>
            <a:ext cx="756084" cy="432048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11660" y="4094443"/>
            <a:ext cx="756084" cy="432048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36726" y="2364849"/>
            <a:ext cx="7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36726" y="3240859"/>
            <a:ext cx="7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선영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6726" y="4110412"/>
            <a:ext cx="7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우석</a:t>
            </a: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450356" y="2348880"/>
            <a:ext cx="3453791" cy="551263"/>
          </a:xfrm>
          <a:prstGeom prst="wedgeRoundRectCallout">
            <a:avLst>
              <a:gd name="adj1" fmla="val -52498"/>
              <a:gd name="adj2" fmla="val 8169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750287" y="2456892"/>
            <a:ext cx="293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125 mm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450356" y="3172677"/>
            <a:ext cx="3453792" cy="551263"/>
          </a:xfrm>
          <a:prstGeom prst="wedgeRoundRectCallout">
            <a:avLst>
              <a:gd name="adj1" fmla="val -52498"/>
              <a:gd name="adj2" fmla="val 8169"/>
              <a:gd name="adj3" fmla="val 16667"/>
            </a:avLst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500106" y="3279031"/>
            <a:ext cx="340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수첩의 긴 쪽의 길이는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2450356" y="4031507"/>
            <a:ext cx="3453791" cy="551263"/>
          </a:xfrm>
          <a:prstGeom prst="wedgeRoundRectCallout">
            <a:avLst>
              <a:gd name="adj1" fmla="val -52498"/>
              <a:gd name="adj2" fmla="val 8169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608119" y="4137861"/>
            <a:ext cx="3296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침대 긴 쪽의 길이는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494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5B09799F-D575-41AF-8CD9-EF97260E7CCA}"/>
              </a:ext>
            </a:extLst>
          </p:cNvPr>
          <p:cNvSpPr/>
          <p:nvPr/>
        </p:nvSpPr>
        <p:spPr>
          <a:xfrm>
            <a:off x="6070453" y="5124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순서도: 대체 처리 35"/>
          <p:cNvSpPr/>
          <p:nvPr/>
        </p:nvSpPr>
        <p:spPr>
          <a:xfrm>
            <a:off x="6346967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728230" y="1166447"/>
            <a:ext cx="2184030" cy="348004"/>
            <a:chOff x="4540304" y="1166447"/>
            <a:chExt cx="2184030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184030" cy="348004"/>
              <a:chOff x="4336404" y="1169668"/>
              <a:chExt cx="2184030" cy="348004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길이의 단위를 잘못 사용한 친구를 찾아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밑줄 친 부분을 옳게 고쳐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13" y="1640083"/>
            <a:ext cx="317050" cy="31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510963" y="2711659"/>
            <a:ext cx="36452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긴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cm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정도의 지우개</a:t>
            </a: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67" y="2769985"/>
            <a:ext cx="276308" cy="22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B8C16FB4-E700-47B4-B979-308F1A630E08}"/>
              </a:ext>
            </a:extLst>
          </p:cNvPr>
          <p:cNvGrpSpPr/>
          <p:nvPr/>
        </p:nvGrpSpPr>
        <p:grpSpPr>
          <a:xfrm>
            <a:off x="2640361" y="5270505"/>
            <a:ext cx="1637116" cy="263186"/>
            <a:chOff x="319554" y="1245924"/>
            <a:chExt cx="2636592" cy="423864"/>
          </a:xfrm>
        </p:grpSpPr>
        <p:pic>
          <p:nvPicPr>
            <p:cNvPr id="54" name="Picture 11">
              <a:extLst>
                <a:ext uri="{FF2B5EF4-FFF2-40B4-BE49-F238E27FC236}">
                  <a16:creationId xmlns:a16="http://schemas.microsoft.com/office/drawing/2014/main" xmlns="" id="{9CD2AB0F-0C85-4AB6-BC3B-8FB25952D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xmlns="" id="{ED7CEDC5-5262-4E25-ABB8-6A3EB9537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8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9AA03DBB-D6AA-42D7-9DD9-278B3D531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C60E7088-8C8A-4FBE-B458-F50FA696E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D4058C9-437B-417D-A03C-2E1B54F7DA4E}"/>
              </a:ext>
            </a:extLst>
          </p:cNvPr>
          <p:cNvSpPr txBox="1"/>
          <p:nvPr/>
        </p:nvSpPr>
        <p:spPr>
          <a:xfrm>
            <a:off x="682839" y="2725302"/>
            <a:ext cx="1692144" cy="3234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옳게 고친 문장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8418E3A-9C6F-41A9-B9EF-2438670A7C62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9ADE1C43-C658-4BDD-9C7E-F343E7E17CA1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2">
              <a:extLst>
                <a:ext uri="{FF2B5EF4-FFF2-40B4-BE49-F238E27FC236}">
                  <a16:creationId xmlns:a16="http://schemas.microsoft.com/office/drawing/2014/main" xmlns="" id="{1309B0D8-6C07-4508-9DC2-98BADFC599CE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xmlns="" id="{E726DF61-A4B1-46BF-B6D8-4235E7B7AAB4}"/>
                </a:ext>
              </a:extLst>
            </p:cNvPr>
            <p:cNvSpPr txBox="1"/>
            <p:nvPr/>
          </p:nvSpPr>
          <p:spPr>
            <a:xfrm>
              <a:off x="410859" y="4014039"/>
              <a:ext cx="629142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수민이가 자신의 지우개 중 가장 긴 지우개를 빌려준다고 했기 때문에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는 알맞지 않습니다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알맞은 단위로 수정한다면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‘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가장 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 cm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정도의 지우개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로 고칠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xmlns="" id="{3F4B9132-5AB2-41FF-B4B7-3FDC6ED1FD5D}"/>
                </a:ext>
              </a:extLst>
            </p:cNvPr>
            <p:cNvSpPr txBox="1"/>
            <p:nvPr/>
          </p:nvSpPr>
          <p:spPr>
            <a:xfrm>
              <a:off x="653486" y="4407920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B9C2D70B-F569-4DA2-AE84-EAD1D0DA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06A5CE23-FCA3-4E6B-B77E-BE22BAEEBA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7523" y="28144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9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대체 처리 33"/>
          <p:cNvSpPr/>
          <p:nvPr/>
        </p:nvSpPr>
        <p:spPr>
          <a:xfrm>
            <a:off x="6634999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4730125" y="1166016"/>
            <a:ext cx="2182135" cy="348435"/>
            <a:chOff x="4540304" y="1166016"/>
            <a:chExt cx="2182135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182135" cy="348435"/>
              <a:chOff x="4336404" y="1169237"/>
              <a:chExt cx="2182135" cy="348435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확대 버튼 색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 지도를 보고 두 장소 사이의 거리는 얼마인지 문장을 완성해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83579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83872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037" y="2232275"/>
            <a:ext cx="4604933" cy="218526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033572" y="5172231"/>
            <a:ext cx="2772308" cy="369287"/>
            <a:chOff x="1619672" y="5111941"/>
            <a:chExt cx="3431451" cy="409575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511670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785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311" y="518338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023" y="5111941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751" y="518523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745731" y="4529309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기차역에서 병원까지의 거리는 약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" y="4608495"/>
            <a:ext cx="178503" cy="21095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403942" y="4524750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934621" y="5072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978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F9DA09A-2178-4952-9DC8-CEF4ECE8A8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62265" y="3977653"/>
            <a:ext cx="429376" cy="416365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75440D0-AC85-4DBB-92C2-7FB8A25E1B55}"/>
              </a:ext>
            </a:extLst>
          </p:cNvPr>
          <p:cNvSpPr/>
          <p:nvPr/>
        </p:nvSpPr>
        <p:spPr>
          <a:xfrm>
            <a:off x="6067429" y="375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C5408E5C-3967-49FD-849C-A10A78D7C8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2478" y="476477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대체 처리 33"/>
          <p:cNvSpPr/>
          <p:nvPr/>
        </p:nvSpPr>
        <p:spPr>
          <a:xfrm>
            <a:off x="6634999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4730125" y="1166016"/>
            <a:ext cx="2182135" cy="348435"/>
            <a:chOff x="4540304" y="1166016"/>
            <a:chExt cx="2182135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182135" cy="348435"/>
              <a:chOff x="4336404" y="1169237"/>
              <a:chExt cx="2182135" cy="348435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 지도를 보고 두 장소 사이의 거리는 얼마인지 문장을 완성해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037" y="2232275"/>
            <a:ext cx="4604933" cy="218526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033572" y="5172231"/>
            <a:ext cx="2772308" cy="369287"/>
            <a:chOff x="1619672" y="5111941"/>
            <a:chExt cx="3431451" cy="409575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511670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785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311" y="518338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023" y="5111941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751" y="518523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745731" y="4529309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기차역에서 병원까지의 거리는 약 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" y="4608495"/>
            <a:ext cx="178503" cy="21095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403942" y="4524750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92745" y="2464350"/>
            <a:ext cx="6667165" cy="2504738"/>
            <a:chOff x="192745" y="3687898"/>
            <a:chExt cx="6667165" cy="1281188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687898"/>
              <a:ext cx="561114" cy="16628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372103" y="4089965"/>
              <a:ext cx="5123359" cy="188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기차역에서 미용실까지의 거리는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</a:t>
              </a: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415961" y="4274295"/>
              <a:ext cx="5992243" cy="330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기차역에서 병원까지의 거리는 미용실까지 거리의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배이므로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5" y="36810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08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2" y="1725184"/>
            <a:ext cx="6742083" cy="3199444"/>
          </a:xfrm>
          <a:prstGeom prst="rect">
            <a:avLst/>
          </a:prstGeom>
        </p:spPr>
      </p:pic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C3CDA163-8B9A-41E3-A65A-17BEA06F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1" y="690650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D8B0C2B-CA71-4FD0-9200-31AF4236BFCB}"/>
              </a:ext>
            </a:extLst>
          </p:cNvPr>
          <p:cNvSpPr txBox="1"/>
          <p:nvPr/>
        </p:nvSpPr>
        <p:spPr>
          <a:xfrm>
            <a:off x="3900377" y="1955743"/>
            <a:ext cx="13432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윤서네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7B9FB11-FC38-4232-8576-F87AAAF69D1A}"/>
              </a:ext>
            </a:extLst>
          </p:cNvPr>
          <p:cNvSpPr txBox="1"/>
          <p:nvPr/>
        </p:nvSpPr>
        <p:spPr>
          <a:xfrm>
            <a:off x="539552" y="3228945"/>
            <a:ext cx="7071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꽃집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BC35895-A8AE-4F99-B652-AACA2320CE5F}"/>
              </a:ext>
            </a:extLst>
          </p:cNvPr>
          <p:cNvSpPr txBox="1"/>
          <p:nvPr/>
        </p:nvSpPr>
        <p:spPr>
          <a:xfrm>
            <a:off x="1979712" y="3316922"/>
            <a:ext cx="7071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빵집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1AC6691-B4EB-4B09-A05C-9A633C106A80}"/>
              </a:ext>
            </a:extLst>
          </p:cNvPr>
          <p:cNvSpPr txBox="1"/>
          <p:nvPr/>
        </p:nvSpPr>
        <p:spPr>
          <a:xfrm>
            <a:off x="4319972" y="3208910"/>
            <a:ext cx="7071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CA34CBB-1030-46A4-A286-C3A6B90E3C8E}"/>
              </a:ext>
            </a:extLst>
          </p:cNvPr>
          <p:cNvSpPr txBox="1"/>
          <p:nvPr/>
        </p:nvSpPr>
        <p:spPr>
          <a:xfrm>
            <a:off x="5112060" y="3296782"/>
            <a:ext cx="9483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FC85E80-3E34-4E93-A547-647AE2A67C3C}"/>
              </a:ext>
            </a:extLst>
          </p:cNvPr>
          <p:cNvSpPr txBox="1"/>
          <p:nvPr/>
        </p:nvSpPr>
        <p:spPr>
          <a:xfrm>
            <a:off x="6012160" y="3208910"/>
            <a:ext cx="9483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기차역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0A51F82-01F2-4F87-8DB6-7BA8D6C0C2A5}"/>
              </a:ext>
            </a:extLst>
          </p:cNvPr>
          <p:cNvSpPr txBox="1"/>
          <p:nvPr/>
        </p:nvSpPr>
        <p:spPr>
          <a:xfrm>
            <a:off x="3995936" y="4413582"/>
            <a:ext cx="9483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61EF5-BF59-408A-86F1-776416424E23}"/>
              </a:ext>
            </a:extLst>
          </p:cNvPr>
          <p:cNvSpPr/>
          <p:nvPr/>
        </p:nvSpPr>
        <p:spPr>
          <a:xfrm>
            <a:off x="5760132" y="4299228"/>
            <a:ext cx="726190" cy="304718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361AEDC-65E0-474D-A63F-9440D5CC6975}"/>
              </a:ext>
            </a:extLst>
          </p:cNvPr>
          <p:cNvSpPr txBox="1"/>
          <p:nvPr/>
        </p:nvSpPr>
        <p:spPr>
          <a:xfrm>
            <a:off x="5616116" y="4289030"/>
            <a:ext cx="115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F83DE3AF-093B-4165-90A3-6CAC42A2FB01}"/>
              </a:ext>
            </a:extLst>
          </p:cNvPr>
          <p:cNvSpPr/>
          <p:nvPr/>
        </p:nvSpPr>
        <p:spPr>
          <a:xfrm>
            <a:off x="255457" y="1830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62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4090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대체 처리 33"/>
          <p:cNvSpPr/>
          <p:nvPr/>
        </p:nvSpPr>
        <p:spPr>
          <a:xfrm>
            <a:off x="6634999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4730125" y="1166016"/>
            <a:ext cx="2182135" cy="348435"/>
            <a:chOff x="4540304" y="1166016"/>
            <a:chExt cx="2182135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182135" cy="348435"/>
              <a:chOff x="4336404" y="1169237"/>
              <a:chExt cx="2182135" cy="348435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 지도를 보고 두 장소 사이의 거리는 얼마인지 문장을 완성해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83579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83872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37" y="2232275"/>
            <a:ext cx="4604933" cy="218526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033572" y="5172231"/>
            <a:ext cx="2772308" cy="369287"/>
            <a:chOff x="1619672" y="5111941"/>
            <a:chExt cx="3431451" cy="409575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511670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785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311" y="518338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023" y="5111941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751" y="518523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5279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918" y="518338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745731" y="4529309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기차역에서 꽃집까지의 거리는 약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" y="4608495"/>
            <a:ext cx="178503" cy="21095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403942" y="4524750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C808904-AF3B-483A-8DA7-2C5AF46C3B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62265" y="3977653"/>
            <a:ext cx="429376" cy="41636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F6FEE4A6-F0CE-4C68-A43D-A32D0A6BB7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2478" y="476477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0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대체 처리 33"/>
          <p:cNvSpPr/>
          <p:nvPr/>
        </p:nvSpPr>
        <p:spPr>
          <a:xfrm>
            <a:off x="6634999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4730125" y="1166016"/>
            <a:ext cx="2182135" cy="348435"/>
            <a:chOff x="4540304" y="1166016"/>
            <a:chExt cx="2182135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182135" cy="348435"/>
              <a:chOff x="4336404" y="1169237"/>
              <a:chExt cx="2182135" cy="348435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 지도를 보고 두 장소 사이의 거리는 얼마인지 문장을 완성해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37" y="2232275"/>
            <a:ext cx="4604933" cy="218526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033572" y="5172231"/>
            <a:ext cx="2772308" cy="369287"/>
            <a:chOff x="1619672" y="5111941"/>
            <a:chExt cx="3431451" cy="409575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511670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785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311" y="518338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023" y="5111941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751" y="518523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5279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918" y="518338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745731" y="4529309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기차역에서 꽃집까지의 거리는 약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" y="4608495"/>
            <a:ext cx="178503" cy="21095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403942" y="4524750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C808904-AF3B-483A-8DA7-2C5AF46C3B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62265" y="3977653"/>
            <a:ext cx="429376" cy="416365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1BD8765-A78D-44D2-BA4D-B59AFDAD1ABA}"/>
              </a:ext>
            </a:extLst>
          </p:cNvPr>
          <p:cNvGrpSpPr/>
          <p:nvPr/>
        </p:nvGrpSpPr>
        <p:grpSpPr>
          <a:xfrm>
            <a:off x="192745" y="2430217"/>
            <a:ext cx="6667165" cy="2538873"/>
            <a:chOff x="192745" y="3670438"/>
            <a:chExt cx="6667165" cy="129864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950854A-95EE-4D7A-9DF1-87215A5D67D0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xmlns="" id="{EE82FFF8-ECEA-4B95-9D95-70F270B51836}"/>
                </a:ext>
              </a:extLst>
            </p:cNvPr>
            <p:cNvSpPr/>
            <p:nvPr/>
          </p:nvSpPr>
          <p:spPr>
            <a:xfrm>
              <a:off x="338478" y="3670438"/>
              <a:ext cx="561114" cy="201201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xmlns="" id="{CDBD1621-3986-45B1-8AFB-BA8FDAD10D23}"/>
                </a:ext>
              </a:extLst>
            </p:cNvPr>
            <p:cNvSpPr txBox="1"/>
            <p:nvPr/>
          </p:nvSpPr>
          <p:spPr>
            <a:xfrm>
              <a:off x="251520" y="4107401"/>
              <a:ext cx="5123359" cy="188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기차역에서 미용실까지의 거리는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</a:t>
              </a: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3863DAFA-2A2C-4BDD-9720-B4E66C1254A1}"/>
                </a:ext>
              </a:extLst>
            </p:cNvPr>
            <p:cNvSpPr txBox="1"/>
            <p:nvPr/>
          </p:nvSpPr>
          <p:spPr>
            <a:xfrm>
              <a:off x="394044" y="4341674"/>
              <a:ext cx="5956240" cy="330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기차역에서 꽃집까지의 거리는 미용실까지 거리의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배이므로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F63429C2-0E8F-4158-BA58-066D0572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5C936027-5F73-4F4C-8778-CF3FC3BE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73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37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대체 처리 33"/>
          <p:cNvSpPr/>
          <p:nvPr/>
        </p:nvSpPr>
        <p:spPr>
          <a:xfrm>
            <a:off x="6634999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4730125" y="1166016"/>
            <a:ext cx="2182135" cy="348435"/>
            <a:chOff x="4540304" y="1166016"/>
            <a:chExt cx="2182135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182135" cy="348435"/>
              <a:chOff x="4336404" y="1169237"/>
              <a:chExt cx="2182135" cy="348435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 지도를 보고 두 장소 사이의 거리는 얼마인지 문장을 완성해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483579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83872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129945" y="48838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037" y="2232275"/>
            <a:ext cx="4604933" cy="218526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012371" y="5169700"/>
            <a:ext cx="2819974" cy="371816"/>
            <a:chOff x="1593431" y="5109136"/>
            <a:chExt cx="3490451" cy="412380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511670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785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311" y="518338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023" y="5111941"/>
              <a:ext cx="419101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751" y="518523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5279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918" y="518338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3431" y="5109136"/>
              <a:ext cx="416031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32022" y="5120060"/>
              <a:ext cx="45186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669" y="5178087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122" y="518338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604986" y="4571836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미용실에서 빵집까지의 거리는 약         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3" y="4651022"/>
            <a:ext cx="178503" cy="21095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263196" y="4567277"/>
            <a:ext cx="15680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 500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68712E8D-2437-4532-8F88-AF4F54A93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62265" y="3977653"/>
            <a:ext cx="429376" cy="41636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30486134-51DA-4C7F-895A-C7367C4C39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2478" y="48381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962" y="138896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지도를 보고 두 장소 사이의 거리는 얼마인지 문장을 완성해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006" y="2116683"/>
            <a:ext cx="3154063" cy="149675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58020" y="3744803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미용실에서 꽃집까지의 거리는 약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6231" y="3740244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2489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58020" y="4160340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미용실에서 우체국까지의 거리는 약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8428" y="4155781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4043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58020" y="4624516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병원에서 빵집까지의 거리는 약          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8524" y="4619957"/>
            <a:ext cx="16662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0461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263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390380B1-420C-4A11-B3F8-58B85CC3B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1486" y="3539642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B4EEF242-D026-4699-89B0-1A1532EDFD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6510" y="4047984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49B58B0-722D-46B7-A9D5-25054805D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417" y="486685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대체 처리 33"/>
          <p:cNvSpPr/>
          <p:nvPr/>
        </p:nvSpPr>
        <p:spPr>
          <a:xfrm>
            <a:off x="6634999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4730125" y="1166016"/>
            <a:ext cx="2182135" cy="348435"/>
            <a:chOff x="4540304" y="1166016"/>
            <a:chExt cx="2182135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182135" cy="348435"/>
              <a:chOff x="4336404" y="1169237"/>
              <a:chExt cx="2182135" cy="348435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6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 지도를 보고 두 장소 사이의 거리는 얼마인지 문장을 완성해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037" y="2232275"/>
            <a:ext cx="4604933" cy="218526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033572" y="5172231"/>
            <a:ext cx="2772308" cy="369287"/>
            <a:chOff x="1619672" y="5111941"/>
            <a:chExt cx="3431451" cy="409575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511670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785" y="518814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311" y="518338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023" y="5111941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751" y="518523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745731" y="4529309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기차역에서 병원까지의 거리는 약 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" y="4608495"/>
            <a:ext cx="178503" cy="21095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403942" y="4524750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92745" y="3251431"/>
            <a:ext cx="6667165" cy="1723386"/>
            <a:chOff x="192745" y="4090495"/>
            <a:chExt cx="6667165" cy="881522"/>
          </a:xfrm>
        </p:grpSpPr>
        <p:sp>
          <p:nvSpPr>
            <p:cNvPr id="44" name="직사각형 43"/>
            <p:cNvSpPr/>
            <p:nvPr/>
          </p:nvSpPr>
          <p:spPr>
            <a:xfrm>
              <a:off x="192745" y="4181323"/>
              <a:ext cx="6667165" cy="7877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4090495"/>
              <a:ext cx="561114" cy="18291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229608" y="4432248"/>
              <a:ext cx="5123359" cy="188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기차역에서 미용실까지의 거리는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</a:t>
              </a: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358039" y="4641415"/>
              <a:ext cx="6482213" cy="330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미용실에서 빵집까지의 거리는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km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의 거리를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배를 가고 반 정도 더 간 거리이므로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 km 500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75" y="440023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98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59926" y="1173798"/>
            <a:ext cx="2152334" cy="354361"/>
            <a:chOff x="4368100" y="1177019"/>
            <a:chExt cx="2152334" cy="354361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21" y="362715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xmlns="" id="{2F93F39A-0F61-40FB-8A2E-098BCAE7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65" y="323084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59926" y="1173798"/>
            <a:ext cx="2152334" cy="354361"/>
            <a:chOff x="4368100" y="1177019"/>
            <a:chExt cx="2152334" cy="354361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21" y="362715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2167785" y="2110483"/>
            <a:ext cx="2766182" cy="1260140"/>
          </a:xfrm>
          <a:prstGeom prst="wedgeRoundRectCallout">
            <a:avLst>
              <a:gd name="adj1" fmla="val 11917"/>
              <a:gd name="adj2" fmla="val 67875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어림한 길이를 말할 때에는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약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을 사용하여 말해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D27225-E055-46F4-B9BA-2F3056C178EE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1C133FC-D801-466B-85AF-453AA259F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Suhi_p_0301_05_0004</a:t>
            </a:r>
          </a:p>
          <a:p>
            <a:pPr lvl="0">
              <a:defRPr/>
            </a:pPr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어림한 길이를 말할 때에는 </a:t>
            </a: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약</a:t>
            </a: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＇</a:t>
            </a: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을 사용하여 말해</a:t>
            </a: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01C879A4-C7D8-448C-9287-A247BEFEB359}"/>
              </a:ext>
            </a:extLst>
          </p:cNvPr>
          <p:cNvSpPr/>
          <p:nvPr/>
        </p:nvSpPr>
        <p:spPr>
          <a:xfrm>
            <a:off x="1604878" y="225934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DA4C343F-E6FF-4220-9889-1ECBD0868AE2}"/>
              </a:ext>
            </a:extLst>
          </p:cNvPr>
          <p:cNvSpPr/>
          <p:nvPr/>
        </p:nvSpPr>
        <p:spPr>
          <a:xfrm>
            <a:off x="1886777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2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표 7">
            <a:extLst>
              <a:ext uri="{FF2B5EF4-FFF2-40B4-BE49-F238E27FC236}">
                <a16:creationId xmlns:a16="http://schemas.microsoft.com/office/drawing/2014/main" xmlns="" id="{79DB6314-E574-48D6-AD9A-B4E9A0D45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62603"/>
              </p:ext>
            </p:extLst>
          </p:nvPr>
        </p:nvGraphicFramePr>
        <p:xfrm>
          <a:off x="748924" y="3660188"/>
          <a:ext cx="5508611" cy="11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645734320"/>
                    </a:ext>
                  </a:extLst>
                </a:gridCol>
                <a:gridCol w="2116193">
                  <a:extLst>
                    <a:ext uri="{9D8B030D-6E8A-4147-A177-3AD203B41FA5}">
                      <a16:colId xmlns:a16="http://schemas.microsoft.com/office/drawing/2014/main" xmlns="" val="2035624548"/>
                    </a:ext>
                  </a:extLst>
                </a:gridCol>
                <a:gridCol w="2312298">
                  <a:extLst>
                    <a:ext uri="{9D8B030D-6E8A-4147-A177-3AD203B41FA5}">
                      <a16:colId xmlns:a16="http://schemas.microsoft.com/office/drawing/2014/main" xmlns="" val="3787499775"/>
                    </a:ext>
                  </a:extLst>
                </a:gridCol>
              </a:tblGrid>
              <a:tr h="403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어림한 길이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잰 길이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570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민준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약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3 cm 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3 cm 5 mm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7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우혁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약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9 cm 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8 cm 8 mm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291523"/>
                  </a:ext>
                </a:extLst>
              </a:tr>
            </a:tbl>
          </a:graphicData>
        </a:graphic>
      </p:graphicFrame>
      <p:sp>
        <p:nvSpPr>
          <p:cNvPr id="33" name="순서도: 대체 처리 32"/>
          <p:cNvSpPr/>
          <p:nvPr/>
        </p:nvSpPr>
        <p:spPr>
          <a:xfrm>
            <a:off x="548287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728230" y="1168202"/>
            <a:ext cx="2184030" cy="346249"/>
            <a:chOff x="4540304" y="1168202"/>
            <a:chExt cx="2184030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184030" cy="346249"/>
              <a:chOff x="4336404" y="1171423"/>
              <a:chExt cx="2184030" cy="346249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그림은 처음에는 안 보이다가 열쇠나 연필을 클릭할 때 또는 정답 확인 버튼 클릭할 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864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img_02.svg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물건의 길이를 어림하고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자로 재어 확인해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02" y="2069101"/>
            <a:ext cx="4219042" cy="1323437"/>
          </a:xfrm>
          <a:prstGeom prst="rect">
            <a:avLst/>
          </a:prstGeom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31" y="4126522"/>
            <a:ext cx="264232" cy="2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31" y="4537891"/>
            <a:ext cx="264232" cy="2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1882109" y="3952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8">
            <a:extLst>
              <a:ext uri="{FF2B5EF4-FFF2-40B4-BE49-F238E27FC236}">
                <a16:creationId xmlns:a16="http://schemas.microsoft.com/office/drawing/2014/main" xmlns="" id="{EC476668-BE98-48F4-81A4-59A31F98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4844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CFCF489-6CCC-4C49-8A54-B8A06F9D49DA}"/>
              </a:ext>
            </a:extLst>
          </p:cNvPr>
          <p:cNvSpPr txBox="1"/>
          <p:nvPr/>
        </p:nvSpPr>
        <p:spPr>
          <a:xfrm>
            <a:off x="6063162" y="2056685"/>
            <a:ext cx="91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꾸러미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7F354D7-3895-4CDC-BC1F-CC61393453B9}"/>
              </a:ext>
            </a:extLst>
          </p:cNvPr>
          <p:cNvSpPr/>
          <p:nvPr/>
        </p:nvSpPr>
        <p:spPr>
          <a:xfrm>
            <a:off x="1381119" y="2373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77248BA-3755-40E9-BF0F-49E5BB01D804}"/>
              </a:ext>
            </a:extLst>
          </p:cNvPr>
          <p:cNvSpPr/>
          <p:nvPr/>
        </p:nvSpPr>
        <p:spPr>
          <a:xfrm>
            <a:off x="5797733" y="2843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9CEAE268-77DB-4F9B-9F70-85CE5F3E9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370" y="4096038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0D66B121-8D78-4C44-BA35-8CE753A5E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370" y="4488736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228349E-E2E1-4A01-827E-764D895BD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5058" y="4082159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3D474369-545C-4E08-9061-C7449D38E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5058" y="445010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881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img_02.png / img_04.svg / answer_03.svg / answer_04.svg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5612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그림은 처음에는 안 보이다가 열쇠나 연필을 클릭할 때 또는 정답 확인 버튼 클릭할 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물건의 길이를 어림하고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자로 재어 확인해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514" y="1975726"/>
            <a:ext cx="4304780" cy="1336602"/>
          </a:xfrm>
          <a:prstGeom prst="rect">
            <a:avLst/>
          </a:prstGeom>
        </p:spPr>
      </p:pic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D1CFFBD8-33D2-45F6-96E2-7BD3E8309D66}"/>
              </a:ext>
            </a:extLst>
          </p:cNvPr>
          <p:cNvSpPr/>
          <p:nvPr/>
        </p:nvSpPr>
        <p:spPr>
          <a:xfrm>
            <a:off x="1399395" y="2342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032E41C7-7116-495C-8B17-1A01527F66BE}"/>
              </a:ext>
            </a:extLst>
          </p:cNvPr>
          <p:cNvSpPr/>
          <p:nvPr/>
        </p:nvSpPr>
        <p:spPr>
          <a:xfrm>
            <a:off x="5808977" y="2809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7">
            <a:extLst>
              <a:ext uri="{FF2B5EF4-FFF2-40B4-BE49-F238E27FC236}">
                <a16:creationId xmlns:a16="http://schemas.microsoft.com/office/drawing/2014/main" xmlns="" id="{94A7AFB1-CCC9-42DE-9F4F-688FC0BBD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425"/>
              </p:ext>
            </p:extLst>
          </p:nvPr>
        </p:nvGraphicFramePr>
        <p:xfrm>
          <a:off x="611560" y="3660188"/>
          <a:ext cx="5645975" cy="11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054">
                  <a:extLst>
                    <a:ext uri="{9D8B030D-6E8A-4147-A177-3AD203B41FA5}">
                      <a16:colId xmlns:a16="http://schemas.microsoft.com/office/drawing/2014/main" xmlns="" val="2645734320"/>
                    </a:ext>
                  </a:extLst>
                </a:gridCol>
                <a:gridCol w="2168963">
                  <a:extLst>
                    <a:ext uri="{9D8B030D-6E8A-4147-A177-3AD203B41FA5}">
                      <a16:colId xmlns:a16="http://schemas.microsoft.com/office/drawing/2014/main" xmlns="" val="2035624548"/>
                    </a:ext>
                  </a:extLst>
                </a:gridCol>
                <a:gridCol w="2369958">
                  <a:extLst>
                    <a:ext uri="{9D8B030D-6E8A-4147-A177-3AD203B41FA5}">
                      <a16:colId xmlns:a16="http://schemas.microsoft.com/office/drawing/2014/main" xmlns="" val="3787499775"/>
                    </a:ext>
                  </a:extLst>
                </a:gridCol>
              </a:tblGrid>
              <a:tr h="403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어림한 길이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잰 길이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570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지우개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약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3 cm 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3 cm 4 mm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7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크레파스</a:t>
                      </a: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약 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6 cm 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6 cm 5 mm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291523"/>
                  </a:ext>
                </a:extLst>
              </a:tr>
            </a:tbl>
          </a:graphicData>
        </a:graphic>
      </p:graphicFrame>
      <p:pic>
        <p:nvPicPr>
          <p:cNvPr id="83" name="Picture 2">
            <a:extLst>
              <a:ext uri="{FF2B5EF4-FFF2-40B4-BE49-F238E27FC236}">
                <a16:creationId xmlns:a16="http://schemas.microsoft.com/office/drawing/2014/main" xmlns="" id="{5C391691-FD2C-40EF-AFCB-B02023A7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31" y="4126522"/>
            <a:ext cx="264232" cy="2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745B35BA-BD29-4395-AA2B-03DCF2B7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31" y="4537891"/>
            <a:ext cx="264232" cy="2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523BEED8-5EE4-49B0-92B2-F91B35F14981}"/>
              </a:ext>
            </a:extLst>
          </p:cNvPr>
          <p:cNvSpPr/>
          <p:nvPr/>
        </p:nvSpPr>
        <p:spPr>
          <a:xfrm>
            <a:off x="1882109" y="3952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689555A8-8C3B-4B6F-905B-08279E624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8370" y="4096038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D099A20-53A9-469A-A7DF-2C0E96429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8370" y="4488736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11A94803-F859-4A9A-8294-B84B58AB45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058" y="4082159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A3BD4DAF-32CC-4BB4-B443-FC32044AD5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058" y="445010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70903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728230" y="1168202"/>
            <a:ext cx="2184030" cy="346249"/>
            <a:chOff x="4540304" y="1168202"/>
            <a:chExt cx="2184030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184030" cy="346249"/>
              <a:chOff x="4336404" y="1171423"/>
              <a:chExt cx="2184030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59" y="19945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4435517" y="19945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271831" y="176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487229" y="2528900"/>
            <a:ext cx="2140555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신발 긴 쪽의 길이</a:t>
            </a: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487229" y="3356992"/>
            <a:ext cx="2140555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교실 문의 높이</a:t>
            </a:r>
          </a:p>
        </p:txBody>
      </p:sp>
      <p:sp>
        <p:nvSpPr>
          <p:cNvPr id="84" name="타원 83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85" name="타원 84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250 mm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/>
          <p:cNvCxnSpPr>
            <a:cxnSpLocks/>
          </p:cNvCxnSpPr>
          <p:nvPr/>
        </p:nvCxnSpPr>
        <p:spPr bwMode="auto">
          <a:xfrm>
            <a:off x="2868944" y="2855956"/>
            <a:ext cx="1448422" cy="82809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타원 91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93" name="타원 92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487229" y="4185169"/>
            <a:ext cx="2140555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호수의 둘레</a:t>
            </a:r>
          </a:p>
        </p:txBody>
      </p:sp>
      <p:sp>
        <p:nvSpPr>
          <p:cNvPr id="102" name="타원 101"/>
          <p:cNvSpPr/>
          <p:nvPr/>
        </p:nvSpPr>
        <p:spPr bwMode="auto">
          <a:xfrm>
            <a:off x="275832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4567004" y="4184425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50 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431736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105" name="직선 연결선 104"/>
          <p:cNvCxnSpPr>
            <a:cxnSpLocks/>
          </p:cNvCxnSpPr>
          <p:nvPr/>
        </p:nvCxnSpPr>
        <p:spPr bwMode="auto">
          <a:xfrm flipV="1">
            <a:off x="2852744" y="2855956"/>
            <a:ext cx="1464622" cy="86720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>
            <a:cxnSpLocks/>
          </p:cNvCxnSpPr>
          <p:nvPr/>
        </p:nvCxnSpPr>
        <p:spPr bwMode="auto">
          <a:xfrm>
            <a:off x="2852744" y="4473116"/>
            <a:ext cx="148082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타원 106"/>
          <p:cNvSpPr/>
          <p:nvPr/>
        </p:nvSpPr>
        <p:spPr>
          <a:xfrm>
            <a:off x="2610057" y="2478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59" y="19945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435517" y="19945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271831" y="176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07207" y="2528900"/>
            <a:ext cx="2356581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동화책의 두께</a:t>
            </a: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307207" y="3356992"/>
            <a:ext cx="2356581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높이</a:t>
            </a:r>
          </a:p>
        </p:txBody>
      </p:sp>
      <p:sp>
        <p:nvSpPr>
          <p:cNvPr id="69" name="타원 68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0" name="타원 69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142 mm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/>
          <p:cNvCxnSpPr>
            <a:stCxn id="69" idx="6"/>
            <a:endCxn id="75" idx="2"/>
          </p:cNvCxnSpPr>
          <p:nvPr/>
        </p:nvCxnSpPr>
        <p:spPr bwMode="auto">
          <a:xfrm>
            <a:off x="2868944" y="2834934"/>
            <a:ext cx="1448422" cy="82809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타원 73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5" name="타원 74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07207" y="4185169"/>
            <a:ext cx="2356581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집에서 공원까지의 거리</a:t>
            </a:r>
          </a:p>
        </p:txBody>
      </p:sp>
      <p:sp>
        <p:nvSpPr>
          <p:cNvPr id="77" name="타원 76"/>
          <p:cNvSpPr/>
          <p:nvPr/>
        </p:nvSpPr>
        <p:spPr bwMode="auto">
          <a:xfrm>
            <a:off x="275832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4567004" y="4184425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 50 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431736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80" name="직선 연결선 79"/>
          <p:cNvCxnSpPr>
            <a:stCxn id="70" idx="5"/>
            <a:endCxn id="74" idx="2"/>
          </p:cNvCxnSpPr>
          <p:nvPr/>
        </p:nvCxnSpPr>
        <p:spPr bwMode="auto">
          <a:xfrm flipV="1">
            <a:off x="2852744" y="2834934"/>
            <a:ext cx="1464622" cy="86720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stCxn id="77" idx="7"/>
            <a:endCxn id="79" idx="1"/>
          </p:cNvCxnSpPr>
          <p:nvPr/>
        </p:nvCxnSpPr>
        <p:spPr bwMode="auto">
          <a:xfrm>
            <a:off x="2852744" y="4452094"/>
            <a:ext cx="148082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타원 81"/>
          <p:cNvSpPr/>
          <p:nvPr/>
        </p:nvSpPr>
        <p:spPr>
          <a:xfrm>
            <a:off x="2610057" y="2478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669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70903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728230" y="1168202"/>
            <a:ext cx="2184030" cy="346249"/>
            <a:chOff x="4540304" y="1168202"/>
            <a:chExt cx="2184030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184030" cy="346249"/>
              <a:chOff x="4336404" y="1171423"/>
              <a:chExt cx="2184030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59" y="19945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4435517" y="19945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487229" y="2528900"/>
            <a:ext cx="2140555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신발 긴 쪽의 길이</a:t>
            </a: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487229" y="3356992"/>
            <a:ext cx="2140555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교실 문의 높이</a:t>
            </a:r>
          </a:p>
        </p:txBody>
      </p:sp>
      <p:sp>
        <p:nvSpPr>
          <p:cNvPr id="84" name="타원 83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85" name="타원 84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250 mm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/>
          <p:cNvCxnSpPr>
            <a:cxnSpLocks/>
          </p:cNvCxnSpPr>
          <p:nvPr/>
        </p:nvCxnSpPr>
        <p:spPr bwMode="auto">
          <a:xfrm>
            <a:off x="2868944" y="2855956"/>
            <a:ext cx="1448422" cy="82809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타원 91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93" name="타원 92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487229" y="4185169"/>
            <a:ext cx="2140555" cy="612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호수의 둘레</a:t>
            </a:r>
          </a:p>
        </p:txBody>
      </p:sp>
      <p:sp>
        <p:nvSpPr>
          <p:cNvPr id="102" name="타원 101"/>
          <p:cNvSpPr/>
          <p:nvPr/>
        </p:nvSpPr>
        <p:spPr bwMode="auto">
          <a:xfrm>
            <a:off x="275832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4567004" y="4184425"/>
            <a:ext cx="1770534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50 m</a:t>
            </a:r>
            <a:endParaRPr lang="ko-KR" altLang="en-US" sz="1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431736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105" name="직선 연결선 104"/>
          <p:cNvCxnSpPr>
            <a:cxnSpLocks/>
          </p:cNvCxnSpPr>
          <p:nvPr/>
        </p:nvCxnSpPr>
        <p:spPr bwMode="auto">
          <a:xfrm flipV="1">
            <a:off x="2852744" y="2855956"/>
            <a:ext cx="1464622" cy="86720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>
            <a:cxnSpLocks/>
          </p:cNvCxnSpPr>
          <p:nvPr/>
        </p:nvCxnSpPr>
        <p:spPr bwMode="auto">
          <a:xfrm>
            <a:off x="2852744" y="4473116"/>
            <a:ext cx="148082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913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08833" y="1040720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02B46E03-DCEE-4050-A5B7-0063F0B997A0}"/>
              </a:ext>
            </a:extLst>
          </p:cNvPr>
          <p:cNvGrpSpPr/>
          <p:nvPr/>
        </p:nvGrpSpPr>
        <p:grpSpPr>
          <a:xfrm>
            <a:off x="192745" y="3609020"/>
            <a:ext cx="6667165" cy="1520905"/>
            <a:chOff x="192745" y="3609020"/>
            <a:chExt cx="6667165" cy="15209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438CF08C-0C2F-406F-B3BF-8C0A6DA2F968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1">
              <a:extLst>
                <a:ext uri="{FF2B5EF4-FFF2-40B4-BE49-F238E27FC236}">
                  <a16:creationId xmlns:a16="http://schemas.microsoft.com/office/drawing/2014/main" xmlns="" id="{89A32447-4038-4B32-BA3D-8CE966A86B41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xmlns="" id="{CC41AA64-9D2C-47CB-890B-753154A9D727}"/>
                </a:ext>
              </a:extLst>
            </p:cNvPr>
            <p:cNvSpPr txBox="1"/>
            <p:nvPr/>
          </p:nvSpPr>
          <p:spPr>
            <a:xfrm>
              <a:off x="368811" y="3929596"/>
              <a:ext cx="62822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실제 길이를 생각하여 단위를 선택하면 신발 긴 쪽의 길이는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250 mm,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교실 문의 높이는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 m,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호수의 둘레는 약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 km 50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090AA69E-0DCE-4371-9E14-AED5DC9F5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30857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41552</TotalTime>
  <Words>2381</Words>
  <Application>Microsoft Office PowerPoint</Application>
  <PresentationFormat>화면 슬라이드 쇼(4:3)</PresentationFormat>
  <Paragraphs>652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7276</cp:revision>
  <dcterms:created xsi:type="dcterms:W3CDTF">2008-07-15T12:19:11Z</dcterms:created>
  <dcterms:modified xsi:type="dcterms:W3CDTF">2022-03-07T07:31:21Z</dcterms:modified>
</cp:coreProperties>
</file>