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41" r:id="rId10"/>
    <p:sldId id="1310" r:id="rId11"/>
    <p:sldId id="1347" r:id="rId12"/>
    <p:sldId id="1312" r:id="rId13"/>
    <p:sldId id="1388" r:id="rId14"/>
    <p:sldId id="1348" r:id="rId15"/>
    <p:sldId id="1389" r:id="rId16"/>
    <p:sldId id="1352" r:id="rId17"/>
    <p:sldId id="1337" r:id="rId18"/>
    <p:sldId id="1297" r:id="rId19"/>
    <p:sldId id="1315" r:id="rId20"/>
    <p:sldId id="1316" r:id="rId21"/>
    <p:sldId id="1322" r:id="rId22"/>
    <p:sldId id="1390" r:id="rId23"/>
    <p:sldId id="1323" r:id="rId24"/>
    <p:sldId id="1391" r:id="rId25"/>
    <p:sldId id="1324" r:id="rId26"/>
    <p:sldId id="1392" r:id="rId27"/>
    <p:sldId id="1393" r:id="rId28"/>
    <p:sldId id="1317" r:id="rId29"/>
    <p:sldId id="1319" r:id="rId30"/>
    <p:sldId id="1383" r:id="rId31"/>
    <p:sldId id="1394" r:id="rId32"/>
    <p:sldId id="1320" r:id="rId33"/>
    <p:sldId id="1321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AE7C65"/>
    <a:srgbClr val="FEF6F0"/>
    <a:srgbClr val="D53630"/>
    <a:srgbClr val="6AB47F"/>
    <a:srgbClr val="FFFFFF"/>
    <a:srgbClr val="57B8F7"/>
    <a:srgbClr val="984807"/>
    <a:srgbClr val="FF3399"/>
    <a:srgbClr val="E8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3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3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0986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15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E251447-F104-40C8-9367-296F7CF8EDB1}"/>
              </a:ext>
            </a:extLst>
          </p:cNvPr>
          <p:cNvSpPr/>
          <p:nvPr/>
        </p:nvSpPr>
        <p:spPr bwMode="auto">
          <a:xfrm>
            <a:off x="1334928" y="4654327"/>
            <a:ext cx="43797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828AF07-6C0E-4C01-BBBB-1137636C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05" y="4550164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DC2DCDA0-B31C-4241-A3E3-4CCD6444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63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9D2969-DF20-42C3-B02A-6B2513CAF0C5}"/>
              </a:ext>
            </a:extLst>
          </p:cNvPr>
          <p:cNvCxnSpPr>
            <a:cxnSpLocks/>
          </p:cNvCxnSpPr>
          <p:nvPr/>
        </p:nvCxnSpPr>
        <p:spPr bwMode="auto">
          <a:xfrm>
            <a:off x="575556" y="1890481"/>
            <a:ext cx="0" cy="438118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B82C3E9-F9F6-4BB5-811C-4EC46CFD87D9}"/>
              </a:ext>
            </a:extLst>
          </p:cNvPr>
          <p:cNvSpPr txBox="1"/>
          <p:nvPr/>
        </p:nvSpPr>
        <p:spPr>
          <a:xfrm>
            <a:off x="134196" y="189632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CA6C35E-6D76-4A5F-8339-107E07A1029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게시판에 있는 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7BBDE71-5895-4D9F-9777-102785E2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187" y="2313535"/>
            <a:ext cx="2870212" cy="21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34D709-61E2-4366-8B9C-4A5E5C4CA9DE}"/>
              </a:ext>
            </a:extLst>
          </p:cNvPr>
          <p:cNvSpPr/>
          <p:nvPr/>
        </p:nvSpPr>
        <p:spPr>
          <a:xfrm>
            <a:off x="5255755" y="13501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CBB521-384F-4C56-847D-01E70435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6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6A27FB-F8D5-4DF8-A83A-FBAE5DDFC436}"/>
              </a:ext>
            </a:extLst>
          </p:cNvPr>
          <p:cNvSpPr/>
          <p:nvPr/>
        </p:nvSpPr>
        <p:spPr>
          <a:xfrm>
            <a:off x="470704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1126F7F-15A6-4B07-B50B-B9084191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112DC6B-C788-4926-918C-4B9D6DDFFD01}"/>
              </a:ext>
            </a:extLst>
          </p:cNvPr>
          <p:cNvSpPr/>
          <p:nvPr/>
        </p:nvSpPr>
        <p:spPr>
          <a:xfrm>
            <a:off x="6359505" y="135012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2F05981-521A-40BA-ACBD-5E68BDD2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256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3D4B59D-4828-4F0B-A5F3-8B7221AEECCF}"/>
              </a:ext>
            </a:extLst>
          </p:cNvPr>
          <p:cNvSpPr/>
          <p:nvPr/>
        </p:nvSpPr>
        <p:spPr>
          <a:xfrm>
            <a:off x="581079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E800D41-FD67-440D-989F-2D1329D3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08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CAEEBC8-6B46-4DEF-A6A0-DF01E3286987}"/>
              </a:ext>
            </a:extLst>
          </p:cNvPr>
          <p:cNvSpPr/>
          <p:nvPr/>
        </p:nvSpPr>
        <p:spPr bwMode="auto">
          <a:xfrm>
            <a:off x="707119" y="4654327"/>
            <a:ext cx="563534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    방향에서 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E616423-E1E8-4A86-8169-E6816F582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681" y="4550164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623FEC58-197E-4D79-9607-CB5D5D64400A}"/>
              </a:ext>
            </a:extLst>
          </p:cNvPr>
          <p:cNvSpPr txBox="1"/>
          <p:nvPr/>
        </p:nvSpPr>
        <p:spPr>
          <a:xfrm>
            <a:off x="389043" y="18984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규칙을 찾아 친구들과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C6FA2A0D-5853-4F8C-A8DE-94050702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63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EA84E677-9115-4620-8DC1-00C7FE23AE09}"/>
              </a:ext>
            </a:extLst>
          </p:cNvPr>
          <p:cNvCxnSpPr>
            <a:cxnSpLocks/>
          </p:cNvCxnSpPr>
          <p:nvPr/>
        </p:nvCxnSpPr>
        <p:spPr bwMode="auto">
          <a:xfrm>
            <a:off x="1115616" y="4725144"/>
            <a:ext cx="324036" cy="286995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ED5DD3D-CDC0-4848-9C70-C1A4DFE9811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게시판에 있는 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7BBDE71-5895-4D9F-9777-102785E2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187" y="2313535"/>
            <a:ext cx="2870212" cy="21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 폰트는 본문 영역에 한 화면에 들어가는 한에서 최대한 크게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35px?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6039231" y="5017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A45E05F-F91E-478C-98E7-4991FA9A0997}"/>
              </a:ext>
            </a:extLst>
          </p:cNvPr>
          <p:cNvSpPr/>
          <p:nvPr/>
        </p:nvSpPr>
        <p:spPr>
          <a:xfrm>
            <a:off x="5002915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3EBCEA4-BD64-4015-86CE-AD002E15BAD5}"/>
              </a:ext>
            </a:extLst>
          </p:cNvPr>
          <p:cNvSpPr/>
          <p:nvPr/>
        </p:nvSpPr>
        <p:spPr>
          <a:xfrm>
            <a:off x="5794682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08B330A-0C0A-4366-B9A8-EEC8536F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05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1F9A6CEA-7B39-40F3-A4F4-3C5CEFBDBBD2}"/>
              </a:ext>
            </a:extLst>
          </p:cNvPr>
          <p:cNvSpPr/>
          <p:nvPr/>
        </p:nvSpPr>
        <p:spPr>
          <a:xfrm>
            <a:off x="5245969" y="1455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49713E6-8D75-46BD-864F-BE96F7BE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517" y="138635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EDAA59-6963-4863-B022-A5BDE09EC7F9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CAFE3A4-A005-4BEF-8343-0E0F6252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982C3E2-4AC2-4D90-9D22-E12C1E6CDC54}"/>
              </a:ext>
            </a:extLst>
          </p:cNvPr>
          <p:cNvSpPr/>
          <p:nvPr/>
        </p:nvSpPr>
        <p:spPr bwMode="auto">
          <a:xfrm>
            <a:off x="405400" y="5116543"/>
            <a:ext cx="5357305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수의 곱셈의 결과에서 일의 자리 수를 씁니다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6C7C2CE-B22E-4C36-9A88-B4DC228E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453" y="5427129"/>
            <a:ext cx="360000" cy="355000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710CB8BC-D7D4-47EC-8C8B-3D641680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5175703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>
            <a:extLst>
              <a:ext uri="{FF2B5EF4-FFF2-40B4-BE49-F238E27FC236}">
                <a16:creationId xmlns="" xmlns:a16="http://schemas.microsoft.com/office/drawing/2014/main" id="{353AF06E-6912-4B82-BC5B-A672C844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81" y="3465004"/>
            <a:ext cx="1097306" cy="109730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="" xmlns:a16="http://schemas.microsoft.com/office/drawing/2014/main" id="{82CF80BB-427C-4E9B-8236-7AB4528B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863" y="3138456"/>
            <a:ext cx="370826" cy="32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FD23696-760B-4599-881F-A14D91C98E2B}"/>
              </a:ext>
            </a:extLst>
          </p:cNvPr>
          <p:cNvSpPr/>
          <p:nvPr/>
        </p:nvSpPr>
        <p:spPr>
          <a:xfrm>
            <a:off x="5948361" y="3100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835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01000"/>
              </p:ext>
            </p:extLst>
          </p:nvPr>
        </p:nvGraphicFramePr>
        <p:xfrm>
          <a:off x="499765" y="2142320"/>
          <a:ext cx="5006840" cy="2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</a:tblGrid>
              <a:tr h="31898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ko-KR" altLang="en-US" sz="1600" b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1600" b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FF0000"/>
                          </a:solidFill>
                        </a:rPr>
                        <a:t>▲</a:t>
                      </a:r>
                      <a:endParaRPr lang="ko-KR" altLang="en-US" sz="16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5353930" y="1939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73" y="102509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3EBCEA4-BD64-4015-86CE-AD002E15BAD5}"/>
              </a:ext>
            </a:extLst>
          </p:cNvPr>
          <p:cNvSpPr/>
          <p:nvPr/>
        </p:nvSpPr>
        <p:spPr>
          <a:xfrm>
            <a:off x="5794682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08B330A-0C0A-4366-B9A8-EEC8536F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05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1F9A6CEA-7B39-40F3-A4F4-3C5CEFBDBBD2}"/>
              </a:ext>
            </a:extLst>
          </p:cNvPr>
          <p:cNvSpPr/>
          <p:nvPr/>
        </p:nvSpPr>
        <p:spPr>
          <a:xfrm>
            <a:off x="5245969" y="1455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49713E6-8D75-46BD-864F-BE96F7BE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517" y="138635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EDAA59-6963-4863-B022-A5BDE09EC7F9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CAFE3A4-A005-4BEF-8343-0E0F6252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982C3E2-4AC2-4D90-9D22-E12C1E6CDC54}"/>
              </a:ext>
            </a:extLst>
          </p:cNvPr>
          <p:cNvSpPr/>
          <p:nvPr/>
        </p:nvSpPr>
        <p:spPr bwMode="auto">
          <a:xfrm>
            <a:off x="405400" y="5116543"/>
            <a:ext cx="5357305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수의 곱셈의 결과에서 일의 자리 수를 씁니다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6C7C2CE-B22E-4C36-9A88-B4DC228E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453" y="5427129"/>
            <a:ext cx="360000" cy="355000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710CB8BC-D7D4-47EC-8C8B-3D641680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5175703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>
            <a:extLst>
              <a:ext uri="{FF2B5EF4-FFF2-40B4-BE49-F238E27FC236}">
                <a16:creationId xmlns="" xmlns:a16="http://schemas.microsoft.com/office/drawing/2014/main" id="{353AF06E-6912-4B82-BC5B-A672C844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81" y="3465004"/>
            <a:ext cx="1097306" cy="109730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196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18895"/>
              </p:ext>
            </p:extLst>
          </p:nvPr>
        </p:nvGraphicFramePr>
        <p:xfrm>
          <a:off x="499765" y="2142320"/>
          <a:ext cx="5006840" cy="28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  <a:gridCol w="500684"/>
              </a:tblGrid>
              <a:tr h="31898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ko-KR" altLang="en-US" sz="1600" b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1600" b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3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rgbClr val="FF0000"/>
                          </a:solidFill>
                        </a:rPr>
                        <a:t>▲</a:t>
                      </a:r>
                      <a:endParaRPr lang="ko-KR" altLang="en-US" sz="16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A08CED7-2371-4A42-B903-EC03CE370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314285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곱셈을 이용한 특별한 규칙이 있어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말풍선: 모서리가 둥근 사각형 2">
            <a:extLst>
              <a:ext uri="{FF2B5EF4-FFF2-40B4-BE49-F238E27FC236}">
                <a16:creationId xmlns="" xmlns:a16="http://schemas.microsoft.com/office/drawing/2014/main" id="{2F18E6DE-6ADF-4263-BC24-F62B5BB01993}"/>
              </a:ext>
            </a:extLst>
          </p:cNvPr>
          <p:cNvSpPr/>
          <p:nvPr/>
        </p:nvSpPr>
        <p:spPr>
          <a:xfrm>
            <a:off x="5299453" y="2254229"/>
            <a:ext cx="1592402" cy="888630"/>
          </a:xfrm>
          <a:prstGeom prst="wedgeRoundRectCallout">
            <a:avLst>
              <a:gd name="adj1" fmla="val -10392"/>
              <a:gd name="adj2" fmla="val 85887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곱셈을 이용한 특별한 규칙이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73" y="102509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25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521152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규칙을 친구들과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9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47A6A4E-2282-4D72-B56B-806D94F1120F}"/>
              </a:ext>
            </a:extLst>
          </p:cNvPr>
          <p:cNvSpPr/>
          <p:nvPr/>
        </p:nvSpPr>
        <p:spPr>
          <a:xfrm>
            <a:off x="5757233" y="143273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6" y="1376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A2027E1-3C28-4983-B6C8-B974F3E194B7}"/>
              </a:ext>
            </a:extLst>
          </p:cNvPr>
          <p:cNvSpPr/>
          <p:nvPr/>
        </p:nvSpPr>
        <p:spPr>
          <a:xfrm>
            <a:off x="5208520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694E3AA-D69E-4545-AB1A-A567F7F3EA84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E96062-420E-45E7-90BC-841B7FD5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1742BF9-875F-4EDE-A87F-541ADD338A9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73" y="102509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41848"/>
            <a:ext cx="169176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56" y="1700808"/>
            <a:ext cx="18385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 배열표 보기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60476" y="2253940"/>
            <a:ext cx="5076372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2, 4, 6,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8, 0</a:t>
            </a:r>
            <a:r>
              <a:rPr kumimoji="1" lang="ko-KR" altLang="en-US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반복됩니다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238" y="2319242"/>
            <a:ext cx="297521" cy="29338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51621" y="2725800"/>
            <a:ext cx="5085227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8, 2,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6, 0</a:t>
            </a:r>
            <a:r>
              <a:rPr kumimoji="1" lang="ko-KR" altLang="en-US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반복됩니다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383" y="2791102"/>
            <a:ext cx="297521" cy="29338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51621" y="3193852"/>
            <a:ext cx="5085227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0</a:t>
            </a:r>
            <a:r>
              <a:rPr kumimoji="1" lang="ko-KR" altLang="en-US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반복됩니다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383" y="3259154"/>
            <a:ext cx="297521" cy="29338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51620" y="3661904"/>
            <a:ext cx="5085227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6, 2, 8,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4, 0</a:t>
            </a:r>
            <a:r>
              <a:rPr kumimoji="1" lang="ko-KR" altLang="en-US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반복됩니다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383" y="3727206"/>
            <a:ext cx="297521" cy="29338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51621" y="4129956"/>
            <a:ext cx="5085227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6, 4,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2, 0</a:t>
            </a:r>
            <a:r>
              <a:rPr kumimoji="1" lang="ko-KR" altLang="en-US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반복됩니다</a:t>
            </a:r>
            <a:r>
              <a:rPr kumimoji="1" lang="en-US" altLang="ko-KR" sz="1900" b="1" i="0" u="none" strike="noStrike" cap="none" spc="-150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383" y="4195258"/>
            <a:ext cx="297521" cy="29338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151621" y="4598008"/>
            <a:ext cx="5085227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시작하는 가로는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작아집니다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383" y="4663310"/>
            <a:ext cx="297521" cy="29338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8FD23696-760B-4599-881F-A14D91C98E2B}"/>
              </a:ext>
            </a:extLst>
          </p:cNvPr>
          <p:cNvSpPr/>
          <p:nvPr/>
        </p:nvSpPr>
        <p:spPr>
          <a:xfrm>
            <a:off x="6284593" y="180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 배열표 보기 클릭했을 때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89466"/>
              </p:ext>
            </p:extLst>
          </p:nvPr>
        </p:nvGraphicFramePr>
        <p:xfrm>
          <a:off x="503548" y="1282478"/>
          <a:ext cx="608846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46"/>
                <a:gridCol w="608846"/>
                <a:gridCol w="608846"/>
                <a:gridCol w="608846"/>
                <a:gridCol w="608846"/>
                <a:gridCol w="608846"/>
                <a:gridCol w="608846"/>
                <a:gridCol w="608846"/>
                <a:gridCol w="608846"/>
                <a:gridCol w="608846"/>
              </a:tblGrid>
              <a:tr h="424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mtClean="0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ko-KR" altLang="en-US" sz="1900" b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mtClean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1900" b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mtClean="0">
                          <a:solidFill>
                            <a:srgbClr val="FF0000"/>
                          </a:solidFill>
                        </a:rPr>
                        <a:t>▲</a:t>
                      </a:r>
                      <a:endParaRPr lang="ko-KR" altLang="en-US" sz="19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F0"/>
                    </a:solidFill>
                  </a:tcPr>
                </a:tc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71301" y="1287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2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521152" y="176367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9" y="190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47A6A4E-2282-4D72-B56B-806D94F1120F}"/>
              </a:ext>
            </a:extLst>
          </p:cNvPr>
          <p:cNvSpPr/>
          <p:nvPr/>
        </p:nvSpPr>
        <p:spPr>
          <a:xfrm>
            <a:off x="5757233" y="14327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6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A2027E1-3C28-4983-B6C8-B974F3E194B7}"/>
              </a:ext>
            </a:extLst>
          </p:cNvPr>
          <p:cNvSpPr/>
          <p:nvPr/>
        </p:nvSpPr>
        <p:spPr>
          <a:xfrm>
            <a:off x="5208520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694E3AA-D69E-4545-AB1A-A567F7F3EA84}"/>
              </a:ext>
            </a:extLst>
          </p:cNvPr>
          <p:cNvSpPr/>
          <p:nvPr/>
        </p:nvSpPr>
        <p:spPr>
          <a:xfrm>
            <a:off x="6332169" y="142439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E96062-420E-45E7-90BC-841B7FD5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1742BF9-875F-4EDE-A87F-541ADD338A9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183766B-4E0A-426D-AC6F-1695D32CA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47" y="1736812"/>
            <a:ext cx="1394758" cy="39850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B373C88-1E23-42E4-B8D1-4E56CC1CD776}"/>
              </a:ext>
            </a:extLst>
          </p:cNvPr>
          <p:cNvSpPr/>
          <p:nvPr/>
        </p:nvSpPr>
        <p:spPr bwMode="auto">
          <a:xfrm>
            <a:off x="440395" y="2309027"/>
            <a:ext cx="6198876" cy="6141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 배열표에 들어가는 수는 모두 한 자리 수이므로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57B8F7"/>
                </a:solidFill>
                <a:effectLst/>
                <a:latin typeface="맑은 고딕" pitchFamily="50" charset="-127"/>
                <a:ea typeface="맑은 고딕" pitchFamily="50" charset="-127"/>
              </a:rPr>
              <a:t>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6AB47F"/>
                </a:solidFill>
                <a:effectLst/>
                <a:latin typeface="맑은 고딕" pitchFamily="50" charset="-127"/>
                <a:ea typeface="맑은 고딕" pitchFamily="50" charset="-127"/>
              </a:rPr>
              <a:t>●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D53630"/>
                </a:solidFill>
                <a:effectLst/>
                <a:latin typeface="맑은 고딕" pitchFamily="50" charset="-127"/>
                <a:ea typeface="맑은 고딕" pitchFamily="50" charset="-127"/>
              </a:rPr>
              <a:t>▲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한 자리 수가 들어가야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F71618B2-38C1-4F77-BFFD-A6DAA1DBD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24" y="2204864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440395" y="2994048"/>
            <a:ext cx="6198876" cy="4587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57B8F7"/>
                </a:solidFill>
                <a:effectLst/>
                <a:latin typeface="맑은 고딕" pitchFamily="50" charset="-127"/>
                <a:ea typeface="맑은 고딕" pitchFamily="50" charset="-127"/>
              </a:rPr>
              <a:t>■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99×16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1584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일의 자리 수인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24" y="2889884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BF1B384-B4A6-4A1E-8012-91151CA22EB7}"/>
              </a:ext>
            </a:extLst>
          </p:cNvPr>
          <p:cNvSpPr/>
          <p:nvPr/>
        </p:nvSpPr>
        <p:spPr bwMode="auto">
          <a:xfrm>
            <a:off x="440395" y="3503613"/>
            <a:ext cx="6198876" cy="4587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6AB47F"/>
                </a:solidFill>
                <a:effectLst/>
                <a:latin typeface="맑은 고딕" pitchFamily="50" charset="-127"/>
                <a:ea typeface="맑은 고딕" pitchFamily="50" charset="-127"/>
              </a:rPr>
              <a:t>●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77×18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일의 자리 수인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2277EAD-A8A4-4B57-A621-1E86FB8E82C5}"/>
              </a:ext>
            </a:extLst>
          </p:cNvPr>
          <p:cNvSpPr/>
          <p:nvPr/>
        </p:nvSpPr>
        <p:spPr bwMode="auto">
          <a:xfrm>
            <a:off x="440395" y="4026005"/>
            <a:ext cx="6198876" cy="4587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D53630"/>
                </a:solidFill>
                <a:effectLst/>
                <a:latin typeface="맑은 고딕" pitchFamily="50" charset="-127"/>
                <a:ea typeface="맑은 고딕" pitchFamily="50" charset="-127"/>
              </a:rPr>
              <a:t>▲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77×19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1463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일의 자리 수인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65FC8831-81D3-472B-8D73-80591AF72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24" y="3367570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21E681D3-D62E-4CEF-811B-EDEF8D686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24" y="3869795"/>
            <a:ext cx="360000" cy="355000"/>
          </a:xfrm>
          <a:prstGeom prst="rect">
            <a:avLst/>
          </a:prstGeom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73" y="102509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41848"/>
            <a:ext cx="169176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64" y="1700808"/>
            <a:ext cx="18385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 배열표 보기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8FD23696-760B-4599-881F-A14D91C98E2B}"/>
              </a:ext>
            </a:extLst>
          </p:cNvPr>
          <p:cNvSpPr/>
          <p:nvPr/>
        </p:nvSpPr>
        <p:spPr>
          <a:xfrm>
            <a:off x="6284593" y="180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58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517AE41-DC17-4068-B423-896BCA26F4A1}"/>
              </a:ext>
            </a:extLst>
          </p:cNvPr>
          <p:cNvCxnSpPr>
            <a:stCxn id="3" idx="3"/>
            <a:endCxn id="23" idx="1"/>
          </p:cNvCxnSpPr>
          <p:nvPr/>
        </p:nvCxnSpPr>
        <p:spPr bwMode="auto">
          <a:xfrm>
            <a:off x="1207880" y="2902094"/>
            <a:ext cx="462988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582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수의 배열에서 규칙을 찾아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95954B6D-2609-4849-94C1-81100E12CBCD}"/>
              </a:ext>
            </a:extLst>
          </p:cNvPr>
          <p:cNvSpPr/>
          <p:nvPr/>
        </p:nvSpPr>
        <p:spPr>
          <a:xfrm>
            <a:off x="179512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54090C8D-D60C-498B-ABD1-4141D85EA60F}"/>
              </a:ext>
            </a:extLst>
          </p:cNvPr>
          <p:cNvSpPr/>
          <p:nvPr/>
        </p:nvSpPr>
        <p:spPr>
          <a:xfrm>
            <a:off x="1306945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5C48CCC7-086D-4809-8418-992F7722A34B}"/>
              </a:ext>
            </a:extLst>
          </p:cNvPr>
          <p:cNvSpPr/>
          <p:nvPr/>
        </p:nvSpPr>
        <p:spPr>
          <a:xfrm>
            <a:off x="2436247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FC3653EC-E8E3-4F04-8949-77CA56A2930A}"/>
              </a:ext>
            </a:extLst>
          </p:cNvPr>
          <p:cNvSpPr/>
          <p:nvPr/>
        </p:nvSpPr>
        <p:spPr>
          <a:xfrm>
            <a:off x="3588507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67183908-CAE0-4FA8-A914-0C1E9E4685E2}"/>
              </a:ext>
            </a:extLst>
          </p:cNvPr>
          <p:cNvSpPr/>
          <p:nvPr/>
        </p:nvSpPr>
        <p:spPr>
          <a:xfrm>
            <a:off x="4727001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DFF9A948-95D6-47A5-A305-75E0604F8EA0}"/>
              </a:ext>
            </a:extLst>
          </p:cNvPr>
          <p:cNvSpPr/>
          <p:nvPr/>
        </p:nvSpPr>
        <p:spPr>
          <a:xfrm>
            <a:off x="5837761" y="2650066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1944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4384724-4658-4CC0-BA15-BB481687C8EB}"/>
              </a:ext>
            </a:extLst>
          </p:cNvPr>
          <p:cNvCxnSpPr>
            <a:stCxn id="26" idx="3"/>
            <a:endCxn id="37" idx="1"/>
          </p:cNvCxnSpPr>
          <p:nvPr/>
        </p:nvCxnSpPr>
        <p:spPr bwMode="auto">
          <a:xfrm>
            <a:off x="1207880" y="3717032"/>
            <a:ext cx="4629881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B07FD51D-9B2C-4E49-A916-351E32538F71}"/>
              </a:ext>
            </a:extLst>
          </p:cNvPr>
          <p:cNvSpPr/>
          <p:nvPr/>
        </p:nvSpPr>
        <p:spPr>
          <a:xfrm>
            <a:off x="179512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4096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5500D102-82FF-4A72-A2FA-4411B1885180}"/>
              </a:ext>
            </a:extLst>
          </p:cNvPr>
          <p:cNvSpPr/>
          <p:nvPr/>
        </p:nvSpPr>
        <p:spPr>
          <a:xfrm>
            <a:off x="1306945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74FFF1DA-6C91-44A5-94E0-A306B039EFAD}"/>
              </a:ext>
            </a:extLst>
          </p:cNvPr>
          <p:cNvSpPr/>
          <p:nvPr/>
        </p:nvSpPr>
        <p:spPr>
          <a:xfrm>
            <a:off x="2436247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CF34CB96-F5A1-4984-9726-7FB49B1E990D}"/>
              </a:ext>
            </a:extLst>
          </p:cNvPr>
          <p:cNvSpPr/>
          <p:nvPr/>
        </p:nvSpPr>
        <p:spPr>
          <a:xfrm>
            <a:off x="3588507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FB2CA382-5F4C-4973-9E57-060C5411567C}"/>
              </a:ext>
            </a:extLst>
          </p:cNvPr>
          <p:cNvSpPr/>
          <p:nvPr/>
        </p:nvSpPr>
        <p:spPr>
          <a:xfrm>
            <a:off x="4727001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53E4DB5-26E3-43D8-AEE6-6032DA5B2553}"/>
              </a:ext>
            </a:extLst>
          </p:cNvPr>
          <p:cNvSpPr/>
          <p:nvPr/>
        </p:nvSpPr>
        <p:spPr>
          <a:xfrm>
            <a:off x="5837761" y="346500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628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1" y="996343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B6C7C2CE-B22E-4C36-9A88-B4DC228E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94" y="2472566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B6C7C2CE-B22E-4C36-9A88-B4DC228E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430" y="32875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75471" y="3782645"/>
            <a:ext cx="6229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가로는 오른쪽으로              씩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방향은           씩 커지는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cdata2.tsherpa.co.kr/tsherpa/MultiMedia/Flash/2020/curri/index.html?flashxmlnum=yuni4856&amp;classa=A8-C1-41-MM-MM-04-07-02-0-0-0-0&amp;classno=MM_41_04/suh_0401_06_0002/suh_0401_06_0002_301_1.html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481724" y="3753088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" y="38853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305" y="3590367"/>
            <a:ext cx="360000" cy="355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118B1C5-D311-4F49-BB22-87B99CFDF30E}"/>
              </a:ext>
            </a:extLst>
          </p:cNvPr>
          <p:cNvSpPr/>
          <p:nvPr/>
        </p:nvSpPr>
        <p:spPr bwMode="auto">
          <a:xfrm>
            <a:off x="5677752" y="3760157"/>
            <a:ext cx="7510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6134D21-6035-414C-87EA-1D5E9B528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57" y="3575588"/>
            <a:ext cx="360000" cy="3550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8D512B8-9BD0-48DA-96CC-FF9B86B45EA0}"/>
              </a:ext>
            </a:extLst>
          </p:cNvPr>
          <p:cNvCxnSpPr>
            <a:cxnSpLocks/>
          </p:cNvCxnSpPr>
          <p:nvPr/>
        </p:nvCxnSpPr>
        <p:spPr bwMode="auto">
          <a:xfrm>
            <a:off x="4564108" y="3799224"/>
            <a:ext cx="324036" cy="286995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992A41B1-2558-4943-A5F2-D67CF61C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56000"/>
              </p:ext>
            </p:extLst>
          </p:nvPr>
        </p:nvGraphicFramePr>
        <p:xfrm>
          <a:off x="542423" y="231287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1B8EDCD-C1EF-4094-A578-3390921AE7A7}"/>
              </a:ext>
            </a:extLst>
          </p:cNvPr>
          <p:cNvSpPr txBox="1"/>
          <p:nvPr/>
        </p:nvSpPr>
        <p:spPr>
          <a:xfrm>
            <a:off x="15476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AB98ACE-950F-4A11-8B47-C3400D23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6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128~131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xmlns="" id="{2FF5DF4D-0F40-4E05-911A-719FD51B70CF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A0D3EEF5-9534-446C-9707-CFB979EF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37E2A53-3454-45E7-A9CF-1F17633B24B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연결 큐브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2295C54-7DD9-4F79-942B-949A46EF08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2363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동굴에 들어가려면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126~127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게시판의 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배열표에서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곱셈을 활용한 수 배열표에서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배열표의 규칙을 찾아 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3">
            <a:extLst>
              <a:ext uri="{FF2B5EF4-FFF2-40B4-BE49-F238E27FC236}">
                <a16:creationId xmlns="" xmlns:a16="http://schemas.microsoft.com/office/drawing/2014/main" id="{8976D145-3398-429C-BD92-A80D54448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78888"/>
              </p:ext>
            </p:extLst>
          </p:nvPr>
        </p:nvGraphicFramePr>
        <p:xfrm>
          <a:off x="542423" y="2231734"/>
          <a:ext cx="6096000" cy="213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6571222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7E598C6-67A9-41AB-A5B6-2BEFE169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803">
            <a:off x="4014990" y="3402213"/>
            <a:ext cx="360000" cy="355000"/>
          </a:xfrm>
          <a:prstGeom prst="rect">
            <a:avLst/>
          </a:prstGeom>
        </p:spPr>
      </p:pic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0883E00D-0900-4E16-BC83-17A3A08A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46EAAF5-02CF-4703-801B-EBD9AA081370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배열표의 규칙을 찾아 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표 3">
            <a:extLst>
              <a:ext uri="{FF2B5EF4-FFF2-40B4-BE49-F238E27FC236}">
                <a16:creationId xmlns="" xmlns:a16="http://schemas.microsoft.com/office/drawing/2014/main" id="{8976D145-3398-429C-BD92-A80D54448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83642"/>
              </p:ext>
            </p:extLst>
          </p:nvPr>
        </p:nvGraphicFramePr>
        <p:xfrm>
          <a:off x="542423" y="2231734"/>
          <a:ext cx="6096000" cy="213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6571222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7E598C6-67A9-41AB-A5B6-2BEFE169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803">
            <a:off x="4014990" y="3402213"/>
            <a:ext cx="360000" cy="355000"/>
          </a:xfrm>
          <a:prstGeom prst="rect">
            <a:avLst/>
          </a:prstGeom>
        </p:spPr>
      </p:pic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0883E00D-0900-4E16-BC83-17A3A08A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D0C317F-5B98-4A0F-9C7A-57E7C078FC7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19B1AAB-B0E5-408F-8956-ACD08693B026}"/>
              </a:ext>
            </a:extLst>
          </p:cNvPr>
          <p:cNvSpPr/>
          <p:nvPr/>
        </p:nvSpPr>
        <p:spPr>
          <a:xfrm>
            <a:off x="217168" y="3173376"/>
            <a:ext cx="6667165" cy="1911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="" xmlns:a16="http://schemas.microsoft.com/office/drawing/2014/main" id="{95A04FE6-D783-4F8A-A519-BA6FE498BE6B}"/>
              </a:ext>
            </a:extLst>
          </p:cNvPr>
          <p:cNvSpPr/>
          <p:nvPr/>
        </p:nvSpPr>
        <p:spPr>
          <a:xfrm>
            <a:off x="430858" y="299547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E4F98B03-8DD2-44E5-89A8-B39C1D9734E9}"/>
              </a:ext>
            </a:extLst>
          </p:cNvPr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CAA7180D-3EC1-4E82-B326-37408A49938A}"/>
              </a:ext>
            </a:extLst>
          </p:cNvPr>
          <p:cNvSpPr txBox="1"/>
          <p:nvPr/>
        </p:nvSpPr>
        <p:spPr>
          <a:xfrm>
            <a:off x="527542" y="364780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배열표의 →방향의 규칙은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커지는 것이고 ↓방향의 규칙은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커지는 것이므로 빈칸에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66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A20C57E1-B7E8-42A2-994A-2A625626E517}"/>
              </a:ext>
            </a:extLst>
          </p:cNvPr>
          <p:cNvCxnSpPr>
            <a:cxnSpLocks/>
          </p:cNvCxnSpPr>
          <p:nvPr/>
        </p:nvCxnSpPr>
        <p:spPr bwMode="auto">
          <a:xfrm>
            <a:off x="570496" y="3386176"/>
            <a:ext cx="5879966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배열에서 규칙을 찾아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7DEFC397-72DA-46FB-955B-0893DB010624}"/>
              </a:ext>
            </a:extLst>
          </p:cNvPr>
          <p:cNvSpPr/>
          <p:nvPr/>
        </p:nvSpPr>
        <p:spPr>
          <a:xfrm>
            <a:off x="359532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F1EE5A98-052B-482A-B580-1B9E7C56B0AE}"/>
              </a:ext>
            </a:extLst>
          </p:cNvPr>
          <p:cNvSpPr/>
          <p:nvPr/>
        </p:nvSpPr>
        <p:spPr>
          <a:xfrm>
            <a:off x="1676719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4B0348F-146C-4C83-A05A-6911A69DC0BF}"/>
              </a:ext>
            </a:extLst>
          </p:cNvPr>
          <p:cNvSpPr/>
          <p:nvPr/>
        </p:nvSpPr>
        <p:spPr>
          <a:xfrm>
            <a:off x="3010124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A6301885-641A-4447-871D-2410B63BD4ED}"/>
              </a:ext>
            </a:extLst>
          </p:cNvPr>
          <p:cNvSpPr/>
          <p:nvPr/>
        </p:nvSpPr>
        <p:spPr>
          <a:xfrm>
            <a:off x="4357768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97B67104-B74B-4D08-A883-C89183983B7B}"/>
              </a:ext>
            </a:extLst>
          </p:cNvPr>
          <p:cNvSpPr/>
          <p:nvPr/>
        </p:nvSpPr>
        <p:spPr>
          <a:xfrm>
            <a:off x="5672750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="" xmlns:a16="http://schemas.microsoft.com/office/drawing/2014/main" id="{C65F9F6B-A023-498B-8C3F-D018F8E1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601C31A5-F2F2-4D84-ABB3-3981188931BC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7E598C6-67A9-41AB-A5B6-2BEFE1693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5044332" y="296936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A20C57E1-B7E8-42A2-994A-2A625626E517}"/>
              </a:ext>
            </a:extLst>
          </p:cNvPr>
          <p:cNvCxnSpPr>
            <a:cxnSpLocks/>
          </p:cNvCxnSpPr>
          <p:nvPr/>
        </p:nvCxnSpPr>
        <p:spPr bwMode="auto">
          <a:xfrm>
            <a:off x="570496" y="3386176"/>
            <a:ext cx="5879966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배열에서 규칙을 찾아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7DEFC397-72DA-46FB-955B-0893DB010624}"/>
              </a:ext>
            </a:extLst>
          </p:cNvPr>
          <p:cNvSpPr/>
          <p:nvPr/>
        </p:nvSpPr>
        <p:spPr>
          <a:xfrm>
            <a:off x="359532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F1EE5A98-052B-482A-B580-1B9E7C56B0AE}"/>
              </a:ext>
            </a:extLst>
          </p:cNvPr>
          <p:cNvSpPr/>
          <p:nvPr/>
        </p:nvSpPr>
        <p:spPr>
          <a:xfrm>
            <a:off x="1676719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4B0348F-146C-4C83-A05A-6911A69DC0BF}"/>
              </a:ext>
            </a:extLst>
          </p:cNvPr>
          <p:cNvSpPr/>
          <p:nvPr/>
        </p:nvSpPr>
        <p:spPr>
          <a:xfrm>
            <a:off x="3010124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A6301885-641A-4447-871D-2410B63BD4ED}"/>
              </a:ext>
            </a:extLst>
          </p:cNvPr>
          <p:cNvSpPr/>
          <p:nvPr/>
        </p:nvSpPr>
        <p:spPr>
          <a:xfrm>
            <a:off x="4357768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97B67104-B74B-4D08-A883-C89183983B7B}"/>
              </a:ext>
            </a:extLst>
          </p:cNvPr>
          <p:cNvSpPr/>
          <p:nvPr/>
        </p:nvSpPr>
        <p:spPr>
          <a:xfrm>
            <a:off x="5672750" y="3104964"/>
            <a:ext cx="1028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="" xmlns:a16="http://schemas.microsoft.com/office/drawing/2014/main" id="{C65F9F6B-A023-498B-8C3F-D018F8E1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7E598C6-67A9-41AB-A5B6-2BEFE1693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5044332" y="2969362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1F5BE94-A25F-4304-B586-6E1EC551FE6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49A5EAA-7BDD-4FB0-B965-947613DCDF32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="" xmlns:a16="http://schemas.microsoft.com/office/drawing/2014/main" id="{1B414F16-5FCC-437A-A29A-E176E9B2546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="" xmlns:a16="http://schemas.microsoft.com/office/drawing/2014/main" id="{A283FC6F-51F1-493A-B3E2-C3AEB16DCEE3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025F4BFD-8C6F-43AA-8122-9023428719E3}"/>
              </a:ext>
            </a:extLst>
          </p:cNvPr>
          <p:cNvSpPr txBox="1"/>
          <p:nvPr/>
        </p:nvSpPr>
        <p:spPr>
          <a:xfrm>
            <a:off x="527542" y="396035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배열의 규칙은 오른쪽으로 갈 때마다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커지는 것이므로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47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규칙을 찾아 </a:t>
            </a:r>
            <a:r>
              <a:rPr lang="ko-KR" altLang="en-US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">
            <a:extLst>
              <a:ext uri="{FF2B5EF4-FFF2-40B4-BE49-F238E27FC236}">
                <a16:creationId xmlns="" xmlns:a16="http://schemas.microsoft.com/office/drawing/2014/main" id="{6F88F031-789F-49E0-A224-D070DD6D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3191"/>
              </p:ext>
            </p:extLst>
          </p:nvPr>
        </p:nvGraphicFramePr>
        <p:xfrm>
          <a:off x="542423" y="2312875"/>
          <a:ext cx="4023805" cy="274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67923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16D5B361-59C5-4C86-9649-8B6BC090C150}"/>
              </a:ext>
            </a:extLst>
          </p:cNvPr>
          <p:cNvSpPr txBox="1"/>
          <p:nvPr/>
        </p:nvSpPr>
        <p:spPr>
          <a:xfrm>
            <a:off x="4784354" y="3167250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BF30ECB4-71DA-4FEC-B158-A169F58F6334}"/>
              </a:ext>
            </a:extLst>
          </p:cNvPr>
          <p:cNvSpPr txBox="1"/>
          <p:nvPr/>
        </p:nvSpPr>
        <p:spPr>
          <a:xfrm>
            <a:off x="4784354" y="3834152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2A28C0E-19F8-42CE-8CA4-A7082D49B2EB}"/>
              </a:ext>
            </a:extLst>
          </p:cNvPr>
          <p:cNvSpPr/>
          <p:nvPr/>
        </p:nvSpPr>
        <p:spPr bwMode="auto">
          <a:xfrm>
            <a:off x="5382873" y="3186841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8F6C6FE-F33B-4017-8040-FAE26BFF8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4" y="3024120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615743-BBB5-4D8B-978D-51E97FAC513D}"/>
              </a:ext>
            </a:extLst>
          </p:cNvPr>
          <p:cNvSpPr/>
          <p:nvPr/>
        </p:nvSpPr>
        <p:spPr bwMode="auto">
          <a:xfrm>
            <a:off x="5382873" y="3853743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82C0680-9F9E-47BE-9A07-FB40FF421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4" y="3691022"/>
            <a:ext cx="360000" cy="355000"/>
          </a:xfrm>
          <a:prstGeom prst="rect">
            <a:avLst/>
          </a:prstGeom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473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ico_figure_1_0004.svg / ico_figure_1_0005.svg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\app\resource\contents\lesson06\ops\lesson06\images\mm_41_6_01_06_04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규칙을 찾아 </a:t>
            </a:r>
            <a:r>
              <a:rPr lang="ko-KR" altLang="en-US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">
            <a:extLst>
              <a:ext uri="{FF2B5EF4-FFF2-40B4-BE49-F238E27FC236}">
                <a16:creationId xmlns="" xmlns:a16="http://schemas.microsoft.com/office/drawing/2014/main" id="{6F88F031-789F-49E0-A224-D070DD6D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67287"/>
              </p:ext>
            </p:extLst>
          </p:nvPr>
        </p:nvGraphicFramePr>
        <p:xfrm>
          <a:off x="542423" y="2312875"/>
          <a:ext cx="4023805" cy="274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67923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16D5B361-59C5-4C86-9649-8B6BC090C150}"/>
              </a:ext>
            </a:extLst>
          </p:cNvPr>
          <p:cNvSpPr txBox="1"/>
          <p:nvPr/>
        </p:nvSpPr>
        <p:spPr>
          <a:xfrm>
            <a:off x="4784354" y="3167250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BF30ECB4-71DA-4FEC-B158-A169F58F6334}"/>
              </a:ext>
            </a:extLst>
          </p:cNvPr>
          <p:cNvSpPr txBox="1"/>
          <p:nvPr/>
        </p:nvSpPr>
        <p:spPr>
          <a:xfrm>
            <a:off x="4784354" y="3834152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2A28C0E-19F8-42CE-8CA4-A7082D49B2EB}"/>
              </a:ext>
            </a:extLst>
          </p:cNvPr>
          <p:cNvSpPr/>
          <p:nvPr/>
        </p:nvSpPr>
        <p:spPr bwMode="auto">
          <a:xfrm>
            <a:off x="5382873" y="3186841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8F6C6FE-F33B-4017-8040-FAE26BFF8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4" y="3024120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615743-BBB5-4D8B-978D-51E97FAC513D}"/>
              </a:ext>
            </a:extLst>
          </p:cNvPr>
          <p:cNvSpPr/>
          <p:nvPr/>
        </p:nvSpPr>
        <p:spPr bwMode="auto">
          <a:xfrm>
            <a:off x="5382873" y="3853743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82C0680-9F9E-47BE-9A07-FB40FF421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4" y="3691022"/>
            <a:ext cx="360000" cy="355000"/>
          </a:xfrm>
          <a:prstGeom prst="rect">
            <a:avLst/>
          </a:prstGeom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DAE9FAE-3D01-4997-B683-58BB520F948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2BE2390-70A7-41E3-A51E-B5D60B22BBFD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8BE77DAB-AF0D-4240-8321-5ACCAC9C22EB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A9B9E906-9762-4C32-9EFB-45DDCD14ADD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E1E80DAB-CEA7-4FEB-88D2-462A845FBC7F}"/>
              </a:ext>
            </a:extLst>
          </p:cNvPr>
          <p:cNvSpPr txBox="1"/>
          <p:nvPr/>
        </p:nvSpPr>
        <p:spPr>
          <a:xfrm>
            <a:off x="495309" y="3853743"/>
            <a:ext cx="62600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곱셈의 결과에서 일의 자리 수를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12×23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일의 자리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13×24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일의 자리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2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31" name="표 3">
            <a:extLst>
              <a:ext uri="{FF2B5EF4-FFF2-40B4-BE49-F238E27FC236}">
                <a16:creationId xmlns="" xmlns:a16="http://schemas.microsoft.com/office/drawing/2014/main" id="{3A5162AD-E709-426D-8BE6-609EA3EFB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51352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803426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4198FEE-1A5C-46C1-8F8F-FD0C90DC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00" y="3071727"/>
            <a:ext cx="360000" cy="35500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71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31" name="표 3">
            <a:extLst>
              <a:ext uri="{FF2B5EF4-FFF2-40B4-BE49-F238E27FC236}">
                <a16:creationId xmlns="" xmlns:a16="http://schemas.microsoft.com/office/drawing/2014/main" id="{3A5162AD-E709-426D-8BE6-609EA3EFB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46430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803426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4198FEE-1A5C-46C1-8F8F-FD0C90DC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00" y="3071727"/>
            <a:ext cx="360000" cy="35500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49A5EAA-7BDD-4FB0-B965-947613DCDF32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1B414F16-5FCC-437A-A29A-E176E9B2546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A283FC6F-51F1-493A-B3E2-C3AEB16DCEE3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025F4BFD-8C6F-43AA-8122-9023428719E3}"/>
              </a:ext>
            </a:extLst>
          </p:cNvPr>
          <p:cNvSpPr txBox="1"/>
          <p:nvPr/>
        </p:nvSpPr>
        <p:spPr>
          <a:xfrm>
            <a:off x="527542" y="396035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배열의 규칙은 오른쪽으로 갈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때마다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씩 커지는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것이므로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5564571" y="500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배열에서                   로 표시된 칸의 규칙을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3">
            <a:extLst>
              <a:ext uri="{FF2B5EF4-FFF2-40B4-BE49-F238E27FC236}">
                <a16:creationId xmlns="" xmlns:a16="http://schemas.microsoft.com/office/drawing/2014/main" id="{750DD27A-192F-4A5C-BD07-35F13A19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20849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80342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12039B3-39B2-4C19-95A2-EACE4810AE09}"/>
              </a:ext>
            </a:extLst>
          </p:cNvPr>
          <p:cNvSpPr/>
          <p:nvPr/>
        </p:nvSpPr>
        <p:spPr>
          <a:xfrm>
            <a:off x="2087724" y="1604119"/>
            <a:ext cx="988950" cy="384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AE7C0BF-753F-4011-9B1A-BE3B78BDFAAD}"/>
              </a:ext>
            </a:extLst>
          </p:cNvPr>
          <p:cNvSpPr/>
          <p:nvPr/>
        </p:nvSpPr>
        <p:spPr>
          <a:xfrm>
            <a:off x="542422" y="3039760"/>
            <a:ext cx="6095999" cy="384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D1F5DCD-030C-4C73-85EB-D2D3E86EFA13}"/>
              </a:ext>
            </a:extLst>
          </p:cNvPr>
          <p:cNvSpPr/>
          <p:nvPr/>
        </p:nvSpPr>
        <p:spPr bwMode="auto">
          <a:xfrm>
            <a:off x="1274352" y="4185084"/>
            <a:ext cx="4614884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오른쪽으로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571" y="4201301"/>
            <a:ext cx="297521" cy="293388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2" y="42297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3263796-8132-422F-95F0-9381BEA1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8"/>
          <a:stretch/>
        </p:blipFill>
        <p:spPr>
          <a:xfrm>
            <a:off x="55194" y="858554"/>
            <a:ext cx="6924993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1604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85001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796" y="2576407"/>
            <a:ext cx="54333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동굴에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들어가려면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수의 배열에서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1ECB307-1A47-49A0-B92E-840EC6DE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24426"/>
              </p:ext>
            </p:extLst>
          </p:nvPr>
        </p:nvGraphicFramePr>
        <p:xfrm>
          <a:off x="359532" y="2297889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="" xmlns:a16="http://schemas.microsoft.com/office/drawing/2014/main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75715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262407C5-42E8-4A9B-ADD4-84EA3DCAD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25148"/>
              </p:ext>
            </p:extLst>
          </p:nvPr>
        </p:nvGraphicFramePr>
        <p:xfrm>
          <a:off x="2477060" y="2661826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="" xmlns:a16="http://schemas.microsoft.com/office/drawing/2014/main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FF9999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757150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DE33AC27-DFCD-4E3F-8DBB-541FA6E51299}"/>
              </a:ext>
            </a:extLst>
          </p:cNvPr>
          <p:cNvSpPr txBox="1"/>
          <p:nvPr/>
        </p:nvSpPr>
        <p:spPr>
          <a:xfrm>
            <a:off x="2830712" y="3552254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3725A621-2805-4840-8CE3-26EB3F6E406E}"/>
              </a:ext>
            </a:extLst>
          </p:cNvPr>
          <p:cNvSpPr txBox="1"/>
          <p:nvPr/>
        </p:nvSpPr>
        <p:spPr>
          <a:xfrm>
            <a:off x="2830712" y="4219156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3645661-4519-4E10-85E8-67E809C996A5}"/>
              </a:ext>
            </a:extLst>
          </p:cNvPr>
          <p:cNvSpPr/>
          <p:nvPr/>
        </p:nvSpPr>
        <p:spPr bwMode="auto">
          <a:xfrm>
            <a:off x="3429231" y="3571845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521073CA-CED3-476C-A8AE-135088E6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3409124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EA6538-D425-4B66-8F41-B400EDBC65B8}"/>
              </a:ext>
            </a:extLst>
          </p:cNvPr>
          <p:cNvSpPr/>
          <p:nvPr/>
        </p:nvSpPr>
        <p:spPr bwMode="auto">
          <a:xfrm>
            <a:off x="3429231" y="4238747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FDC7E5DF-B880-4296-9A6F-CD4F575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4076026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수의 배열에서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1ECB307-1A47-49A0-B92E-840EC6DE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76895"/>
              </p:ext>
            </p:extLst>
          </p:nvPr>
        </p:nvGraphicFramePr>
        <p:xfrm>
          <a:off x="359532" y="2297889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="" xmlns:a16="http://schemas.microsoft.com/office/drawing/2014/main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75715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262407C5-42E8-4A9B-ADD4-84EA3DCAD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2305"/>
              </p:ext>
            </p:extLst>
          </p:nvPr>
        </p:nvGraphicFramePr>
        <p:xfrm>
          <a:off x="2477060" y="2661826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="" xmlns:a16="http://schemas.microsoft.com/office/drawing/2014/main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="" xmlns:a16="http://schemas.microsoft.com/office/drawing/2014/main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FF9999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757150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DE33AC27-DFCD-4E3F-8DBB-541FA6E51299}"/>
              </a:ext>
            </a:extLst>
          </p:cNvPr>
          <p:cNvSpPr txBox="1"/>
          <p:nvPr/>
        </p:nvSpPr>
        <p:spPr>
          <a:xfrm>
            <a:off x="2830712" y="3552254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3725A621-2805-4840-8CE3-26EB3F6E406E}"/>
              </a:ext>
            </a:extLst>
          </p:cNvPr>
          <p:cNvSpPr txBox="1"/>
          <p:nvPr/>
        </p:nvSpPr>
        <p:spPr>
          <a:xfrm>
            <a:off x="2830712" y="4219156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3645661-4519-4E10-85E8-67E809C996A5}"/>
              </a:ext>
            </a:extLst>
          </p:cNvPr>
          <p:cNvSpPr/>
          <p:nvPr/>
        </p:nvSpPr>
        <p:spPr bwMode="auto">
          <a:xfrm>
            <a:off x="3429231" y="3571845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521073CA-CED3-476C-A8AE-135088E6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3409124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EA6538-D425-4B66-8F41-B400EDBC65B8}"/>
              </a:ext>
            </a:extLst>
          </p:cNvPr>
          <p:cNvSpPr/>
          <p:nvPr/>
        </p:nvSpPr>
        <p:spPr bwMode="auto">
          <a:xfrm>
            <a:off x="3429231" y="4238747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FDC7E5DF-B880-4296-9A6F-CD4F575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4076026"/>
            <a:ext cx="360000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DAE9FAE-3D01-4997-B683-58BB520F948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2BE2390-70A7-41E3-A51E-B5D60B22BBFD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="" xmlns:a16="http://schemas.microsoft.com/office/drawing/2014/main" id="{8BE77DAB-AF0D-4240-8321-5ACCAC9C22EB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="" xmlns:a16="http://schemas.microsoft.com/office/drawing/2014/main" id="{A9B9E906-9762-4C32-9EFB-45DDCD14ADD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E1E80DAB-CEA7-4FEB-88D2-462A845FBC7F}"/>
              </a:ext>
            </a:extLst>
          </p:cNvPr>
          <p:cNvSpPr txBox="1"/>
          <p:nvPr/>
        </p:nvSpPr>
        <p:spPr>
          <a:xfrm>
            <a:off x="495309" y="3853743"/>
            <a:ext cx="62600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왼쪽 방향으로 갈수록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배가 되는 규칙입니다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3000×2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83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규칙적인 수의 배열을 찾아 색칠해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cdata2.tsherpa.co.kr/tsherpa/MultiMedia/Flash/2020/curri/index.html?flashxmlnum=yein820&amp;classa=A8-C1-41-MM-MM-04-04-06-0-0-0-0&amp;classno=MM_41_04/suh_0401_06_0002/suh_0401_06_0002_401_1.html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하늘색 부분 색칠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F5FA8A3E-89E9-4E9A-9E4C-495317AC668E}"/>
              </a:ext>
            </a:extLst>
          </p:cNvPr>
          <p:cNvSpPr/>
          <p:nvPr/>
        </p:nvSpPr>
        <p:spPr>
          <a:xfrm>
            <a:off x="613931" y="2177788"/>
            <a:ext cx="5871717" cy="10817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D763F0B-47C6-460D-B717-9EBD118883B7}"/>
              </a:ext>
            </a:extLst>
          </p:cNvPr>
          <p:cNvSpPr txBox="1"/>
          <p:nvPr/>
        </p:nvSpPr>
        <p:spPr>
          <a:xfrm>
            <a:off x="947333" y="2348880"/>
            <a:ext cx="30028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16354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6588C032-78E7-4B0F-AB65-8B792A6A3BE5}"/>
              </a:ext>
            </a:extLst>
          </p:cNvPr>
          <p:cNvSpPr txBox="1"/>
          <p:nvPr/>
        </p:nvSpPr>
        <p:spPr>
          <a:xfrm>
            <a:off x="794387" y="1988840"/>
            <a:ext cx="681269" cy="3517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endParaRPr lang="en-US" altLang="ko-KR" sz="19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E4F8CA44-925A-4BD1-8433-307FA8FCE9C0}"/>
              </a:ext>
            </a:extLst>
          </p:cNvPr>
          <p:cNvSpPr txBox="1"/>
          <p:nvPr/>
        </p:nvSpPr>
        <p:spPr>
          <a:xfrm>
            <a:off x="947333" y="2760439"/>
            <a:ext cx="58717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다음 수는 앞의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F7B598D1-0946-4EA4-B10F-D0BC25D5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4668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196F4385-48EF-4063-BADA-5BFD0290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8721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184B361D-5221-496C-A2BE-96591CDD33F5}"/>
              </a:ext>
            </a:extLst>
          </p:cNvPr>
          <p:cNvCxnSpPr/>
          <p:nvPr/>
        </p:nvCxnSpPr>
        <p:spPr bwMode="auto">
          <a:xfrm flipH="1">
            <a:off x="1106768" y="2827259"/>
            <a:ext cx="259100" cy="2591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9" name="표 3">
            <a:extLst>
              <a:ext uri="{FF2B5EF4-FFF2-40B4-BE49-F238E27FC236}">
                <a16:creationId xmlns="" xmlns:a16="http://schemas.microsoft.com/office/drawing/2014/main" id="{830E5090-0F77-4AC4-93CD-E62766420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46423"/>
              </p:ext>
            </p:extLst>
          </p:nvPr>
        </p:nvGraphicFramePr>
        <p:xfrm>
          <a:off x="460106" y="3336178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44421602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153082454"/>
                    </a:ext>
                  </a:extLst>
                </a:gridCol>
              </a:tblGrid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803426"/>
                  </a:ext>
                </a:extLst>
              </a:tr>
              <a:tr h="21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6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설명해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3">
            <a:extLst>
              <a:ext uri="{FF2B5EF4-FFF2-40B4-BE49-F238E27FC236}">
                <a16:creationId xmlns="" xmlns:a16="http://schemas.microsoft.com/office/drawing/2014/main" id="{A505B2FA-202D-4D91-B444-8D6AC6F8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1519"/>
              </p:ext>
            </p:extLst>
          </p:nvPr>
        </p:nvGraphicFramePr>
        <p:xfrm>
          <a:off x="506976" y="2281227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44421602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153082454"/>
                    </a:ext>
                  </a:extLst>
                </a:gridCol>
              </a:tblGrid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1803426"/>
                  </a:ext>
                </a:extLst>
              </a:tr>
              <a:tr h="21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699921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4D434D03-DFE4-4666-BB4C-4A77B22025DA}"/>
              </a:ext>
            </a:extLst>
          </p:cNvPr>
          <p:cNvSpPr txBox="1"/>
          <p:nvPr/>
        </p:nvSpPr>
        <p:spPr>
          <a:xfrm>
            <a:off x="863600" y="4250014"/>
            <a:ext cx="681269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CF9DC48-8DD5-4D3F-AC8F-941EA37B4182}"/>
              </a:ext>
            </a:extLst>
          </p:cNvPr>
          <p:cNvSpPr txBox="1"/>
          <p:nvPr/>
        </p:nvSpPr>
        <p:spPr>
          <a:xfrm>
            <a:off x="2500097" y="3636289"/>
            <a:ext cx="6653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ECD464-8823-4D1E-8B5F-6EB0F88A80A8}"/>
              </a:ext>
            </a:extLst>
          </p:cNvPr>
          <p:cNvSpPr/>
          <p:nvPr/>
        </p:nvSpPr>
        <p:spPr bwMode="auto">
          <a:xfrm>
            <a:off x="3061719" y="3686003"/>
            <a:ext cx="10810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56350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33CF56CA-A263-4CD9-9221-B05890038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3483646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B51B0E9-673E-4A2B-84B2-3F59F6C404D0}"/>
              </a:ext>
            </a:extLst>
          </p:cNvPr>
          <p:cNvSpPr/>
          <p:nvPr/>
        </p:nvSpPr>
        <p:spPr bwMode="auto">
          <a:xfrm>
            <a:off x="1706839" y="4235232"/>
            <a:ext cx="4709722" cy="940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16354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↙방향으로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커지는 규칙이므로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46351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더 큰 수를 구하면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56350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AC15522F-502C-4580-B53C-1524BC6FA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23" y="4068728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DB03CE35-9ED3-4710-ADD8-DCBC23CA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12046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1" r="6563" b="23309"/>
          <a:stretch/>
        </p:blipFill>
        <p:spPr bwMode="auto">
          <a:xfrm>
            <a:off x="65313" y="1586569"/>
            <a:ext cx="3610686" cy="37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말풍선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게시판에는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0227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18248" y="2007206"/>
            <a:ext cx="2333972" cy="4175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 배열표가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1994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0017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3281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8829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20" y="2247269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801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SA41601.psd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\124143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모서리가 둥근 사각형 설명선 30"/>
          <p:cNvSpPr/>
          <p:nvPr/>
        </p:nvSpPr>
        <p:spPr>
          <a:xfrm>
            <a:off x="107860" y="1643608"/>
            <a:ext cx="1691832" cy="1173324"/>
          </a:xfrm>
          <a:prstGeom prst="wedgeRoundRectCallout">
            <a:avLst>
              <a:gd name="adj1" fmla="val 56155"/>
              <a:gd name="adj2" fmla="val 4627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배열표에서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찾으면 들여보내 주마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3466" y="267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052736"/>
            <a:ext cx="694414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말풍선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88EF81BD-BEE1-46D4-A3FB-086F0BA18654}"/>
              </a:ext>
            </a:extLst>
          </p:cNvPr>
          <p:cNvSpPr/>
          <p:nvPr/>
        </p:nvSpPr>
        <p:spPr>
          <a:xfrm>
            <a:off x="1079612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403648" y="1232756"/>
            <a:ext cx="2811453" cy="1173324"/>
          </a:xfrm>
          <a:prstGeom prst="wedgeRoundRectCallout">
            <a:avLst>
              <a:gd name="adj1" fmla="val 59915"/>
              <a:gd name="adj2" fmla="val 1984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배열표에서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규칙을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찾으면 들여보내 주마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353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SA41601.psd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\124143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생활에서 수 배열표를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6395524" y="123213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176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5846811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2269904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건물 안내판에서 본 적이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23041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BF4F262-26AF-487C-954E-4B65793CF7FB}"/>
              </a:ext>
            </a:extLst>
          </p:cNvPr>
          <p:cNvSpPr/>
          <p:nvPr/>
        </p:nvSpPr>
        <p:spPr bwMode="auto">
          <a:xfrm>
            <a:off x="3894212" y="3050234"/>
            <a:ext cx="2974460" cy="918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역에 있는 물품 보관함에서 수 배열표를 본 적이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188650C-C0AD-40C9-90B5-3009C90D2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03371"/>
            <a:ext cx="360000" cy="3550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1" r="6563" b="23309"/>
          <a:stretch/>
        </p:blipFill>
        <p:spPr bwMode="auto">
          <a:xfrm>
            <a:off x="65313" y="1586569"/>
            <a:ext cx="3610686" cy="37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모서리가 둥근 사각형 설명선 28"/>
          <p:cNvSpPr/>
          <p:nvPr/>
        </p:nvSpPr>
        <p:spPr>
          <a:xfrm>
            <a:off x="107860" y="1643608"/>
            <a:ext cx="1691832" cy="1173324"/>
          </a:xfrm>
          <a:prstGeom prst="wedgeRoundRectCallout">
            <a:avLst>
              <a:gd name="adj1" fmla="val 56155"/>
              <a:gd name="adj2" fmla="val 4627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배열표에서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찾으면 들여보내 주마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68315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5269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게시판에 있는 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84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배열표에는 어떤 규칙이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63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22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4463988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7BBDE71-5895-4D9F-9777-102785E21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87" y="2313535"/>
            <a:ext cx="2870212" cy="21595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텍스트는 새로 얹어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5255755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470704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1F8F0D7-F9D1-43D4-AF8A-A5FD1DDF24E8}"/>
              </a:ext>
            </a:extLst>
          </p:cNvPr>
          <p:cNvSpPr/>
          <p:nvPr/>
        </p:nvSpPr>
        <p:spPr>
          <a:xfrm>
            <a:off x="6359505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816F0DB-FB08-442D-84CB-B1C1356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4899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41A58A0-73A9-4950-A573-ADB1E6015D4D}"/>
              </a:ext>
            </a:extLst>
          </p:cNvPr>
          <p:cNvSpPr/>
          <p:nvPr/>
        </p:nvSpPr>
        <p:spPr>
          <a:xfrm>
            <a:off x="581079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26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D0713BD-ACCC-4D65-A862-B3920B2F88BF}"/>
              </a:ext>
            </a:extLst>
          </p:cNvPr>
          <p:cNvSpPr/>
          <p:nvPr/>
        </p:nvSpPr>
        <p:spPr bwMode="auto">
          <a:xfrm>
            <a:off x="1334928" y="4654327"/>
            <a:ext cx="43797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AA44E70-7984-4A0A-BDD8-89612CBF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05" y="4550164"/>
            <a:ext cx="360000" cy="355000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EACD2C2-2695-4971-B2FC-F93D9CA3266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게시판에 있는 수 배열표에서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A127BCEA-CFAC-41BF-9CAC-47B7EE50AAD4}"/>
              </a:ext>
            </a:extLst>
          </p:cNvPr>
          <p:cNvSpPr txBox="1"/>
          <p:nvPr/>
        </p:nvSpPr>
        <p:spPr>
          <a:xfrm>
            <a:off x="389043" y="18984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6686E6E-2CA8-4429-999A-95B4D648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63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93628ABD-00AC-4B12-85A3-DC793B27F43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114" y="2082210"/>
            <a:ext cx="605780" cy="8572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97BBDE71-5895-4D9F-9777-102785E2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187" y="2313535"/>
            <a:ext cx="2870212" cy="21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42106</TotalTime>
  <Words>2843</Words>
  <Application>Microsoft Office PowerPoint</Application>
  <PresentationFormat>화면 슬라이드 쇼(4:3)</PresentationFormat>
  <Paragraphs>1176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7302</cp:revision>
  <cp:lastPrinted>2021-12-20T01:30:02Z</cp:lastPrinted>
  <dcterms:created xsi:type="dcterms:W3CDTF">2008-07-15T12:19:11Z</dcterms:created>
  <dcterms:modified xsi:type="dcterms:W3CDTF">2022-03-04T01:28:43Z</dcterms:modified>
</cp:coreProperties>
</file>