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337" r:id="rId4"/>
    <p:sldId id="1340" r:id="rId5"/>
    <p:sldId id="1366" r:id="rId6"/>
    <p:sldId id="1358" r:id="rId7"/>
    <p:sldId id="1367" r:id="rId8"/>
    <p:sldId id="1338" r:id="rId9"/>
    <p:sldId id="1339" r:id="rId10"/>
    <p:sldId id="1368" r:id="rId11"/>
    <p:sldId id="1345" r:id="rId12"/>
    <p:sldId id="1346" r:id="rId13"/>
    <p:sldId id="1369" r:id="rId14"/>
    <p:sldId id="1348" r:id="rId15"/>
    <p:sldId id="1349" r:id="rId16"/>
    <p:sldId id="1370" r:id="rId17"/>
    <p:sldId id="1351" r:id="rId18"/>
    <p:sldId id="1372" r:id="rId19"/>
    <p:sldId id="1373" r:id="rId20"/>
    <p:sldId id="1352" r:id="rId21"/>
    <p:sldId id="1375" r:id="rId22"/>
    <p:sldId id="1376" r:id="rId23"/>
    <p:sldId id="1377" r:id="rId24"/>
    <p:sldId id="1378" r:id="rId25"/>
    <p:sldId id="1379" r:id="rId26"/>
    <p:sldId id="1382" r:id="rId27"/>
    <p:sldId id="1380" r:id="rId28"/>
    <p:sldId id="1356" r:id="rId29"/>
    <p:sldId id="1383" r:id="rId3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F0F8FA"/>
    <a:srgbClr val="FADF7E"/>
    <a:srgbClr val="FDFBEE"/>
    <a:srgbClr val="D0CCE3"/>
    <a:srgbClr val="F8E2E9"/>
    <a:srgbClr val="DDE9BA"/>
    <a:srgbClr val="FFFFFF"/>
    <a:srgbClr val="E6B9B8"/>
    <a:srgbClr val="E29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16.jpeg"/><Relationship Id="rId5" Type="http://schemas.openxmlformats.org/officeDocument/2006/relationships/image" Target="../media/image22.pn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jpe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4.png"/><Relationship Id="rId5" Type="http://schemas.openxmlformats.org/officeDocument/2006/relationships/image" Target="../media/image16.jpe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16.jpeg"/><Relationship Id="rId5" Type="http://schemas.openxmlformats.org/officeDocument/2006/relationships/image" Target="../media/image22.pn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12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29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12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29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Relationship Id="rId1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12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29.png"/><Relationship Id="rId1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3.png"/><Relationship Id="rId5" Type="http://schemas.openxmlformats.org/officeDocument/2006/relationships/image" Target="../media/image8.png"/><Relationship Id="rId10" Type="http://schemas.openxmlformats.org/officeDocument/2006/relationships/image" Target="../media/image16.jpe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12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29.png"/><Relationship Id="rId1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6893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4302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F984C23-24BB-4B55-AE0D-9862F5BB8687}"/>
              </a:ext>
            </a:extLst>
          </p:cNvPr>
          <p:cNvSpPr txBox="1"/>
          <p:nvPr/>
        </p:nvSpPr>
        <p:spPr>
          <a:xfrm>
            <a:off x="787319" y="1556792"/>
            <a:ext cx="59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가로와 세로는 각각 무엇을 나타내나요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92D381B3-9B63-487B-B665-A78F720F2C0E}"/>
              </a:ext>
            </a:extLst>
          </p:cNvPr>
          <p:cNvSpPr/>
          <p:nvPr/>
        </p:nvSpPr>
        <p:spPr bwMode="auto">
          <a:xfrm>
            <a:off x="2486079" y="4864070"/>
            <a:ext cx="87831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요일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E2067252-B284-4506-8CF0-5BEFFD46C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88" y="5068885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0AA38FCC-BABA-4011-96C5-7F8C477CBBFA}"/>
              </a:ext>
            </a:extLst>
          </p:cNvPr>
          <p:cNvSpPr/>
          <p:nvPr/>
        </p:nvSpPr>
        <p:spPr bwMode="auto">
          <a:xfrm>
            <a:off x="4466299" y="4864070"/>
            <a:ext cx="87831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횟수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8D381457-7A7E-4813-9BF2-E529EB53C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058" y="4819441"/>
            <a:ext cx="360000" cy="355000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1151249" y="2205436"/>
            <a:ext cx="4810195" cy="2625837"/>
            <a:chOff x="910739" y="2201893"/>
            <a:chExt cx="5291214" cy="2888421"/>
          </a:xfrm>
        </p:grpSpPr>
        <p:sp>
          <p:nvSpPr>
            <p:cNvPr id="43" name="TextBox 9">
              <a:extLst>
                <a:ext uri="{FF2B5EF4-FFF2-40B4-BE49-F238E27FC236}">
                  <a16:creationId xmlns:a16="http://schemas.microsoft.com/office/drawing/2014/main" xmlns="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049" y="2201893"/>
              <a:ext cx="3366210" cy="449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요일별</a:t>
              </a:r>
              <a:r>
                <a:rPr lang="ko-KR" altLang="en-US" dirty="0"/>
                <a:t> 넘은 줄넘기 횟수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EEE55C05-D40E-4FD3-B571-6184EC2E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185" y="2672916"/>
              <a:ext cx="5203768" cy="2417398"/>
            </a:xfrm>
            <a:prstGeom prst="rect">
              <a:avLst/>
            </a:prstGeom>
          </p:spPr>
        </p:pic>
        <p:sp>
          <p:nvSpPr>
            <p:cNvPr id="4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1" y="4658219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423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48053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337" y="4642970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목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727" y="4663302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761148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739" y="4568405"/>
              <a:ext cx="534441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횟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65" y="2780928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764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614103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29309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" y="1581829"/>
            <a:ext cx="357006" cy="34077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762339" y="4869160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43908" y="4879056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37BC102-3E36-43D5-97E5-963897594CA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5733235-8E5C-427C-929D-8E7E3DB1D1E4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xmlns="" id="{070E310E-B573-4362-ACA2-ADF57E41AC45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각 삼각형 83">
            <a:extLst>
              <a:ext uri="{FF2B5EF4-FFF2-40B4-BE49-F238E27FC236}">
                <a16:creationId xmlns:a16="http://schemas.microsoft.com/office/drawing/2014/main" xmlns="" id="{9B415E52-271E-461D-9496-3EE260B1F3C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xmlns="" id="{294A8505-2F1C-478F-9313-BCDFCDF47843}"/>
              </a:ext>
            </a:extLst>
          </p:cNvPr>
          <p:cNvSpPr txBox="1"/>
          <p:nvPr/>
        </p:nvSpPr>
        <p:spPr>
          <a:xfrm>
            <a:off x="323528" y="4185084"/>
            <a:ext cx="61946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줄넘기를 넘은 요일을 나타냅니다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요일별로 넘은 줄넘기의 횟수를 나타냅니다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9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9" y="150173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47" name="타원 46"/>
          <p:cNvSpPr/>
          <p:nvPr/>
        </p:nvSpPr>
        <p:spPr>
          <a:xfrm>
            <a:off x="5620961" y="5028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69472C1-F684-4E66-B151-5700BD012527}"/>
              </a:ext>
            </a:extLst>
          </p:cNvPr>
          <p:cNvSpPr txBox="1"/>
          <p:nvPr/>
        </p:nvSpPr>
        <p:spPr>
          <a:xfrm>
            <a:off x="787319" y="1484784"/>
            <a:ext cx="59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막대의 길이는 무엇을 나타내나요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EB50AED-A4F5-4BC1-9038-4D3C78E0DE13}"/>
              </a:ext>
            </a:extLst>
          </p:cNvPr>
          <p:cNvSpPr/>
          <p:nvPr/>
        </p:nvSpPr>
        <p:spPr bwMode="auto">
          <a:xfrm>
            <a:off x="2265944" y="4892985"/>
            <a:ext cx="266618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줄넘기를 넘은 횟수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410A96AF-6391-48B0-AFB8-A7A6291BA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944" y="5059865"/>
            <a:ext cx="360000" cy="355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E1C3A3-9244-49E3-9F5C-9CCAF19C39ED}"/>
              </a:ext>
            </a:extLst>
          </p:cNvPr>
          <p:cNvSpPr txBox="1"/>
          <p:nvPr/>
        </p:nvSpPr>
        <p:spPr>
          <a:xfrm>
            <a:off x="7001523" y="1043154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FAD49563-5812-4E2F-9E92-5A339AA7CD5B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151249" y="2205436"/>
            <a:ext cx="4810195" cy="2625837"/>
            <a:chOff x="910739" y="2201893"/>
            <a:chExt cx="5291214" cy="2888421"/>
          </a:xfrm>
        </p:grpSpPr>
        <p:sp>
          <p:nvSpPr>
            <p:cNvPr id="62" name="TextBox 9">
              <a:extLst>
                <a:ext uri="{FF2B5EF4-FFF2-40B4-BE49-F238E27FC236}">
                  <a16:creationId xmlns:a16="http://schemas.microsoft.com/office/drawing/2014/main" xmlns="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049" y="2201893"/>
              <a:ext cx="3366210" cy="449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요일별</a:t>
              </a:r>
              <a:r>
                <a:rPr lang="ko-KR" altLang="en-US" dirty="0"/>
                <a:t> 넘은 줄넘기 횟수</a:t>
              </a: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EEE55C05-D40E-4FD3-B571-6184EC2E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185" y="2672916"/>
              <a:ext cx="5203768" cy="2417398"/>
            </a:xfrm>
            <a:prstGeom prst="rect">
              <a:avLst/>
            </a:prstGeom>
          </p:spPr>
        </p:pic>
        <p:sp>
          <p:nvSpPr>
            <p:cNvPr id="6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1" y="4658219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423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48053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337" y="4642970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목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727" y="4663302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761148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739" y="4568405"/>
              <a:ext cx="534441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횟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65" y="2780928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764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614103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29309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613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6ACC7337-A495-4F0C-A46E-CE0D6CE23FD8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간식을 조사하여 나타낸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173A1976-03F2-41B5-8261-4CC41EAEF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365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415C8E19-F7CD-4E5D-B3F1-B18890313C78}"/>
              </a:ext>
            </a:extLst>
          </p:cNvPr>
          <p:cNvSpPr txBox="1"/>
          <p:nvPr/>
        </p:nvSpPr>
        <p:spPr>
          <a:xfrm>
            <a:off x="513276" y="188082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막대의 길이는 무엇을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80CC7EF-FD2E-43F0-9167-C83EAF48DA76}"/>
              </a:ext>
            </a:extLst>
          </p:cNvPr>
          <p:cNvSpPr/>
          <p:nvPr/>
        </p:nvSpPr>
        <p:spPr bwMode="auto">
          <a:xfrm>
            <a:off x="2058420" y="5080094"/>
            <a:ext cx="341368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간식별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478E15E1-71DF-4AFE-AE02-21C53A62E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3774" y="5270647"/>
            <a:ext cx="360000" cy="3550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079612" y="2517750"/>
            <a:ext cx="4687194" cy="2495426"/>
            <a:chOff x="1079612" y="2517750"/>
            <a:chExt cx="4687194" cy="249542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5BEA3AC5-0551-4E2E-BE84-04198E11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3143" y="2923100"/>
              <a:ext cx="4493663" cy="2090076"/>
            </a:xfrm>
            <a:prstGeom prst="rect">
              <a:avLst/>
            </a:prstGeom>
          </p:spPr>
        </p:pic>
        <p:sp>
          <p:nvSpPr>
            <p:cNvPr id="25" name="TextBox 9">
              <a:extLst>
                <a:ext uri="{FF2B5EF4-FFF2-40B4-BE49-F238E27FC236}">
                  <a16:creationId xmlns:a16="http://schemas.microsoft.com/office/drawing/2014/main" xmlns="" id="{4BAC07AC-EB8A-435B-912C-4BF41B98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879" y="2517750"/>
              <a:ext cx="3060191" cy="37119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/>
                <a:t>좋아하는 </a:t>
              </a:r>
              <a:r>
                <a:rPr lang="ko-KR" altLang="en-US" dirty="0" err="1"/>
                <a:t>간식별</a:t>
              </a:r>
              <a:r>
                <a:rPr lang="ko-KR" altLang="en-US" dirty="0"/>
                <a:t> 학생 수</a:t>
              </a:r>
            </a:p>
          </p:txBody>
        </p:sp>
        <p:sp>
          <p:nvSpPr>
            <p:cNvPr id="3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805" y="4617132"/>
              <a:ext cx="485856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치킨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419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떡볶이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293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피자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167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449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햄버거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951" y="4723343"/>
              <a:ext cx="485856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간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612" y="4503922"/>
              <a:ext cx="711343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150" y="2996952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996952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3753036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4287898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280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81837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9" y="150173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69472C1-F684-4E66-B151-5700BD012527}"/>
              </a:ext>
            </a:extLst>
          </p:cNvPr>
          <p:cNvSpPr txBox="1"/>
          <p:nvPr/>
        </p:nvSpPr>
        <p:spPr>
          <a:xfrm>
            <a:off x="787319" y="1484784"/>
            <a:ext cx="59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막대의 길이는 무엇을 나타내나요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EB50AED-A4F5-4BC1-9038-4D3C78E0DE13}"/>
              </a:ext>
            </a:extLst>
          </p:cNvPr>
          <p:cNvSpPr/>
          <p:nvPr/>
        </p:nvSpPr>
        <p:spPr bwMode="auto">
          <a:xfrm>
            <a:off x="2265944" y="4892985"/>
            <a:ext cx="266618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줄넘기를 넘은 횟수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410A96AF-6391-48B0-AFB8-A7A6291BA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944" y="5059865"/>
            <a:ext cx="360000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순서도: 대체 처리 53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151249" y="2205436"/>
            <a:ext cx="4810195" cy="2625837"/>
            <a:chOff x="910739" y="2201893"/>
            <a:chExt cx="5291214" cy="2888421"/>
          </a:xfrm>
        </p:grpSpPr>
        <p:sp>
          <p:nvSpPr>
            <p:cNvPr id="62" name="TextBox 9">
              <a:extLst>
                <a:ext uri="{FF2B5EF4-FFF2-40B4-BE49-F238E27FC236}">
                  <a16:creationId xmlns:a16="http://schemas.microsoft.com/office/drawing/2014/main" xmlns="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049" y="2201893"/>
              <a:ext cx="3366210" cy="449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요일별</a:t>
              </a:r>
              <a:r>
                <a:rPr lang="ko-KR" altLang="en-US" dirty="0"/>
                <a:t> 넘은 줄넘기 횟수</a:t>
              </a: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EEE55C05-D40E-4FD3-B571-6184EC2E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185" y="2672916"/>
              <a:ext cx="5203768" cy="2417398"/>
            </a:xfrm>
            <a:prstGeom prst="rect">
              <a:avLst/>
            </a:prstGeom>
          </p:spPr>
        </p:pic>
        <p:sp>
          <p:nvSpPr>
            <p:cNvPr id="6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1" y="4658219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423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48053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337" y="4642970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목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727" y="4663302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761148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739" y="4568405"/>
              <a:ext cx="534441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횟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65" y="2780928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764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614103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29309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37BC102-3E36-43D5-97E5-963897594CA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5733235-8E5C-427C-929D-8E7E3DB1D1E4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xmlns="" id="{070E310E-B573-4362-ACA2-ADF57E41AC45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각 삼각형 52">
            <a:extLst>
              <a:ext uri="{FF2B5EF4-FFF2-40B4-BE49-F238E27FC236}">
                <a16:creationId xmlns:a16="http://schemas.microsoft.com/office/drawing/2014/main" xmlns="" id="{9B415E52-271E-461D-9496-3EE260B1F3C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294A8505-2F1C-478F-9313-BCDFCDF47843}"/>
              </a:ext>
            </a:extLst>
          </p:cNvPr>
          <p:cNvSpPr txBox="1"/>
          <p:nvPr/>
        </p:nvSpPr>
        <p:spPr>
          <a:xfrm>
            <a:off x="323528" y="4185084"/>
            <a:ext cx="61946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막대의 길이는 줄넘기를 넘은 횟수를 나타냅니다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83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6587631" y="51208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145D4C7-E375-4D12-8397-79A366DA2953}"/>
              </a:ext>
            </a:extLst>
          </p:cNvPr>
          <p:cNvSpPr txBox="1"/>
          <p:nvPr/>
        </p:nvSpPr>
        <p:spPr>
          <a:xfrm>
            <a:off x="787319" y="1484784"/>
            <a:ext cx="59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눈금 한 칸은 줄넘기 횟수 몇 번을 나타내나요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CFCFD9A-52A2-428B-9A96-FA7427A932A5}"/>
              </a:ext>
            </a:extLst>
          </p:cNvPr>
          <p:cNvSpPr/>
          <p:nvPr/>
        </p:nvSpPr>
        <p:spPr bwMode="auto">
          <a:xfrm>
            <a:off x="3072407" y="4958649"/>
            <a:ext cx="76998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8B4F2DDD-DD83-4BCF-939C-E3B430DE0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62" y="4909159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4" y="1498195"/>
            <a:ext cx="348893" cy="3326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7F957951-4EA2-4572-A0AD-B0A8E20F8C46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151249" y="2205436"/>
            <a:ext cx="4810195" cy="2625837"/>
            <a:chOff x="910739" y="2201893"/>
            <a:chExt cx="5291214" cy="2888421"/>
          </a:xfrm>
        </p:grpSpPr>
        <p:sp>
          <p:nvSpPr>
            <p:cNvPr id="63" name="TextBox 9">
              <a:extLst>
                <a:ext uri="{FF2B5EF4-FFF2-40B4-BE49-F238E27FC236}">
                  <a16:creationId xmlns:a16="http://schemas.microsoft.com/office/drawing/2014/main" xmlns="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049" y="2201893"/>
              <a:ext cx="3366210" cy="449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요일별</a:t>
              </a:r>
              <a:r>
                <a:rPr lang="ko-KR" altLang="en-US" dirty="0"/>
                <a:t> 넘은 줄넘기 횟수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EEE55C05-D40E-4FD3-B571-6184EC2E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185" y="2672916"/>
              <a:ext cx="5203768" cy="2417398"/>
            </a:xfrm>
            <a:prstGeom prst="rect">
              <a:avLst/>
            </a:prstGeom>
          </p:spPr>
        </p:pic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1" y="4658219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423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48053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337" y="4642970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목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727" y="4663302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761148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739" y="4568405"/>
              <a:ext cx="534441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횟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65" y="2780928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764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614103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29309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613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E82ECE73-2DD8-4AEA-8190-2CBAE667819F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간식을 조사하여 나타낸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EEB6899C-FD84-4452-BA33-A94D8444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200854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08C60D45-EBCA-46E6-AF3B-F9BB89D87D5E}"/>
              </a:ext>
            </a:extLst>
          </p:cNvPr>
          <p:cNvSpPr txBox="1"/>
          <p:nvPr/>
        </p:nvSpPr>
        <p:spPr>
          <a:xfrm>
            <a:off x="513276" y="195283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칸은 몇 명을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A6E2902-6617-47CC-8A79-CB3B085B5A6E}"/>
              </a:ext>
            </a:extLst>
          </p:cNvPr>
          <p:cNvSpPr/>
          <p:nvPr/>
        </p:nvSpPr>
        <p:spPr bwMode="auto">
          <a:xfrm>
            <a:off x="3072408" y="5134612"/>
            <a:ext cx="48055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8BFDC6D-9E5A-437A-AE21-D669DE5C4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9269" y="4948178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8B6313E-BD17-4724-BA4E-48E18383DD61}"/>
              </a:ext>
            </a:extLst>
          </p:cNvPr>
          <p:cNvSpPr txBox="1"/>
          <p:nvPr/>
        </p:nvSpPr>
        <p:spPr>
          <a:xfrm>
            <a:off x="3455876" y="5117122"/>
            <a:ext cx="48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C68C594-DD39-4B1C-A299-1637E0C9559C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A55A1E39-8210-4DB5-8AA6-0C1DB80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2735484-9A90-4F32-907B-ACA9525EE9FB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79612" y="2517750"/>
            <a:ext cx="4687194" cy="2495426"/>
            <a:chOff x="1079612" y="2517750"/>
            <a:chExt cx="4687194" cy="249542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5BEA3AC5-0551-4E2E-BE84-04198E11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3143" y="2923100"/>
              <a:ext cx="4493663" cy="2090076"/>
            </a:xfrm>
            <a:prstGeom prst="rect">
              <a:avLst/>
            </a:prstGeom>
          </p:spPr>
        </p:pic>
        <p:sp>
          <p:nvSpPr>
            <p:cNvPr id="34" name="TextBox 9">
              <a:extLst>
                <a:ext uri="{FF2B5EF4-FFF2-40B4-BE49-F238E27FC236}">
                  <a16:creationId xmlns:a16="http://schemas.microsoft.com/office/drawing/2014/main" xmlns="" id="{4BAC07AC-EB8A-435B-912C-4BF41B98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879" y="2517750"/>
              <a:ext cx="3060191" cy="37119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/>
                <a:t>좋아하는 </a:t>
              </a:r>
              <a:r>
                <a:rPr lang="ko-KR" altLang="en-US" dirty="0" err="1"/>
                <a:t>간식별</a:t>
              </a:r>
              <a:r>
                <a:rPr lang="ko-KR" altLang="en-US" dirty="0"/>
                <a:t> 학생 수</a:t>
              </a:r>
            </a:p>
          </p:txBody>
        </p:sp>
        <p:sp>
          <p:nvSpPr>
            <p:cNvPr id="3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805" y="4617132"/>
              <a:ext cx="485856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치킨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419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떡볶이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293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피자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167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449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햄버거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951" y="4723343"/>
              <a:ext cx="485856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간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612" y="4503922"/>
              <a:ext cx="711343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150" y="2996952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996952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3753036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4287898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280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40768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6587631" y="51208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145D4C7-E375-4D12-8397-79A366DA2953}"/>
              </a:ext>
            </a:extLst>
          </p:cNvPr>
          <p:cNvSpPr txBox="1"/>
          <p:nvPr/>
        </p:nvSpPr>
        <p:spPr>
          <a:xfrm>
            <a:off x="787319" y="1484784"/>
            <a:ext cx="59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눈금 한 칸은 줄넘기 횟수 몇 번을 나타내나요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CFCFD9A-52A2-428B-9A96-FA7427A932A5}"/>
              </a:ext>
            </a:extLst>
          </p:cNvPr>
          <p:cNvSpPr/>
          <p:nvPr/>
        </p:nvSpPr>
        <p:spPr bwMode="auto">
          <a:xfrm>
            <a:off x="3072407" y="4958649"/>
            <a:ext cx="76998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8B4F2DDD-DD83-4BCF-939C-E3B430DE0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62" y="4909159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4" y="1498195"/>
            <a:ext cx="348893" cy="332665"/>
          </a:xfrm>
          <a:prstGeom prst="rect">
            <a:avLst/>
          </a:prstGeom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7F957951-4EA2-4572-A0AD-B0A8E20F8C46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151249" y="2205436"/>
            <a:ext cx="4810195" cy="2625837"/>
            <a:chOff x="910739" y="2201893"/>
            <a:chExt cx="5291214" cy="2888421"/>
          </a:xfrm>
        </p:grpSpPr>
        <p:sp>
          <p:nvSpPr>
            <p:cNvPr id="63" name="TextBox 9">
              <a:extLst>
                <a:ext uri="{FF2B5EF4-FFF2-40B4-BE49-F238E27FC236}">
                  <a16:creationId xmlns:a16="http://schemas.microsoft.com/office/drawing/2014/main" xmlns="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049" y="2201893"/>
              <a:ext cx="3366210" cy="449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요일별</a:t>
              </a:r>
              <a:r>
                <a:rPr lang="ko-KR" altLang="en-US" dirty="0"/>
                <a:t> 넘은 줄넘기 횟수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EEE55C05-D40E-4FD3-B571-6184EC2E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185" y="2672916"/>
              <a:ext cx="5203768" cy="2417398"/>
            </a:xfrm>
            <a:prstGeom prst="rect">
              <a:avLst/>
            </a:prstGeom>
          </p:spPr>
        </p:pic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1" y="4658219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423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48053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337" y="4642970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목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727" y="4663302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761148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739" y="4568405"/>
              <a:ext cx="534441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횟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65" y="2780928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764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614103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29309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37BC102-3E36-43D5-97E5-963897594CA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5733235-8E5C-427C-929D-8E7E3DB1D1E4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xmlns="" id="{070E310E-B573-4362-ACA2-ADF57E41AC45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xmlns="" id="{9B415E52-271E-461D-9496-3EE260B1F3C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294A8505-2F1C-478F-9313-BCDFCDF47843}"/>
              </a:ext>
            </a:extLst>
          </p:cNvPr>
          <p:cNvSpPr txBox="1"/>
          <p:nvPr/>
        </p:nvSpPr>
        <p:spPr>
          <a:xfrm>
            <a:off x="323528" y="4185084"/>
            <a:ext cx="61946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세로 눈금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칸이 줄넘기 횟수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번을 나타내므로 세로 눈금 한 칸은 줄넘기 횟수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번을 나타냅니다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39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연우네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색깔을 조사하여 나타낸 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xmlns="" id="{C3DDE971-6C2A-481E-A965-644A509E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37009"/>
              </p:ext>
            </p:extLst>
          </p:nvPr>
        </p:nvGraphicFramePr>
        <p:xfrm>
          <a:off x="483648" y="3068960"/>
          <a:ext cx="6258994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020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빨강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노랑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파랑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초록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분홍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558368C5-432A-4734-9049-8114FD77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879" y="2372619"/>
            <a:ext cx="306019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색깔별</a:t>
            </a:r>
            <a:r>
              <a:rPr lang="ko-KR" altLang="en-US" dirty="0"/>
              <a:t> 학생 수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D4A9AC83-33AB-4F2E-AD2F-BB6BF27688B5}"/>
              </a:ext>
            </a:extLst>
          </p:cNvPr>
          <p:cNvSpPr/>
          <p:nvPr/>
        </p:nvSpPr>
        <p:spPr>
          <a:xfrm>
            <a:off x="3068728" y="4948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544838" y="5229200"/>
            <a:ext cx="2099170" cy="263186"/>
            <a:chOff x="319554" y="1245924"/>
            <a:chExt cx="3380737" cy="423864"/>
          </a:xfrm>
        </p:grpSpPr>
        <p:pic>
          <p:nvPicPr>
            <p:cNvPr id="7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19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897" y="1303909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스크롤 넣어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연우네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색깔을 조사하여 나타낸 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8496979-2E85-40C5-A7FD-4B1827D9C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93" y="2885012"/>
            <a:ext cx="5009059" cy="2275584"/>
          </a:xfrm>
          <a:prstGeom prst="rect">
            <a:avLst/>
          </a:prstGeom>
        </p:spPr>
      </p:pic>
      <p:sp>
        <p:nvSpPr>
          <p:cNvPr id="72" name="순서도: 대체 처리 71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44838" y="5229200"/>
            <a:ext cx="2099170" cy="263186"/>
            <a:chOff x="319554" y="1245924"/>
            <a:chExt cx="3380737" cy="423864"/>
          </a:xfrm>
        </p:grpSpPr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575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2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19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897" y="1303909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558368C5-432A-4734-9049-8114FD77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879" y="2372619"/>
            <a:ext cx="306019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색깔별</a:t>
            </a:r>
            <a:r>
              <a:rPr lang="ko-KR" altLang="en-US" dirty="0"/>
              <a:t> 학생 수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6" y="4791954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빨강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040" y="4797152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노랑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124" y="4802350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파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랑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208" y="4807548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록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292" y="4812746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분홍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951" y="4903191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색깔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683942"/>
            <a:ext cx="711343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960948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206" y="2960948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206" y="3711834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4431914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047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78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연우네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색깔을 조사하여 나타낸 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순서도: 대체 처리 71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44838" y="5229200"/>
            <a:ext cx="2099170" cy="263186"/>
            <a:chOff x="319554" y="1245924"/>
            <a:chExt cx="3380737" cy="423864"/>
          </a:xfrm>
        </p:grpSpPr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363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19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49" y="1303909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1682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624849" y="4872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16827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665447" y="4878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155000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92609" y="5003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9F026B97-C7E2-45F1-82A9-AF825D19644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7" y="2466548"/>
            <a:ext cx="178503" cy="210959"/>
          </a:xfrm>
          <a:prstGeom prst="rect">
            <a:avLst/>
          </a:prstGeom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BA6D642B-1615-4C80-8801-38FEC6D4D2B9}"/>
              </a:ext>
            </a:extLst>
          </p:cNvPr>
          <p:cNvSpPr txBox="1"/>
          <p:nvPr/>
        </p:nvSpPr>
        <p:spPr>
          <a:xfrm>
            <a:off x="464533" y="2374574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조사하여 표와 막대그래프로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5B1197F3-6C3B-4CBE-98B7-864005D8D204}"/>
              </a:ext>
            </a:extLst>
          </p:cNvPr>
          <p:cNvSpPr/>
          <p:nvPr/>
        </p:nvSpPr>
        <p:spPr bwMode="auto">
          <a:xfrm>
            <a:off x="1701318" y="2795971"/>
            <a:ext cx="380678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좋아하는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색깔별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BE92723B-DA1C-464B-9E6F-1221733D23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9067" y="2609162"/>
            <a:ext cx="360000" cy="355000"/>
          </a:xfrm>
          <a:prstGeom prst="rect">
            <a:avLst/>
          </a:prstGeom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xmlns="" id="{55B30282-38D3-457F-8B0F-587D1AA3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44" y="2808401"/>
            <a:ext cx="399626" cy="32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67637405-B6B9-488A-AFF3-6CCAE2A993E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7" y="3368342"/>
            <a:ext cx="178503" cy="210959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4B903252-DA7C-48F4-8697-83F5740AE7EA}"/>
              </a:ext>
            </a:extLst>
          </p:cNvPr>
          <p:cNvSpPr txBox="1"/>
          <p:nvPr/>
        </p:nvSpPr>
        <p:spPr>
          <a:xfrm>
            <a:off x="464533" y="3276368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학생은 모두 몇 명인가요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1ECC323-4D16-4BE5-AD4F-F16A66A49BC6}"/>
              </a:ext>
            </a:extLst>
          </p:cNvPr>
          <p:cNvSpPr/>
          <p:nvPr/>
        </p:nvSpPr>
        <p:spPr bwMode="auto">
          <a:xfrm>
            <a:off x="3072408" y="3831458"/>
            <a:ext cx="48055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CC9CD432-DC2D-4010-884B-A4E0A37B9D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9269" y="3645024"/>
            <a:ext cx="360000" cy="355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3252C62-2A2D-424A-A674-86F04D4704D0}"/>
              </a:ext>
            </a:extLst>
          </p:cNvPr>
          <p:cNvSpPr txBox="1"/>
          <p:nvPr/>
        </p:nvSpPr>
        <p:spPr>
          <a:xfrm>
            <a:off x="3479376" y="3813968"/>
            <a:ext cx="48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65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2223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707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41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xmlns="" id="{3E6B7751-68D8-4266-BE60-2FE91EC8CD54}"/>
              </a:ext>
            </a:extLst>
          </p:cNvPr>
          <p:cNvSpPr txBox="1"/>
          <p:nvPr/>
        </p:nvSpPr>
        <p:spPr>
          <a:xfrm>
            <a:off x="373569" y="1292537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영규네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체육 활동을 조사하여 나타낸 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81837"/>
            <a:ext cx="178503" cy="210959"/>
          </a:xfrm>
          <a:prstGeom prst="rect">
            <a:avLst/>
          </a:prstGeom>
        </p:spPr>
      </p:pic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xmlns="" id="{C3DDE971-6C2A-481E-A965-644A509E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5452"/>
              </p:ext>
            </p:extLst>
          </p:nvPr>
        </p:nvGraphicFramePr>
        <p:xfrm>
          <a:off x="227825" y="3068960"/>
          <a:ext cx="661242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54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90148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0148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0148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0148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0148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0148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4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 활동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태권도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줄넘기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610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558368C5-432A-4734-9049-8114FD77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559" y="2084587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좋아하는 </a:t>
            </a:r>
            <a:r>
              <a:rPr lang="ko-KR" altLang="en-US" smtClean="0"/>
              <a:t>체육 활동별 </a:t>
            </a:r>
            <a:r>
              <a:rPr lang="ko-KR" altLang="en-US" dirty="0"/>
              <a:t>학생 수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D4A9AC83-33AB-4F2E-AD2F-BB6BF27688B5}"/>
              </a:ext>
            </a:extLst>
          </p:cNvPr>
          <p:cNvSpPr/>
          <p:nvPr/>
        </p:nvSpPr>
        <p:spPr>
          <a:xfrm>
            <a:off x="3068728" y="51896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544838" y="5470070"/>
            <a:ext cx="2099170" cy="263186"/>
            <a:chOff x="319554" y="1245924"/>
            <a:chExt cx="3380737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19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897" y="1303909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707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41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xmlns="" id="{3E6B7751-68D8-4266-BE60-2FE91EC8CD54}"/>
              </a:ext>
            </a:extLst>
          </p:cNvPr>
          <p:cNvSpPr txBox="1"/>
          <p:nvPr/>
        </p:nvSpPr>
        <p:spPr>
          <a:xfrm>
            <a:off x="373569" y="1292537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영규네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체육 활동을 조사하여 나타낸 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81837"/>
            <a:ext cx="178503" cy="210959"/>
          </a:xfrm>
          <a:prstGeom prst="rect">
            <a:avLst/>
          </a:prstGeom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558368C5-432A-4734-9049-8114FD77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559" y="2084587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좋아하는 </a:t>
            </a:r>
            <a:r>
              <a:rPr lang="ko-KR" altLang="en-US" smtClean="0"/>
              <a:t>체육 활동별 </a:t>
            </a:r>
            <a:r>
              <a:rPr lang="ko-KR" altLang="en-US" dirty="0"/>
              <a:t>학생 수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544838" y="5434066"/>
            <a:ext cx="2099170" cy="263186"/>
            <a:chOff x="319554" y="1245924"/>
            <a:chExt cx="3380737" cy="423864"/>
          </a:xfrm>
        </p:grpSpPr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575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4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19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897" y="1303909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99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09" y="2672916"/>
            <a:ext cx="5209767" cy="238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531" y="4644713"/>
            <a:ext cx="646675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달리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기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4649911"/>
            <a:ext cx="646675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태권도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924" y="4655109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피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401" y="4660307"/>
            <a:ext cx="646675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줄넘기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300" y="4665505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야구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008" y="4755950"/>
            <a:ext cx="53471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체육 활동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575930"/>
            <a:ext cx="711343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122" y="2775730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190" y="2813707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190" y="3564593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4284673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26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707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41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xmlns="" id="{3E6B7751-68D8-4266-BE60-2FE91EC8CD54}"/>
              </a:ext>
            </a:extLst>
          </p:cNvPr>
          <p:cNvSpPr txBox="1"/>
          <p:nvPr/>
        </p:nvSpPr>
        <p:spPr>
          <a:xfrm>
            <a:off x="373569" y="1292537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영규네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체육 활동을 조사하여 나타낸 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81837"/>
            <a:ext cx="178503" cy="210959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544838" y="5434066"/>
            <a:ext cx="2099170" cy="263186"/>
            <a:chOff x="319554" y="1245924"/>
            <a:chExt cx="3380737" cy="423864"/>
          </a:xfrm>
        </p:grpSpPr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363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4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19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821" y="1303909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01" y="541125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60132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195EEB5A-8CEF-43CD-B1B5-0856F717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3" y="237326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75E68680-514F-41B2-BFA5-43277A13285D}"/>
              </a:ext>
            </a:extLst>
          </p:cNvPr>
          <p:cNvSpPr txBox="1"/>
          <p:nvPr/>
        </p:nvSpPr>
        <p:spPr>
          <a:xfrm>
            <a:off x="497927" y="227687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조사하여 표와 막대그래프로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6CC79F1-8268-4447-A44A-84F6D56F1C55}"/>
              </a:ext>
            </a:extLst>
          </p:cNvPr>
          <p:cNvSpPr/>
          <p:nvPr/>
        </p:nvSpPr>
        <p:spPr bwMode="auto">
          <a:xfrm>
            <a:off x="1564010" y="2735778"/>
            <a:ext cx="4354352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좋아하는 체육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60BFC7A7-4CB9-4513-B187-CD61CC3BBB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5542" y="2548969"/>
            <a:ext cx="360000" cy="355000"/>
          </a:xfrm>
          <a:prstGeom prst="rect">
            <a:avLst/>
          </a:prstGeom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9647300C-B3DF-4B27-9C93-C2AE8D0D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98" y="2747949"/>
            <a:ext cx="399626" cy="32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70E20CA6-05B9-4BF1-9599-58D5EE1101CA}"/>
              </a:ext>
            </a:extLst>
          </p:cNvPr>
          <p:cNvSpPr txBox="1"/>
          <p:nvPr/>
        </p:nvSpPr>
        <p:spPr>
          <a:xfrm>
            <a:off x="588891" y="3391390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학생은 모두 몇 명인가요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296AB46-3651-4D7B-93C0-E2DDCC1F9852}"/>
              </a:ext>
            </a:extLst>
          </p:cNvPr>
          <p:cNvSpPr/>
          <p:nvPr/>
        </p:nvSpPr>
        <p:spPr bwMode="auto">
          <a:xfrm>
            <a:off x="3196766" y="3946480"/>
            <a:ext cx="48055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F30CDA5E-F330-4233-987D-87775E7564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3627" y="3760046"/>
            <a:ext cx="360000" cy="355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6A66D98-16F1-4D7F-A2FB-F1FECBFCC38A}"/>
              </a:ext>
            </a:extLst>
          </p:cNvPr>
          <p:cNvSpPr txBox="1"/>
          <p:nvPr/>
        </p:nvSpPr>
        <p:spPr>
          <a:xfrm>
            <a:off x="3563888" y="3933056"/>
            <a:ext cx="48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195EEB5A-8CEF-43CD-B1B5-0856F717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7" y="347100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13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연우네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색깔을 조사하여 나타낸 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순서도: 대체 처리 71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44838" y="5229200"/>
            <a:ext cx="2099170" cy="263186"/>
            <a:chOff x="319554" y="1245924"/>
            <a:chExt cx="3380737" cy="423864"/>
          </a:xfrm>
        </p:grpSpPr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363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19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49" y="1303909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1682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16827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155000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9F026B97-C7E2-45F1-82A9-AF825D19644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7" y="2466548"/>
            <a:ext cx="178503" cy="210959"/>
          </a:xfrm>
          <a:prstGeom prst="rect">
            <a:avLst/>
          </a:prstGeom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BA6D642B-1615-4C80-8801-38FEC6D4D2B9}"/>
              </a:ext>
            </a:extLst>
          </p:cNvPr>
          <p:cNvSpPr txBox="1"/>
          <p:nvPr/>
        </p:nvSpPr>
        <p:spPr>
          <a:xfrm>
            <a:off x="464533" y="2374574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조사하여 표와 막대그래프로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5B1197F3-6C3B-4CBE-98B7-864005D8D204}"/>
              </a:ext>
            </a:extLst>
          </p:cNvPr>
          <p:cNvSpPr/>
          <p:nvPr/>
        </p:nvSpPr>
        <p:spPr bwMode="auto">
          <a:xfrm>
            <a:off x="1701318" y="2795971"/>
            <a:ext cx="380678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좋아하는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색깔별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BE92723B-DA1C-464B-9E6F-1221733D23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9067" y="2609162"/>
            <a:ext cx="360000" cy="355000"/>
          </a:xfrm>
          <a:prstGeom prst="rect">
            <a:avLst/>
          </a:prstGeom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xmlns="" id="{55B30282-38D3-457F-8B0F-587D1AA3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44" y="2808401"/>
            <a:ext cx="399626" cy="32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67637405-B6B9-488A-AFF3-6CCAE2A993E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7" y="3368342"/>
            <a:ext cx="178503" cy="210959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4B903252-DA7C-48F4-8697-83F5740AE7EA}"/>
              </a:ext>
            </a:extLst>
          </p:cNvPr>
          <p:cNvSpPr txBox="1"/>
          <p:nvPr/>
        </p:nvSpPr>
        <p:spPr>
          <a:xfrm>
            <a:off x="464533" y="3276368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학생은 모두 몇 명인가요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1ECC323-4D16-4BE5-AD4F-F16A66A49BC6}"/>
              </a:ext>
            </a:extLst>
          </p:cNvPr>
          <p:cNvSpPr/>
          <p:nvPr/>
        </p:nvSpPr>
        <p:spPr bwMode="auto">
          <a:xfrm>
            <a:off x="3072408" y="3831458"/>
            <a:ext cx="48055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CC9CD432-DC2D-4010-884B-A4E0A37B9D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9269" y="3645024"/>
            <a:ext cx="360000" cy="355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3252C62-2A2D-424A-A674-86F04D4704D0}"/>
              </a:ext>
            </a:extLst>
          </p:cNvPr>
          <p:cNvSpPr txBox="1"/>
          <p:nvPr/>
        </p:nvSpPr>
        <p:spPr>
          <a:xfrm>
            <a:off x="3548426" y="3813968"/>
            <a:ext cx="48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958EF44-8D20-4367-AA1D-859928161DEC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9B2F499-4A58-4A39-A024-BE99158D1DA2}"/>
              </a:ext>
            </a:extLst>
          </p:cNvPr>
          <p:cNvSpPr/>
          <p:nvPr/>
        </p:nvSpPr>
        <p:spPr>
          <a:xfrm>
            <a:off x="98105" y="3356992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45">
            <a:extLst>
              <a:ext uri="{FF2B5EF4-FFF2-40B4-BE49-F238E27FC236}">
                <a16:creationId xmlns:a16="http://schemas.microsoft.com/office/drawing/2014/main" xmlns="" id="{A1D344BE-678C-4027-8495-F0CCF812A6E3}"/>
              </a:ext>
            </a:extLst>
          </p:cNvPr>
          <p:cNvSpPr/>
          <p:nvPr/>
        </p:nvSpPr>
        <p:spPr>
          <a:xfrm>
            <a:off x="24383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2A8AEC23-2204-4F33-9AEA-FDF24FC1C9D6}"/>
              </a:ext>
            </a:extLst>
          </p:cNvPr>
          <p:cNvSpPr/>
          <p:nvPr/>
        </p:nvSpPr>
        <p:spPr>
          <a:xfrm flipH="1" flipV="1">
            <a:off x="5167245" y="494751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7C267DA5-CDD6-49C4-961D-E7F13DF88304}"/>
              </a:ext>
            </a:extLst>
          </p:cNvPr>
          <p:cNvSpPr txBox="1"/>
          <p:nvPr/>
        </p:nvSpPr>
        <p:spPr>
          <a:xfrm>
            <a:off x="454364" y="3551561"/>
            <a:ext cx="59898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학생들이 좋아하는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색깔별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학생 수를 조사하여 표와 막대그래프로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나타내었습니다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781ADFF1-F279-405E-9C01-34829D4C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7" y="360569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3FBE74ED-C392-4B4F-8F2E-44B86AC7F909}"/>
              </a:ext>
            </a:extLst>
          </p:cNvPr>
          <p:cNvSpPr txBox="1"/>
          <p:nvPr/>
        </p:nvSpPr>
        <p:spPr>
          <a:xfrm>
            <a:off x="454363" y="4278578"/>
            <a:ext cx="56513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조사한 학생 수는 표에서 합계를 보면 알 수 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FB63E73B-4341-42A8-A408-A2385CD8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7" y="43327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779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47" name="타원 46"/>
          <p:cNvSpPr/>
          <p:nvPr/>
        </p:nvSpPr>
        <p:spPr>
          <a:xfrm>
            <a:off x="4624849" y="5525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532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6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579718" y="1751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4EF57560-4445-4021-888B-5C0C55D8AC3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표와 막대그래프를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xmlns="" id="{E8A090D2-8EC8-4829-8A83-01014A04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1B1CC77E-5E60-4FF5-86B5-2764B9FCE7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9" y="2584870"/>
            <a:ext cx="178503" cy="210959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CB2B48DE-2F9D-46A8-AFD4-92FC2842D418}"/>
              </a:ext>
            </a:extLst>
          </p:cNvPr>
          <p:cNvSpPr txBox="1"/>
          <p:nvPr/>
        </p:nvSpPr>
        <p:spPr>
          <a:xfrm>
            <a:off x="765375" y="2492896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전체 학생 수를 알아보기에 어느 것이 더 편리한가요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5B7C954-0B3C-4BF0-8974-895E543C2393}"/>
              </a:ext>
            </a:extLst>
          </p:cNvPr>
          <p:cNvSpPr/>
          <p:nvPr/>
        </p:nvSpPr>
        <p:spPr bwMode="auto">
          <a:xfrm>
            <a:off x="3126190" y="2850041"/>
            <a:ext cx="81316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표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A830025D-AD3D-44CC-B438-A6E5A2C3F5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5138" y="2632646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3CFB1E9F-857B-4ECE-BB1D-D3A8748FE5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9" y="3547700"/>
            <a:ext cx="178503" cy="210959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3F60E61E-914C-4DD8-B8CF-CAAA433F5FA7}"/>
              </a:ext>
            </a:extLst>
          </p:cNvPr>
          <p:cNvSpPr txBox="1"/>
          <p:nvPr/>
        </p:nvSpPr>
        <p:spPr>
          <a:xfrm>
            <a:off x="721695" y="3455726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색깔별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수를 비교하기에 어느 것이 더 편리한가요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DD73E9C-D5B3-45F9-BBF3-B4E9E269FB4B}"/>
              </a:ext>
            </a:extLst>
          </p:cNvPr>
          <p:cNvSpPr/>
          <p:nvPr/>
        </p:nvSpPr>
        <p:spPr bwMode="auto">
          <a:xfrm>
            <a:off x="2493546" y="3959704"/>
            <a:ext cx="207845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C24D9C9C-E35C-4D31-9478-F6481E17A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4898" y="3742309"/>
            <a:ext cx="360000" cy="355000"/>
          </a:xfrm>
          <a:prstGeom prst="rect">
            <a:avLst/>
          </a:prstGeom>
        </p:spPr>
      </p:pic>
      <p:sp>
        <p:nvSpPr>
          <p:cNvPr id="48" name="순서도: 대체 처리 47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99938"/>
            <a:ext cx="208823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134460" y="2006277"/>
            <a:ext cx="1813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표와 그래프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870203" y="5229970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769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표와 그래프 보기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xmlns="" id="{C3DDE971-6C2A-481E-A965-644A509E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03748"/>
              </p:ext>
            </p:extLst>
          </p:nvPr>
        </p:nvGraphicFramePr>
        <p:xfrm>
          <a:off x="483648" y="1405332"/>
          <a:ext cx="6258994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020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59829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빨강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노랑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파랑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초록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분홍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558368C5-432A-4734-9049-8114FD77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879" y="800708"/>
            <a:ext cx="306019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색깔별</a:t>
            </a:r>
            <a:r>
              <a:rPr lang="ko-KR" altLang="en-US" dirty="0"/>
              <a:t> 학생 수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88496979-2E85-40C5-A7FD-4B1827D9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93" y="3205644"/>
            <a:ext cx="5009059" cy="2275584"/>
          </a:xfrm>
          <a:prstGeom prst="rect">
            <a:avLst/>
          </a:prstGeom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558368C5-432A-4734-9049-8114FD77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879" y="2693251"/>
            <a:ext cx="306019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색깔별</a:t>
            </a:r>
            <a:r>
              <a:rPr lang="ko-KR" altLang="en-US" dirty="0"/>
              <a:t> 학생 수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6" y="5112586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빨강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040" y="5117784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노랑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124" y="5122982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파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랑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208" y="5128180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록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292" y="5133378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분홍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951" y="5223823"/>
            <a:ext cx="485856" cy="25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색깔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004574"/>
            <a:ext cx="711343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281580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206" y="3281580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206" y="4032466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xmlns="" id="{31881F91-8842-4DC2-950A-825892FA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4752546"/>
            <a:ext cx="401534" cy="257226"/>
          </a:xfrm>
          <a:prstGeom prst="rect">
            <a:avLst/>
          </a:prstGeom>
          <a:solidFill>
            <a:srgbClr val="F0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67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4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6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4EF57560-4445-4021-888B-5C0C55D8AC3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표와 막대그래프를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xmlns="" id="{E8A090D2-8EC8-4829-8A83-01014A04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1B1CC77E-5E60-4FF5-86B5-2764B9FCE7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9" y="2584870"/>
            <a:ext cx="178503" cy="210959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CB2B48DE-2F9D-46A8-AFD4-92FC2842D418}"/>
              </a:ext>
            </a:extLst>
          </p:cNvPr>
          <p:cNvSpPr txBox="1"/>
          <p:nvPr/>
        </p:nvSpPr>
        <p:spPr>
          <a:xfrm>
            <a:off x="765375" y="2492896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전체 학생 수를 알아보기에 어느 것이 더 편리한가요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5B7C954-0B3C-4BF0-8974-895E543C2393}"/>
              </a:ext>
            </a:extLst>
          </p:cNvPr>
          <p:cNvSpPr/>
          <p:nvPr/>
        </p:nvSpPr>
        <p:spPr bwMode="auto">
          <a:xfrm>
            <a:off x="3126190" y="2850041"/>
            <a:ext cx="81316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표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A830025D-AD3D-44CC-B438-A6E5A2C3F5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5138" y="2632646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3CFB1E9F-857B-4ECE-BB1D-D3A8748FE5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9" y="3547700"/>
            <a:ext cx="178503" cy="210959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3F60E61E-914C-4DD8-B8CF-CAAA433F5FA7}"/>
              </a:ext>
            </a:extLst>
          </p:cNvPr>
          <p:cNvSpPr txBox="1"/>
          <p:nvPr/>
        </p:nvSpPr>
        <p:spPr>
          <a:xfrm>
            <a:off x="721695" y="3455726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색깔별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수를 비교하기에 어느 것이 더 편리한가요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DD73E9C-D5B3-45F9-BBF3-B4E9E269FB4B}"/>
              </a:ext>
            </a:extLst>
          </p:cNvPr>
          <p:cNvSpPr/>
          <p:nvPr/>
        </p:nvSpPr>
        <p:spPr bwMode="auto">
          <a:xfrm>
            <a:off x="2493546" y="3959704"/>
            <a:ext cx="207845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C24D9C9C-E35C-4D31-9478-F6481E17A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4898" y="3742309"/>
            <a:ext cx="360000" cy="355000"/>
          </a:xfrm>
          <a:prstGeom prst="rect">
            <a:avLst/>
          </a:prstGeom>
        </p:spPr>
      </p:pic>
      <p:sp>
        <p:nvSpPr>
          <p:cNvPr id="48" name="순서도: 대체 처리 47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99938"/>
            <a:ext cx="208823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134460" y="2006277"/>
            <a:ext cx="1813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표와 그래프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870203" y="5229970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8A927AA-5AE4-46D2-890B-02FC00CE3863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DDC42AF-16CB-4900-9FCE-AD5B200DA57A}"/>
              </a:ext>
            </a:extLst>
          </p:cNvPr>
          <p:cNvSpPr/>
          <p:nvPr/>
        </p:nvSpPr>
        <p:spPr>
          <a:xfrm>
            <a:off x="98105" y="3215170"/>
            <a:ext cx="6667165" cy="18659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모서리가 둥근 직사각형 45">
            <a:extLst>
              <a:ext uri="{FF2B5EF4-FFF2-40B4-BE49-F238E27FC236}">
                <a16:creationId xmlns:a16="http://schemas.microsoft.com/office/drawing/2014/main" xmlns="" id="{FFB32C0C-BF00-4DF4-9338-6F08549D4992}"/>
              </a:ext>
            </a:extLst>
          </p:cNvPr>
          <p:cNvSpPr/>
          <p:nvPr/>
        </p:nvSpPr>
        <p:spPr>
          <a:xfrm>
            <a:off x="243838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BC87BC6A-13B6-4B18-B116-7DF76E3F3327}"/>
              </a:ext>
            </a:extLst>
          </p:cNvPr>
          <p:cNvSpPr txBox="1"/>
          <p:nvPr/>
        </p:nvSpPr>
        <p:spPr>
          <a:xfrm>
            <a:off x="502127" y="3501008"/>
            <a:ext cx="59898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합계는 좋아하는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색깔별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수를 더한 값이므로 조사한 전체 학생 수를 알아보기에 편리한 것은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791ED519-6EFA-416D-A7F2-8BD21412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39" y="357301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직각 삼각형 76">
            <a:extLst>
              <a:ext uri="{FF2B5EF4-FFF2-40B4-BE49-F238E27FC236}">
                <a16:creationId xmlns:a16="http://schemas.microsoft.com/office/drawing/2014/main" xmlns="" id="{B09DC0F6-CF17-466E-A41B-9CEA889B7F3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A414AAC5-F3CA-4BCF-9ECD-4B69FC603066}"/>
              </a:ext>
            </a:extLst>
          </p:cNvPr>
          <p:cNvSpPr txBox="1"/>
          <p:nvPr/>
        </p:nvSpPr>
        <p:spPr>
          <a:xfrm>
            <a:off x="502127" y="4113076"/>
            <a:ext cx="598984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막대의 길이는 좋아하는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색깔별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수를 나타내므로 학생 수의 크기를 한눈에 비교하기 더 편리한 것은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DC5607DE-95EF-46EE-BCD8-50BE7EFB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39" y="41942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176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47" name="타원 46"/>
          <p:cNvSpPr/>
          <p:nvPr/>
        </p:nvSpPr>
        <p:spPr>
          <a:xfrm>
            <a:off x="4624849" y="5525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532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0" y="206003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12731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4EF57560-4445-4021-888B-5C0C55D8AC3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표와 막대그래프를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xmlns="" id="{E8A090D2-8EC8-4829-8A83-01014A04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1B1CC77E-5E60-4FF5-86B5-2764B9FCE7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9" y="2584870"/>
            <a:ext cx="178503" cy="210959"/>
          </a:xfrm>
          <a:prstGeom prst="rect">
            <a:avLst/>
          </a:prstGeom>
        </p:spPr>
      </p:pic>
      <p:sp>
        <p:nvSpPr>
          <p:cNvPr id="48" name="순서도: 대체 처리 47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99938"/>
            <a:ext cx="208823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134460" y="2006277"/>
            <a:ext cx="1813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표와 그래프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870203" y="5229970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43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59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BF5CF7F5-CC07-405D-83FE-2082E5219193}"/>
              </a:ext>
            </a:extLst>
          </p:cNvPr>
          <p:cNvSpPr txBox="1"/>
          <p:nvPr/>
        </p:nvSpPr>
        <p:spPr>
          <a:xfrm>
            <a:off x="765375" y="2504219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표와 막대그래프의 같은 점과 다른 점을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5" name="표 3">
            <a:extLst>
              <a:ext uri="{FF2B5EF4-FFF2-40B4-BE49-F238E27FC236}">
                <a16:creationId xmlns:a16="http://schemas.microsoft.com/office/drawing/2014/main" xmlns="" id="{F993A333-8425-4C8C-93C3-342318A0A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31735"/>
              </p:ext>
            </p:extLst>
          </p:nvPr>
        </p:nvGraphicFramePr>
        <p:xfrm>
          <a:off x="537415" y="3140158"/>
          <a:ext cx="61905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301">
                  <a:extLst>
                    <a:ext uri="{9D8B030D-6E8A-4147-A177-3AD203B41FA5}">
                      <a16:colId xmlns:a16="http://schemas.microsoft.com/office/drawing/2014/main" xmlns="" val="2200789138"/>
                    </a:ext>
                  </a:extLst>
                </a:gridCol>
                <a:gridCol w="4712270">
                  <a:extLst>
                    <a:ext uri="{9D8B030D-6E8A-4147-A177-3AD203B41FA5}">
                      <a16:colId xmlns:a16="http://schemas.microsoft.com/office/drawing/2014/main" xmlns="" val="310634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자료의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수를 나타냅니다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660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표는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수로 알아보기 편하고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막대그래프는 크기 비교를 쉽게 할 수 있습니다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631271"/>
                  </a:ext>
                </a:extLst>
              </a:tr>
            </a:tbl>
          </a:graphicData>
        </a:graphic>
      </p:graphicFrame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9EBAC5B4-5896-40A9-A8AB-1C72F4F7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28" y="3195396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781EED24-0B65-4CAA-82D4-3240513A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28" y="3585746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0FCC5EC5-88AD-4E2A-B8E8-0C1350FEBB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0572" y="3138482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4795D46-3C31-4945-83C6-2CCF157AC3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9983" y="390387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5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4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74" y="2727109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41" y="2705037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96" y="3941676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74" y="3985821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클릭하면 정답음과 함께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클릭하면 오답음과 함께 일시적으로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5A89CA09-D58B-4D43-A95B-8F0084C9798C}"/>
              </a:ext>
            </a:extLst>
          </p:cNvPr>
          <p:cNvSpPr txBox="1"/>
          <p:nvPr/>
        </p:nvSpPr>
        <p:spPr>
          <a:xfrm>
            <a:off x="369331" y="130476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표와 막대그래프를 보고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말에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xmlns="" id="{0C415AC1-623B-4CEA-8063-D72C0235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3" y="134156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02F759BE-EA2F-4482-9E11-597D1492D370}"/>
              </a:ext>
            </a:extLst>
          </p:cNvPr>
          <p:cNvSpPr txBox="1"/>
          <p:nvPr/>
        </p:nvSpPr>
        <p:spPr>
          <a:xfrm>
            <a:off x="651725" y="2407310"/>
            <a:ext cx="59898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전체 학생 수를 알아보기에 더 편리한 것은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B6CA5BEB-D40B-40B6-8C4A-8E309F61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7" y="248252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28F2BD41-34EC-4061-AD3A-2DB667D0DFEC}"/>
              </a:ext>
            </a:extLst>
          </p:cNvPr>
          <p:cNvSpPr txBox="1"/>
          <p:nvPr/>
        </p:nvSpPr>
        <p:spPr>
          <a:xfrm>
            <a:off x="651725" y="3617727"/>
            <a:ext cx="59898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자료의 수의 크기를 쉽게 비교 할 수 있는 것은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B1294963-4D5A-4C6A-872F-C1D488BE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7" y="369294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81837"/>
            <a:ext cx="178503" cy="210959"/>
          </a:xfrm>
          <a:prstGeom prst="rect">
            <a:avLst/>
          </a:prstGeom>
        </p:spPr>
      </p:pic>
      <p:pic>
        <p:nvPicPr>
          <p:cNvPr id="3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351" y="1304764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23" y="191683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555926" y="1917200"/>
            <a:ext cx="133882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0" y="206003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4EF57560-4445-4021-888B-5C0C55D8AC3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표와 막대그래프를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xmlns="" id="{E8A090D2-8EC8-4829-8A83-01014A04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1B1CC77E-5E60-4FF5-86B5-2764B9FCE7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9" y="2584870"/>
            <a:ext cx="178503" cy="210959"/>
          </a:xfrm>
          <a:prstGeom prst="rect">
            <a:avLst/>
          </a:prstGeom>
        </p:spPr>
      </p:pic>
      <p:sp>
        <p:nvSpPr>
          <p:cNvPr id="48" name="순서도: 대체 처리 47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99938"/>
            <a:ext cx="208823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134460" y="2006277"/>
            <a:ext cx="1813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표와 그래프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870203" y="5229970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43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59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BF5CF7F5-CC07-405D-83FE-2082E5219193}"/>
              </a:ext>
            </a:extLst>
          </p:cNvPr>
          <p:cNvSpPr txBox="1"/>
          <p:nvPr/>
        </p:nvSpPr>
        <p:spPr>
          <a:xfrm>
            <a:off x="765375" y="2504219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표와 막대그래프의 같은 점과 다른 점을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5" name="표 3">
            <a:extLst>
              <a:ext uri="{FF2B5EF4-FFF2-40B4-BE49-F238E27FC236}">
                <a16:creationId xmlns:a16="http://schemas.microsoft.com/office/drawing/2014/main" xmlns="" id="{F993A333-8425-4C8C-93C3-342318A0A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38940"/>
              </p:ext>
            </p:extLst>
          </p:nvPr>
        </p:nvGraphicFramePr>
        <p:xfrm>
          <a:off x="537415" y="3140158"/>
          <a:ext cx="61905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301">
                  <a:extLst>
                    <a:ext uri="{9D8B030D-6E8A-4147-A177-3AD203B41FA5}">
                      <a16:colId xmlns:a16="http://schemas.microsoft.com/office/drawing/2014/main" xmlns="" val="2200789138"/>
                    </a:ext>
                  </a:extLst>
                </a:gridCol>
                <a:gridCol w="4712270">
                  <a:extLst>
                    <a:ext uri="{9D8B030D-6E8A-4147-A177-3AD203B41FA5}">
                      <a16:colId xmlns:a16="http://schemas.microsoft.com/office/drawing/2014/main" xmlns="" val="310634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자료의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수를 나타냅니다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660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표는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수로 알아보기 편하고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막대그래프는 크기 비교를 쉽게 할 수 있습니다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631271"/>
                  </a:ext>
                </a:extLst>
              </a:tr>
            </a:tbl>
          </a:graphicData>
        </a:graphic>
      </p:graphicFrame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9EBAC5B4-5896-40A9-A8AB-1C72F4F7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195396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781EED24-0B65-4CAA-82D4-3240513A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585746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0FCC5EC5-88AD-4E2A-B8E8-0C1350FEBB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0572" y="3138482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4795D46-3C31-4945-83C6-2CCF157AC3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9983" y="3903877"/>
            <a:ext cx="360000" cy="355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8A927AA-5AE4-46D2-890B-02FC00CE3863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DDC42AF-16CB-4900-9FCE-AD5B200DA57A}"/>
              </a:ext>
            </a:extLst>
          </p:cNvPr>
          <p:cNvSpPr/>
          <p:nvPr/>
        </p:nvSpPr>
        <p:spPr>
          <a:xfrm>
            <a:off x="98105" y="3903876"/>
            <a:ext cx="6667165" cy="11772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모서리가 둥근 직사각형 45">
            <a:extLst>
              <a:ext uri="{FF2B5EF4-FFF2-40B4-BE49-F238E27FC236}">
                <a16:creationId xmlns:a16="http://schemas.microsoft.com/office/drawing/2014/main" xmlns="" id="{FFB32C0C-BF00-4DF4-9338-6F08549D4992}"/>
              </a:ext>
            </a:extLst>
          </p:cNvPr>
          <p:cNvSpPr/>
          <p:nvPr/>
        </p:nvSpPr>
        <p:spPr>
          <a:xfrm>
            <a:off x="237317" y="370633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B09DC0F6-CF17-466E-A41B-9CEA889B7F3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DDC6DDCA-85DA-4D00-92D6-5047F0EA3648}"/>
              </a:ext>
            </a:extLst>
          </p:cNvPr>
          <p:cNvSpPr txBox="1"/>
          <p:nvPr/>
        </p:nvSpPr>
        <p:spPr>
          <a:xfrm>
            <a:off x="502127" y="4088936"/>
            <a:ext cx="598984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표는 항목별 자료의 수와 합계를 알아보기 편리합니다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막대그래프는 항목별 자료의 수의 많고 적음을 한눈에 비교하기 편리합니다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67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DB91CCF-6504-4C48-9931-B874F6D3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4" y="2149882"/>
            <a:ext cx="6791923" cy="25823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3DA5112-6D02-4442-B2CC-81EBF7CDEFFE}"/>
              </a:ext>
            </a:extLst>
          </p:cNvPr>
          <p:cNvSpPr txBox="1"/>
          <p:nvPr/>
        </p:nvSpPr>
        <p:spPr>
          <a:xfrm>
            <a:off x="4720778" y="2909697"/>
            <a:ext cx="204254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조사한 자료의 수를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 모양으로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나타낸 것을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849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3842395" y="1252432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842395" y="1196752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44F40C4-1A9A-4F16-B39B-A8D133EFFE63}"/>
              </a:ext>
            </a:extLst>
          </p:cNvPr>
          <p:cNvSpPr txBox="1"/>
          <p:nvPr/>
        </p:nvSpPr>
        <p:spPr>
          <a:xfrm>
            <a:off x="965453" y="4093331"/>
            <a:ext cx="800219" cy="338554"/>
          </a:xfrm>
          <a:prstGeom prst="rect">
            <a:avLst/>
          </a:prstGeom>
          <a:solidFill>
            <a:srgbClr val="DDE9BA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치즈빵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3CE3BBF-95DE-4567-91C8-9D05C2927788}"/>
              </a:ext>
            </a:extLst>
          </p:cNvPr>
          <p:cNvSpPr txBox="1"/>
          <p:nvPr/>
        </p:nvSpPr>
        <p:spPr>
          <a:xfrm>
            <a:off x="1774881" y="4109475"/>
            <a:ext cx="800219" cy="338554"/>
          </a:xfrm>
          <a:prstGeom prst="rect">
            <a:avLst/>
          </a:prstGeom>
          <a:solidFill>
            <a:srgbClr val="F8E2E9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채소빵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AD42DD1-8BAE-4634-8987-5A54A7B0483F}"/>
              </a:ext>
            </a:extLst>
          </p:cNvPr>
          <p:cNvSpPr txBox="1"/>
          <p:nvPr/>
        </p:nvSpPr>
        <p:spPr>
          <a:xfrm>
            <a:off x="2514220" y="4109475"/>
            <a:ext cx="800219" cy="338554"/>
          </a:xfrm>
          <a:prstGeom prst="rect">
            <a:avLst/>
          </a:prstGeom>
          <a:solidFill>
            <a:srgbClr val="D0CCE3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크림빵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B099701-F314-417F-9A9C-2F49597C21EB}"/>
              </a:ext>
            </a:extLst>
          </p:cNvPr>
          <p:cNvSpPr txBox="1"/>
          <p:nvPr/>
        </p:nvSpPr>
        <p:spPr>
          <a:xfrm>
            <a:off x="38693" y="3949315"/>
            <a:ext cx="872355" cy="338554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8B52A2A-6848-40D3-A105-FD03D8C661AD}"/>
              </a:ext>
            </a:extLst>
          </p:cNvPr>
          <p:cNvSpPr txBox="1"/>
          <p:nvPr/>
        </p:nvSpPr>
        <p:spPr>
          <a:xfrm>
            <a:off x="626899" y="4233457"/>
            <a:ext cx="389850" cy="338554"/>
          </a:xfrm>
          <a:prstGeom prst="rect">
            <a:avLst/>
          </a:prstGeom>
          <a:solidFill>
            <a:srgbClr val="FADF7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FF84705-B7D7-4816-BED3-7B36345EA492}"/>
              </a:ext>
            </a:extLst>
          </p:cNvPr>
          <p:cNvSpPr txBox="1"/>
          <p:nvPr/>
        </p:nvSpPr>
        <p:spPr>
          <a:xfrm>
            <a:off x="1234153" y="2221123"/>
            <a:ext cx="11448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빵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1D0CAC1C-FBCF-48BB-BE0C-7AB5064C9B13}"/>
              </a:ext>
            </a:extLst>
          </p:cNvPr>
          <p:cNvSpPr/>
          <p:nvPr/>
        </p:nvSpPr>
        <p:spPr>
          <a:xfrm>
            <a:off x="5896241" y="2394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4546721" y="1252432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569733" y="1196752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70240FE5-95A7-4173-9B3E-E21027D030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524629"/>
            <a:ext cx="348893" cy="35700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31D6FCAC-2D50-4672-8D76-75A521DBB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39" y="1534545"/>
            <a:ext cx="348893" cy="33266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480166"/>
            <a:ext cx="549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민지가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요일별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넘은 줄넘기 횟수를 나타낸 그래프입니다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4572000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595012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10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151249" y="2205436"/>
            <a:ext cx="4810195" cy="2625837"/>
            <a:chOff x="910739" y="2201893"/>
            <a:chExt cx="5291214" cy="2888421"/>
          </a:xfrm>
        </p:grpSpPr>
        <p:sp>
          <p:nvSpPr>
            <p:cNvPr id="109" name="TextBox 9">
              <a:extLst>
                <a:ext uri="{FF2B5EF4-FFF2-40B4-BE49-F238E27FC236}">
                  <a16:creationId xmlns:a16="http://schemas.microsoft.com/office/drawing/2014/main" xmlns="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049" y="2201893"/>
              <a:ext cx="3366210" cy="449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요일별</a:t>
              </a:r>
              <a:r>
                <a:rPr lang="ko-KR" altLang="en-US" dirty="0"/>
                <a:t> 넘은 줄넘기 횟수</a:t>
              </a: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EEE55C05-D40E-4FD3-B571-6184EC2E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185" y="2672916"/>
              <a:ext cx="5203768" cy="2417398"/>
            </a:xfrm>
            <a:prstGeom prst="rect">
              <a:avLst/>
            </a:prstGeom>
          </p:spPr>
        </p:pic>
        <p:sp>
          <p:nvSpPr>
            <p:cNvPr id="111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1" y="4658219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423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48053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337" y="4642970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목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727" y="4663302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761148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739" y="4568405"/>
              <a:ext cx="534441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횟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65" y="2780928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764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614103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29309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263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448780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448780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611560" y="1460103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EBD14EBC-7461-401E-8022-2A9DDE3C2CBE}"/>
              </a:ext>
            </a:extLst>
          </p:cNvPr>
          <p:cNvSpPr/>
          <p:nvPr/>
        </p:nvSpPr>
        <p:spPr>
          <a:xfrm>
            <a:off x="5927935" y="5517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529487"/>
            <a:ext cx="348893" cy="35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510728-C9F1-4EDB-86E1-5457FC44AB87}"/>
              </a:ext>
            </a:extLst>
          </p:cNvPr>
          <p:cNvSpPr txBox="1"/>
          <p:nvPr/>
        </p:nvSpPr>
        <p:spPr>
          <a:xfrm>
            <a:off x="787319" y="1496978"/>
            <a:ext cx="5980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조사한 자료의 수를 막대 모양으로 나타낸 그래프를 무엇이라고 하나요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B00DE49-87EC-4056-9F0B-2AFA69B0E6F9}"/>
              </a:ext>
            </a:extLst>
          </p:cNvPr>
          <p:cNvSpPr/>
          <p:nvPr/>
        </p:nvSpPr>
        <p:spPr bwMode="auto">
          <a:xfrm>
            <a:off x="2716899" y="4905164"/>
            <a:ext cx="174709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79" name="Picture 12">
            <a:extLst>
              <a:ext uri="{FF2B5EF4-FFF2-40B4-BE49-F238E27FC236}">
                <a16:creationId xmlns:a16="http://schemas.microsoft.com/office/drawing/2014/main" xmlns="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9780B374-3B1E-473A-97D5-BC12EAB985CC}"/>
              </a:ext>
            </a:extLst>
          </p:cNvPr>
          <p:cNvSpPr/>
          <p:nvPr/>
        </p:nvSpPr>
        <p:spPr>
          <a:xfrm>
            <a:off x="4720778" y="5570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151249" y="2205436"/>
            <a:ext cx="4810195" cy="2625837"/>
            <a:chOff x="910739" y="2201893"/>
            <a:chExt cx="5291214" cy="2888421"/>
          </a:xfrm>
        </p:grpSpPr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049" y="2201893"/>
              <a:ext cx="3366210" cy="449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요일별</a:t>
              </a:r>
              <a:r>
                <a:rPr lang="ko-KR" altLang="en-US" dirty="0"/>
                <a:t> 넘은 줄넘기 횟수</a:t>
              </a: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EEE55C05-D40E-4FD3-B571-6184EC2E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185" y="2672916"/>
              <a:ext cx="5203768" cy="2417398"/>
            </a:xfrm>
            <a:prstGeom prst="rect">
              <a:avLst/>
            </a:prstGeom>
          </p:spPr>
        </p:pic>
        <p:sp>
          <p:nvSpPr>
            <p:cNvPr id="6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1" y="4658219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423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48053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337" y="4642970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목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727" y="4663302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761148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739" y="4568405"/>
              <a:ext cx="534441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횟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65" y="2780928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764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614103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29309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0B0C28EF-BA6E-494B-BAAD-BF225CAE4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899" y="5014868"/>
            <a:ext cx="360000" cy="355000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145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12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DE9AD0C8-E4BA-45AB-AB3F-25D1D7777A35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간식을 조사하여 나타낸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99" y="19365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727A53F4-44B0-49FE-ADF3-76126BA0774A}"/>
              </a:ext>
            </a:extLst>
          </p:cNvPr>
          <p:cNvSpPr txBox="1"/>
          <p:nvPr/>
        </p:nvSpPr>
        <p:spPr>
          <a:xfrm>
            <a:off x="513347" y="188082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래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조사한 자료의 수를 막대 모양으로 나타낸 그래프를 무엇이라고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A31E4A9-C07A-4E69-B124-11D3A4A799A6}"/>
              </a:ext>
            </a:extLst>
          </p:cNvPr>
          <p:cNvSpPr/>
          <p:nvPr/>
        </p:nvSpPr>
        <p:spPr bwMode="auto">
          <a:xfrm>
            <a:off x="2716899" y="5086007"/>
            <a:ext cx="174709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4BB2B242-4D4C-4FB7-BE2E-BEECCA2BB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167" y="5234782"/>
            <a:ext cx="360000" cy="355000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707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079612" y="2517750"/>
            <a:ext cx="4687194" cy="2495426"/>
            <a:chOff x="1079612" y="2517750"/>
            <a:chExt cx="4687194" cy="24954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BEA3AC5-0551-4E2E-BE84-04198E11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3143" y="2923100"/>
              <a:ext cx="4493663" cy="2090076"/>
            </a:xfrm>
            <a:prstGeom prst="rect">
              <a:avLst/>
            </a:prstGeom>
          </p:spPr>
        </p:pic>
        <p:sp>
          <p:nvSpPr>
            <p:cNvPr id="37" name="TextBox 9">
              <a:extLst>
                <a:ext uri="{FF2B5EF4-FFF2-40B4-BE49-F238E27FC236}">
                  <a16:creationId xmlns:a16="http://schemas.microsoft.com/office/drawing/2014/main" xmlns="" id="{4BAC07AC-EB8A-435B-912C-4BF41B98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879" y="2517750"/>
              <a:ext cx="3060191" cy="37119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/>
                <a:t>좋아하는 </a:t>
              </a:r>
              <a:r>
                <a:rPr lang="ko-KR" altLang="en-US" dirty="0" err="1"/>
                <a:t>간식별</a:t>
              </a:r>
              <a:r>
                <a:rPr lang="ko-KR" altLang="en-US" dirty="0"/>
                <a:t> 학생 수</a:t>
              </a:r>
            </a:p>
          </p:txBody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805" y="4617132"/>
              <a:ext cx="485856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치킨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419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떡볶이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293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피자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167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449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햄버거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951" y="4723343"/>
              <a:ext cx="485856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간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612" y="4503922"/>
              <a:ext cx="711343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150" y="2996952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996952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3753036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4287898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81837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EBD14EBC-7461-401E-8022-2A9DDE3C2CBE}"/>
              </a:ext>
            </a:extLst>
          </p:cNvPr>
          <p:cNvSpPr/>
          <p:nvPr/>
        </p:nvSpPr>
        <p:spPr>
          <a:xfrm>
            <a:off x="5927935" y="5517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529487"/>
            <a:ext cx="348893" cy="35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510728-C9F1-4EDB-86E1-5457FC44AB87}"/>
              </a:ext>
            </a:extLst>
          </p:cNvPr>
          <p:cNvSpPr txBox="1"/>
          <p:nvPr/>
        </p:nvSpPr>
        <p:spPr>
          <a:xfrm>
            <a:off x="787319" y="1496978"/>
            <a:ext cx="5980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조사한 자료의 수를 막대 모양으로 나타낸 그래프를 무엇이라고 하나요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B00DE49-87EC-4056-9F0B-2AFA69B0E6F9}"/>
              </a:ext>
            </a:extLst>
          </p:cNvPr>
          <p:cNvSpPr/>
          <p:nvPr/>
        </p:nvSpPr>
        <p:spPr bwMode="auto">
          <a:xfrm>
            <a:off x="2716899" y="4905164"/>
            <a:ext cx="174709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79" name="Picture 12">
            <a:extLst>
              <a:ext uri="{FF2B5EF4-FFF2-40B4-BE49-F238E27FC236}">
                <a16:creationId xmlns:a16="http://schemas.microsoft.com/office/drawing/2014/main" xmlns="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9780B374-3B1E-473A-97D5-BC12EAB985CC}"/>
              </a:ext>
            </a:extLst>
          </p:cNvPr>
          <p:cNvSpPr/>
          <p:nvPr/>
        </p:nvSpPr>
        <p:spPr>
          <a:xfrm>
            <a:off x="4720778" y="5570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151249" y="2205436"/>
            <a:ext cx="4810195" cy="2625837"/>
            <a:chOff x="910739" y="2201893"/>
            <a:chExt cx="5291214" cy="2888421"/>
          </a:xfrm>
        </p:grpSpPr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049" y="2201893"/>
              <a:ext cx="3366210" cy="449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요일별</a:t>
              </a:r>
              <a:r>
                <a:rPr lang="ko-KR" altLang="en-US" dirty="0"/>
                <a:t> 넘은 줄넘기 횟수</a:t>
              </a: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EEE55C05-D40E-4FD3-B571-6184EC2E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185" y="2672916"/>
              <a:ext cx="5203768" cy="2417398"/>
            </a:xfrm>
            <a:prstGeom prst="rect">
              <a:avLst/>
            </a:prstGeom>
          </p:spPr>
        </p:pic>
        <p:sp>
          <p:nvSpPr>
            <p:cNvPr id="6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1" y="4658219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423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48053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337" y="4642970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목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727" y="4663302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761148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739" y="4568405"/>
              <a:ext cx="534441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횟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65" y="2780928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764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614103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29309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0B0C28EF-BA6E-494B-BAAD-BF225CAE4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899" y="5014868"/>
            <a:ext cx="360000" cy="355000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40FAF4F-9523-446C-9690-B495BA3E058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B28ED0A3-88C2-4F68-8140-A4D013639777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모서리가 둥근 직사각형 45">
            <a:extLst>
              <a:ext uri="{FF2B5EF4-FFF2-40B4-BE49-F238E27FC236}">
                <a16:creationId xmlns:a16="http://schemas.microsoft.com/office/drawing/2014/main" xmlns="" id="{48C9C8BB-C708-4106-8330-A9BAC0192E9B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각 삼각형 91">
            <a:extLst>
              <a:ext uri="{FF2B5EF4-FFF2-40B4-BE49-F238E27FC236}">
                <a16:creationId xmlns:a16="http://schemas.microsoft.com/office/drawing/2014/main" xmlns="" id="{AB26201E-2C3E-4F0A-9E58-869E6B6DC2F4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xmlns="" id="{39B61E9F-526D-4EAD-9FDE-21D59E7AB4AA}"/>
              </a:ext>
            </a:extLst>
          </p:cNvPr>
          <p:cNvSpPr txBox="1"/>
          <p:nvPr/>
        </p:nvSpPr>
        <p:spPr>
          <a:xfrm>
            <a:off x="384820" y="4293096"/>
            <a:ext cx="61946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조사한 자료의 수를 막대 모양으로 나타낸 그림을 막대그래프라고 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86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</a:p>
        </p:txBody>
      </p:sp>
      <p:sp>
        <p:nvSpPr>
          <p:cNvPr id="47" name="타원 46"/>
          <p:cNvSpPr/>
          <p:nvPr/>
        </p:nvSpPr>
        <p:spPr>
          <a:xfrm>
            <a:off x="4938520" y="5598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979118" y="5604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F984C23-24BB-4B55-AE0D-9862F5BB8687}"/>
              </a:ext>
            </a:extLst>
          </p:cNvPr>
          <p:cNvSpPr txBox="1"/>
          <p:nvPr/>
        </p:nvSpPr>
        <p:spPr>
          <a:xfrm>
            <a:off x="787319" y="1556792"/>
            <a:ext cx="59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가로와 세로는 각각 무엇을 나타내나요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92D381B3-9B63-487B-B665-A78F720F2C0E}"/>
              </a:ext>
            </a:extLst>
          </p:cNvPr>
          <p:cNvSpPr/>
          <p:nvPr/>
        </p:nvSpPr>
        <p:spPr bwMode="auto">
          <a:xfrm>
            <a:off x="2486079" y="4864070"/>
            <a:ext cx="87831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요일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E2067252-B284-4506-8CF0-5BEFFD46C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88" y="5068885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0AA38FCC-BABA-4011-96C5-7F8C477CBBFA}"/>
              </a:ext>
            </a:extLst>
          </p:cNvPr>
          <p:cNvSpPr/>
          <p:nvPr/>
        </p:nvSpPr>
        <p:spPr bwMode="auto">
          <a:xfrm>
            <a:off x="4466299" y="4864070"/>
            <a:ext cx="87831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횟수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8D381457-7A7E-4813-9BF2-E529EB53C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058" y="4819441"/>
            <a:ext cx="360000" cy="355000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1151249" y="2205436"/>
            <a:ext cx="4810195" cy="2625837"/>
            <a:chOff x="910739" y="2201893"/>
            <a:chExt cx="5291214" cy="2888421"/>
          </a:xfrm>
        </p:grpSpPr>
        <p:sp>
          <p:nvSpPr>
            <p:cNvPr id="43" name="TextBox 9">
              <a:extLst>
                <a:ext uri="{FF2B5EF4-FFF2-40B4-BE49-F238E27FC236}">
                  <a16:creationId xmlns:a16="http://schemas.microsoft.com/office/drawing/2014/main" xmlns="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049" y="2201893"/>
              <a:ext cx="3366210" cy="449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요일별</a:t>
              </a:r>
              <a:r>
                <a:rPr lang="ko-KR" altLang="en-US" dirty="0"/>
                <a:t> 넘은 줄넘기 횟수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EEE55C05-D40E-4FD3-B571-6184EC2E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185" y="2672916"/>
              <a:ext cx="5203768" cy="2417398"/>
            </a:xfrm>
            <a:prstGeom prst="rect">
              <a:avLst/>
            </a:prstGeom>
          </p:spPr>
        </p:pic>
        <p:sp>
          <p:nvSpPr>
            <p:cNvPr id="4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1" y="4658219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423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48053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337" y="4642970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목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653136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727" y="4663302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761148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739" y="4568405"/>
              <a:ext cx="534441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횟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65" y="2780928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764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3614103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293096"/>
              <a:ext cx="401533" cy="2829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" y="1581829"/>
            <a:ext cx="357006" cy="34077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762339" y="4869160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43908" y="4879056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816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3842395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842395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4546721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569733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47B7372C-C833-4DDA-BFF5-DDC6AE5BBBD6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간식을 조사하여 나타낸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9014497F-E8FE-4235-929B-D07740ED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4785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76ECD39A-C979-4C06-A3A1-F6A913096A28}"/>
              </a:ext>
            </a:extLst>
          </p:cNvPr>
          <p:cNvSpPr txBox="1"/>
          <p:nvPr/>
        </p:nvSpPr>
        <p:spPr>
          <a:xfrm>
            <a:off x="513276" y="189215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그래프의 가로와 세로는 각각 무엇을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CE361FA-0B0B-4BDA-8879-8E7714B0DE8E}"/>
              </a:ext>
            </a:extLst>
          </p:cNvPr>
          <p:cNvSpPr/>
          <p:nvPr/>
        </p:nvSpPr>
        <p:spPr bwMode="auto">
          <a:xfrm>
            <a:off x="2526472" y="5080094"/>
            <a:ext cx="87831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간식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8DCA8BA2-E3A5-4D15-8014-55803A38B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4281" y="5018216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ECD589-007D-45E9-96A0-E209E50EE4C9}"/>
              </a:ext>
            </a:extLst>
          </p:cNvPr>
          <p:cNvSpPr/>
          <p:nvPr/>
        </p:nvSpPr>
        <p:spPr bwMode="auto">
          <a:xfrm>
            <a:off x="4471770" y="5080094"/>
            <a:ext cx="114028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E2FB165B-09C4-45C7-B716-0572E4226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136" y="5018216"/>
            <a:ext cx="360000" cy="355000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1079612" y="2517750"/>
            <a:ext cx="4687194" cy="2495426"/>
            <a:chOff x="1079612" y="2517750"/>
            <a:chExt cx="4687194" cy="249542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5BEA3AC5-0551-4E2E-BE84-04198E11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3143" y="2923100"/>
              <a:ext cx="4493663" cy="2090076"/>
            </a:xfrm>
            <a:prstGeom prst="rect">
              <a:avLst/>
            </a:prstGeom>
          </p:spPr>
        </p:pic>
        <p:sp>
          <p:nvSpPr>
            <p:cNvPr id="29" name="TextBox 9">
              <a:extLst>
                <a:ext uri="{FF2B5EF4-FFF2-40B4-BE49-F238E27FC236}">
                  <a16:creationId xmlns:a16="http://schemas.microsoft.com/office/drawing/2014/main" xmlns="" id="{4BAC07AC-EB8A-435B-912C-4BF41B98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879" y="2517750"/>
              <a:ext cx="3060191" cy="37119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/>
                <a:t>좋아하는 </a:t>
              </a:r>
              <a:r>
                <a:rPr lang="ko-KR" altLang="en-US" dirty="0" err="1"/>
                <a:t>간식별</a:t>
              </a:r>
              <a:r>
                <a:rPr lang="ko-KR" altLang="en-US" dirty="0"/>
                <a:t> 학생 수</a:t>
              </a:r>
            </a:p>
          </p:txBody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805" y="4617132"/>
              <a:ext cx="485856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치킨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419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떡볶이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293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피자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167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김밥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449" y="4617132"/>
              <a:ext cx="646675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햄버거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951" y="4723343"/>
              <a:ext cx="485856" cy="2572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간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612" y="4503922"/>
              <a:ext cx="711343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150" y="2996952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2996952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3753036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4287898"/>
              <a:ext cx="401534" cy="257226"/>
            </a:xfrm>
            <a:prstGeom prst="rect">
              <a:avLst/>
            </a:prstGeom>
            <a:solidFill>
              <a:srgbClr val="F0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62339" y="5060757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43908" y="5070653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186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81837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41447</TotalTime>
  <Words>2664</Words>
  <Application>Microsoft Office PowerPoint</Application>
  <PresentationFormat>화면 슬라이드 쇼(4:3)</PresentationFormat>
  <Paragraphs>940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7233</cp:revision>
  <dcterms:created xsi:type="dcterms:W3CDTF">2008-07-15T12:19:11Z</dcterms:created>
  <dcterms:modified xsi:type="dcterms:W3CDTF">2022-03-03T08:26:45Z</dcterms:modified>
</cp:coreProperties>
</file>