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40" r:id="rId4"/>
    <p:sldId id="1392" r:id="rId5"/>
    <p:sldId id="1358" r:id="rId6"/>
    <p:sldId id="1393" r:id="rId7"/>
    <p:sldId id="1338" r:id="rId8"/>
    <p:sldId id="1339" r:id="rId9"/>
    <p:sldId id="1394" r:id="rId10"/>
    <p:sldId id="1345" r:id="rId11"/>
    <p:sldId id="1346" r:id="rId12"/>
    <p:sldId id="1395" r:id="rId13"/>
    <p:sldId id="1348" r:id="rId14"/>
    <p:sldId id="1396" r:id="rId15"/>
    <p:sldId id="1349" r:id="rId16"/>
    <p:sldId id="1397" r:id="rId17"/>
    <p:sldId id="1351" r:id="rId18"/>
    <p:sldId id="1387" r:id="rId19"/>
    <p:sldId id="1389" r:id="rId20"/>
    <p:sldId id="1398" r:id="rId21"/>
    <p:sldId id="1399" r:id="rId22"/>
    <p:sldId id="1355" r:id="rId23"/>
    <p:sldId id="1390" r:id="rId24"/>
    <p:sldId id="1356" r:id="rId25"/>
    <p:sldId id="1400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0EE"/>
    <a:srgbClr val="F9DC95"/>
    <a:srgbClr val="FADF7E"/>
    <a:srgbClr val="FDFBEE"/>
    <a:srgbClr val="D0CCE3"/>
    <a:srgbClr val="F8E2E9"/>
    <a:srgbClr val="DDE9BA"/>
    <a:srgbClr val="FFFFFF"/>
    <a:srgbClr val="E6B9B8"/>
    <a:srgbClr val="E29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4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4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8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8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211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432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나의 생각을 전해 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0261"/>
            <a:ext cx="330249" cy="31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30725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1921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0892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1054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6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정답 확인 버튼은 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u="sng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0778" y="5016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94384" y="4996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DAAEF6A-4641-44B9-B192-900F3CB15A78}"/>
              </a:ext>
            </a:extLst>
          </p:cNvPr>
          <p:cNvSpPr/>
          <p:nvPr/>
        </p:nvSpPr>
        <p:spPr bwMode="auto">
          <a:xfrm>
            <a:off x="517242" y="2291172"/>
            <a:ext cx="6250524" cy="9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고등어를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 많이 갖다 놓는 것이 좋을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결과를 살펴보았을 때 가장 많이 팔린 생선이 고등어이기 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4A8D1728-0D53-4CAD-81B9-6FFD3011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18" y="2893980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2" y="2349967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B1486896-A535-4E80-A3F8-4EA4611B5D49}"/>
              </a:ext>
            </a:extLst>
          </p:cNvPr>
          <p:cNvSpPr txBox="1"/>
          <p:nvPr/>
        </p:nvSpPr>
        <p:spPr>
          <a:xfrm>
            <a:off x="668675" y="1527756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생선 가게 주인이라면 어느 생선을 더 많이 갖다 놓는 것이 좋을지 생각해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529739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424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34F9A4E4-4235-49D3-B558-A9BB3E10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2" y="18828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3BB89F0D-082E-424D-915B-BEF81C8676D4}"/>
              </a:ext>
            </a:extLst>
          </p:cNvPr>
          <p:cNvSpPr txBox="1"/>
          <p:nvPr/>
        </p:nvSpPr>
        <p:spPr>
          <a:xfrm>
            <a:off x="529243" y="1804910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주스 가게 주인이라면 어느 과일을 더 많이 갖다 놓는 것이 좋을지 생각해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2E8C1625-F3C1-414A-9024-D87F05B71FE0}"/>
              </a:ext>
            </a:extLst>
          </p:cNvPr>
          <p:cNvSpPr txBox="1"/>
          <p:nvPr/>
        </p:nvSpPr>
        <p:spPr>
          <a:xfrm>
            <a:off x="340087" y="118528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주스 가게에서 하루 동안 팔린 주스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9B45834-6953-4013-8E78-06F29C829DDC}"/>
              </a:ext>
            </a:extLst>
          </p:cNvPr>
          <p:cNvSpPr/>
          <p:nvPr/>
        </p:nvSpPr>
        <p:spPr bwMode="auto">
          <a:xfrm>
            <a:off x="517242" y="2569944"/>
            <a:ext cx="6250524" cy="9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8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바나나를 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 많이 갖다 놓는 것이 좋을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결과를 살펴 보았을 때 가장 많이 팔린 주스가 바나나 주스이기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B89B032B-41B2-42B8-AA86-1BCA5DA80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325" y="3254020"/>
            <a:ext cx="360000" cy="355000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FA480C62-8AB5-4913-B79B-9721BD33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0" y="2603793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494347" y="5351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029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48141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0261"/>
            <a:ext cx="330249" cy="31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30725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1921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0892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1054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DAAEF6A-4641-44B9-B192-900F3CB15A78}"/>
              </a:ext>
            </a:extLst>
          </p:cNvPr>
          <p:cNvSpPr/>
          <p:nvPr/>
        </p:nvSpPr>
        <p:spPr bwMode="auto">
          <a:xfrm>
            <a:off x="517242" y="2291172"/>
            <a:ext cx="6250524" cy="9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고등어를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 많이 갖다 놓는 것이 좋을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결과를 살펴보았을 때 가장 많이 팔린 생선이 고등어이기 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4A8D1728-0D53-4CAD-81B9-6FFD3011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18" y="2893980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2" y="2349967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B1486896-A535-4E80-A3F8-4EA4611B5D49}"/>
              </a:ext>
            </a:extLst>
          </p:cNvPr>
          <p:cNvSpPr txBox="1"/>
          <p:nvPr/>
        </p:nvSpPr>
        <p:spPr>
          <a:xfrm>
            <a:off x="668675" y="1527756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생선 가게 주인이라면 어느 생선을 더 많이 갖다 놓는 것이 좋을지 생각해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786464C-80F4-4547-81EF-EE0DE1BA533F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061C84-409F-432E-B582-D393D1CD5DA0}"/>
              </a:ext>
            </a:extLst>
          </p:cNvPr>
          <p:cNvSpPr/>
          <p:nvPr/>
        </p:nvSpPr>
        <p:spPr>
          <a:xfrm>
            <a:off x="98105" y="3699433"/>
            <a:ext cx="6667165" cy="1327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모서리가 둥근 직사각형 45">
            <a:extLst>
              <a:ext uri="{FF2B5EF4-FFF2-40B4-BE49-F238E27FC236}">
                <a16:creationId xmlns="" xmlns:a16="http://schemas.microsoft.com/office/drawing/2014/main" id="{18DC680B-A78B-4720-838B-1131F1155990}"/>
              </a:ext>
            </a:extLst>
          </p:cNvPr>
          <p:cNvSpPr/>
          <p:nvPr/>
        </p:nvSpPr>
        <p:spPr>
          <a:xfrm>
            <a:off x="243838" y="36120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DB865AB9-A5BB-462B-ACFF-119BB34EEAB9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11653022-71DF-47E6-BD15-E319F3286BF7}"/>
              </a:ext>
            </a:extLst>
          </p:cNvPr>
          <p:cNvSpPr txBox="1"/>
          <p:nvPr/>
        </p:nvSpPr>
        <p:spPr>
          <a:xfrm>
            <a:off x="357248" y="4033425"/>
            <a:ext cx="61874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생선 가게에서 가장 많이 팔린 것이 고등어이므로 고등어를 더 많이 갖다 놓는 것이 더 좋을 것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0A0D6EE-C752-45E0-84E1-520B7E4B3818}"/>
              </a:ext>
            </a:extLst>
          </p:cNvPr>
          <p:cNvSpPr txBox="1"/>
          <p:nvPr/>
        </p:nvSpPr>
        <p:spPr>
          <a:xfrm>
            <a:off x="200974" y="1484784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8">
            <a:extLst>
              <a:ext uri="{FF2B5EF4-FFF2-40B4-BE49-F238E27FC236}">
                <a16:creationId xmlns="" xmlns:a16="http://schemas.microsoft.com/office/drawing/2014/main" id="{FAEE3CE5-5AB0-494A-A275-BF159F6B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8" y="151442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30725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06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1309663" y="1515097"/>
            <a:ext cx="558256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준석이네 동네에서 일주일 동안 나온 음식물 쓰레기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음식물 쓰레기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양이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240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73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508104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3111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8151" y="2528900"/>
            <a:ext cx="4039378" cy="2609062"/>
            <a:chOff x="1428151" y="2528900"/>
            <a:chExt cx="4039378" cy="2609062"/>
          </a:xfrm>
        </p:grpSpPr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8F664C09-5BF7-4489-A5EF-68977641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055" y="2528900"/>
              <a:ext cx="2932994" cy="34111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종류별 음식물 쓰레기 양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18BFBA70-4759-48A7-A11A-11D520CA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7641" y="2975026"/>
              <a:ext cx="3859888" cy="2146162"/>
            </a:xfrm>
            <a:prstGeom prst="rect">
              <a:avLst/>
            </a:prstGeom>
          </p:spPr>
        </p:pic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334" y="4507918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43" y="3936631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600" y="3288559"/>
              <a:ext cx="354168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319" y="3038202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(kg)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151" y="4706183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쓰레기 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452" y="4957070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4833156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남은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791" y="4833156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한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8303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과일 껍질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955" y="48303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식재료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30725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1921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0892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06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5025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버튼이나 그래프 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 전 그래프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948FDD3-0BE6-4717-89A1-96B3C746C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" y="1520788"/>
            <a:ext cx="348893" cy="332665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B5C2D1B1-720F-4E8E-9F94-32ED3F55419F}"/>
              </a:ext>
            </a:extLst>
          </p:cNvPr>
          <p:cNvSpPr txBox="1"/>
          <p:nvPr/>
        </p:nvSpPr>
        <p:spPr>
          <a:xfrm>
            <a:off x="668675" y="1484784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상한 음식의 쓰레기 양과 과일 껍질의 쓰레기 양이 같다고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8BFBA70-4759-48A7-A11A-11D520CA4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887" y="2664403"/>
            <a:ext cx="2178805" cy="1211452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918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base_01.svg / 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428151" y="2276872"/>
            <a:ext cx="4039378" cy="2628292"/>
            <a:chOff x="1428151" y="2528900"/>
            <a:chExt cx="4039378" cy="2628292"/>
          </a:xfrm>
        </p:grpSpPr>
        <p:sp>
          <p:nvSpPr>
            <p:cNvPr id="76" name="TextBox 9">
              <a:extLst>
                <a:ext uri="{FF2B5EF4-FFF2-40B4-BE49-F238E27FC236}">
                  <a16:creationId xmlns="" xmlns:a16="http://schemas.microsoft.com/office/drawing/2014/main" id="{8F664C09-5BF7-4489-A5EF-68977641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055" y="2528900"/>
              <a:ext cx="2932994" cy="34111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종류별 음식물 쓰레기 양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18BFBA70-4759-48A7-A11A-11D520CA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7641" y="2975026"/>
              <a:ext cx="3859888" cy="2146162"/>
            </a:xfrm>
            <a:prstGeom prst="rect">
              <a:avLst/>
            </a:prstGeom>
          </p:spPr>
        </p:pic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334" y="4507918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43" y="3936631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600" y="3288559"/>
              <a:ext cx="354168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319" y="3038202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(kg)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151" y="4706183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쓰레기 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452" y="4957070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4841677"/>
              <a:ext cx="650137" cy="2795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남은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791" y="4833156"/>
              <a:ext cx="650137" cy="303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한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842742"/>
              <a:ext cx="650137" cy="3144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과일 껍질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955" y="48303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식재료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563BF606-983C-4E29-AAEA-891319BA8A06}"/>
              </a:ext>
            </a:extLst>
          </p:cNvPr>
          <p:cNvSpPr/>
          <p:nvPr/>
        </p:nvSpPr>
        <p:spPr>
          <a:xfrm>
            <a:off x="5467529" y="3963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2637A35-27D6-4017-A97C-CA5FE5C018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89" b="18450"/>
          <a:stretch/>
        </p:blipFill>
        <p:spPr>
          <a:xfrm>
            <a:off x="2522614" y="2724822"/>
            <a:ext cx="2939476" cy="175788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4A8D1728-0D53-4CAD-81B9-6FFD3011A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090" y="26362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9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완성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전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경우는 텍스트가 많으므로 폰트 크기 적당히 조절해주세요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33E8514D-4E34-4104-8DB9-6DCF2C6C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2" y="189371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7EADAAE9-F159-4600-9B3F-1B5B790477ED}"/>
              </a:ext>
            </a:extLst>
          </p:cNvPr>
          <p:cNvSpPr txBox="1"/>
          <p:nvPr/>
        </p:nvSpPr>
        <p:spPr>
          <a:xfrm>
            <a:off x="529243" y="1815788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쓰레기 줍기와 손수건 사용하기를 실천한 학생 수가 같다고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CEA5A10F-9A09-4670-B64F-04FA0FAF858E}"/>
              </a:ext>
            </a:extLst>
          </p:cNvPr>
          <p:cNvSpPr txBox="1"/>
          <p:nvPr/>
        </p:nvSpPr>
        <p:spPr>
          <a:xfrm>
            <a:off x="340087" y="1185289"/>
            <a:ext cx="65198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희석이네 학교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실천한 환경 보호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2B4C4B9-FDD5-4C19-A204-396CC7B05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241" y="2916609"/>
            <a:ext cx="3920103" cy="2143638"/>
          </a:xfrm>
          <a:prstGeom prst="rect">
            <a:avLst/>
          </a:prstGeom>
        </p:spPr>
      </p:pic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871DF49-5800-4D59-8ABB-29EC27CF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941" y="2511820"/>
            <a:ext cx="2932994" cy="341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환경 보호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50593A9-9ACF-4B63-B766-98CAD04F6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259" y="3645024"/>
            <a:ext cx="2223261" cy="1227586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39B0C27-BE44-4CF6-A645-B44D9A9CD599}"/>
              </a:ext>
            </a:extLst>
          </p:cNvPr>
          <p:cNvSpPr/>
          <p:nvPr/>
        </p:nvSpPr>
        <p:spPr>
          <a:xfrm>
            <a:off x="5488161" y="3777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381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/ pop01_base_01.svg / pop01_answer_01_back.svg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4412369"/>
            <a:ext cx="275723" cy="240767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861048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661" y="3176972"/>
            <a:ext cx="354168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44" y="2960948"/>
            <a:ext cx="391736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574" y="4641715"/>
            <a:ext cx="690451" cy="19898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480" y="4879355"/>
            <a:ext cx="488458" cy="180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동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67" y="4671641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개인 컵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888" y="4677944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쓰레기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줍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77" y="4689140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전기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아껴 쓰기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866" y="4700336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손수건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30725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1921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0892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06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948FDD3-0BE6-4717-89A1-96B3C746C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" y="1520788"/>
            <a:ext cx="348893" cy="332665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B5C2D1B1-720F-4E8E-9F94-32ED3F55419F}"/>
              </a:ext>
            </a:extLst>
          </p:cNvPr>
          <p:cNvSpPr txBox="1"/>
          <p:nvPr/>
        </p:nvSpPr>
        <p:spPr>
          <a:xfrm>
            <a:off x="668675" y="1484784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상한 음식의 쓰레기 양과 과일 껍질의 쓰레기 양이 같다고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막대그래프를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428151" y="2276872"/>
            <a:ext cx="4039378" cy="2628292"/>
            <a:chOff x="1428151" y="2528900"/>
            <a:chExt cx="4039378" cy="2628292"/>
          </a:xfrm>
        </p:grpSpPr>
        <p:sp>
          <p:nvSpPr>
            <p:cNvPr id="76" name="TextBox 9">
              <a:extLst>
                <a:ext uri="{FF2B5EF4-FFF2-40B4-BE49-F238E27FC236}">
                  <a16:creationId xmlns="" xmlns:a16="http://schemas.microsoft.com/office/drawing/2014/main" id="{8F664C09-5BF7-4489-A5EF-68977641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055" y="2528900"/>
              <a:ext cx="2932994" cy="34111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종류별 음식물 쓰레기 양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18BFBA70-4759-48A7-A11A-11D520CA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7641" y="2975026"/>
              <a:ext cx="3859888" cy="2146162"/>
            </a:xfrm>
            <a:prstGeom prst="rect">
              <a:avLst/>
            </a:prstGeom>
          </p:spPr>
        </p:pic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334" y="4507918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43" y="3936631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600" y="3288559"/>
              <a:ext cx="354168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319" y="3038202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(kg)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151" y="4706183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쓰레기 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452" y="4957070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4841677"/>
              <a:ext cx="650137" cy="2795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남은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791" y="4833156"/>
              <a:ext cx="650137" cy="303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한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842742"/>
              <a:ext cx="650137" cy="3144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과일 껍질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955" y="48303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식재료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2637A35-27D6-4017-A97C-CA5FE5C018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89" b="18450"/>
          <a:stretch/>
        </p:blipFill>
        <p:spPr>
          <a:xfrm>
            <a:off x="2522614" y="2724822"/>
            <a:ext cx="2939476" cy="175788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4A8D1728-0D53-4CAD-81B9-6FFD3011A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090" y="2636222"/>
            <a:ext cx="360000" cy="355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B0394DB-B337-480F-870C-479964FD95FA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4EF5C20-62ED-4C3F-B228-4EBCF576F43A}"/>
              </a:ext>
            </a:extLst>
          </p:cNvPr>
          <p:cNvSpPr/>
          <p:nvPr/>
        </p:nvSpPr>
        <p:spPr>
          <a:xfrm>
            <a:off x="160522" y="2927173"/>
            <a:ext cx="6667165" cy="2195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6071A28E-4EF7-499D-9628-70EC17C270BF}"/>
              </a:ext>
            </a:extLst>
          </p:cNvPr>
          <p:cNvSpPr/>
          <p:nvPr/>
        </p:nvSpPr>
        <p:spPr>
          <a:xfrm>
            <a:off x="306255" y="279589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12EA3B8C-74FE-4058-82EE-2FB33649AB86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BDE30CC2-24C3-48E8-8DFB-5C4614589535}"/>
              </a:ext>
            </a:extLst>
          </p:cNvPr>
          <p:cNvSpPr txBox="1"/>
          <p:nvPr/>
        </p:nvSpPr>
        <p:spPr>
          <a:xfrm>
            <a:off x="306255" y="3267455"/>
            <a:ext cx="6157459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음식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90 kg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식재료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70 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상한 음식과 과일 껍질의 쓰레기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양은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 (kg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상한 음식의 쓰레기 양과 과일 껍질의 쓰레기 양이 같으므로 두 쓰레기의 양은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 (kg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25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u="sng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8971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D355AF2-2F93-4EE8-8420-539812D623E2}"/>
              </a:ext>
            </a:extLst>
          </p:cNvPr>
          <p:cNvGrpSpPr/>
          <p:nvPr/>
        </p:nvGrpSpPr>
        <p:grpSpPr>
          <a:xfrm flipV="1">
            <a:off x="2861541" y="5265204"/>
            <a:ext cx="1774085" cy="285206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="" xmlns:a16="http://schemas.microsoft.com/office/drawing/2014/main" id="{9D5A7BD9-F708-4032-AE7E-91C4E16B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="" xmlns:a16="http://schemas.microsoft.com/office/drawing/2014/main" id="{9FCCD704-E83E-4600-9820-28F00776D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="" xmlns:a16="http://schemas.microsoft.com/office/drawing/2014/main" id="{39BAD053-256F-45F4-BE0E-0FF42CC13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="" xmlns:a16="http://schemas.microsoft.com/office/drawing/2014/main" id="{BAC6A619-3741-4BE1-A661-A46A053A5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/>
          <p:cNvSpPr/>
          <p:nvPr/>
        </p:nvSpPr>
        <p:spPr>
          <a:xfrm>
            <a:off x="4599632" y="49801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515420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1394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487941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86912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458767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57738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06794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09095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41619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43921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6">
            <a:extLst>
              <a:ext uri="{FF2B5EF4-FFF2-40B4-BE49-F238E27FC236}">
                <a16:creationId xmlns="" xmlns:a16="http://schemas.microsoft.com/office/drawing/2014/main" id="{569B7C54-179C-4BAE-83E2-4D55958C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54920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380C5864-6191-4A18-999C-88F2C6DC18DE}"/>
              </a:ext>
            </a:extLst>
          </p:cNvPr>
          <p:cNvSpPr txBox="1"/>
          <p:nvPr/>
        </p:nvSpPr>
        <p:spPr>
          <a:xfrm>
            <a:off x="688207" y="1520788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많이 나오는 음식물 쓰레기의 종류는 무엇인지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1428151" y="2276872"/>
            <a:ext cx="4039378" cy="2628292"/>
            <a:chOff x="1428151" y="2528900"/>
            <a:chExt cx="4039378" cy="2628292"/>
          </a:xfrm>
        </p:grpSpPr>
        <p:sp>
          <p:nvSpPr>
            <p:cNvPr id="87" name="TextBox 9">
              <a:extLst>
                <a:ext uri="{FF2B5EF4-FFF2-40B4-BE49-F238E27FC236}">
                  <a16:creationId xmlns="" xmlns:a16="http://schemas.microsoft.com/office/drawing/2014/main" id="{8F664C09-5BF7-4489-A5EF-68977641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055" y="2528900"/>
              <a:ext cx="2932994" cy="34111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종류별 음식물 쓰레기 양</a:t>
              </a: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18BFBA70-4759-48A7-A11A-11D520CA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07641" y="2975026"/>
              <a:ext cx="3859888" cy="2146162"/>
            </a:xfrm>
            <a:prstGeom prst="rect">
              <a:avLst/>
            </a:prstGeom>
          </p:spPr>
        </p:pic>
        <p:sp>
          <p:nvSpPr>
            <p:cNvPr id="8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334" y="4507918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43" y="3936631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600" y="3288559"/>
              <a:ext cx="354168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319" y="3038202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(kg)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151" y="4706183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쓰레기 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452" y="4957070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4841677"/>
              <a:ext cx="650137" cy="2795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남은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791" y="4833156"/>
              <a:ext cx="650137" cy="303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한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842742"/>
              <a:ext cx="650137" cy="3144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과일 껍질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955" y="48303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식재료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02637A35-27D6-4017-A97C-CA5FE5C018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589" b="18450"/>
          <a:stretch/>
        </p:blipFill>
        <p:spPr>
          <a:xfrm>
            <a:off x="2522614" y="2724822"/>
            <a:ext cx="2939476" cy="1757880"/>
          </a:xfrm>
          <a:prstGeom prst="rect">
            <a:avLst/>
          </a:prstGeom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172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41" y="525869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5C6534B5-E3AA-400D-8A52-9F5DCEFD0006}"/>
              </a:ext>
            </a:extLst>
          </p:cNvPr>
          <p:cNvGrpSpPr/>
          <p:nvPr/>
        </p:nvGrpSpPr>
        <p:grpSpPr>
          <a:xfrm flipV="1">
            <a:off x="2771401" y="4863024"/>
            <a:ext cx="1793312" cy="291614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="" xmlns:a16="http://schemas.microsoft.com/office/drawing/2014/main" id="{22417025-DF04-4ED6-8203-6470FDF8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="" xmlns:a16="http://schemas.microsoft.com/office/drawing/2014/main" id="{5E8B0038-F9BA-4EE6-8C42-07B81194E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="" xmlns:a16="http://schemas.microsoft.com/office/drawing/2014/main" id="{CB67DBEB-2A21-4F6C-B2A8-D4C9A1EEF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>
              <a:extLst>
                <a:ext uri="{FF2B5EF4-FFF2-40B4-BE49-F238E27FC236}">
                  <a16:creationId xmlns="" xmlns:a16="http://schemas.microsoft.com/office/drawing/2014/main" id="{8CB5405E-A785-4B81-8574-2779FC04E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E27299A-56A4-40BC-AF69-649502650E92}"/>
              </a:ext>
            </a:extLst>
          </p:cNvPr>
          <p:cNvSpPr/>
          <p:nvPr/>
        </p:nvSpPr>
        <p:spPr bwMode="auto">
          <a:xfrm>
            <a:off x="1447653" y="2442335"/>
            <a:ext cx="13237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남은 음식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19C9F6DE-345B-4268-9F85-BBEA983D4953}"/>
              </a:ext>
            </a:extLst>
          </p:cNvPr>
          <p:cNvSpPr/>
          <p:nvPr/>
        </p:nvSpPr>
        <p:spPr bwMode="auto">
          <a:xfrm>
            <a:off x="1447652" y="2911143"/>
            <a:ext cx="5320113" cy="8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양을 먹을 만큼 준비하지 않고 많이 준비하여 다 먹지 못하고 버리기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37A279CD-1761-400B-B972-D19857450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063" y="2312876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0B91DE4-9CCA-4803-8FBA-CB08B35C4EB5}"/>
              </a:ext>
            </a:extLst>
          </p:cNvPr>
          <p:cNvSpPr txBox="1"/>
          <p:nvPr/>
        </p:nvSpPr>
        <p:spPr>
          <a:xfrm>
            <a:off x="675232" y="2930107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F74706C7-64E5-481E-821B-A64C2E13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94551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AED489B8-7E97-45C9-95D5-408AB775A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332" y="3401393"/>
            <a:ext cx="360000" cy="355000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6D62C5B5-A1AF-487C-A260-25AD0A1C3A3D}"/>
              </a:ext>
            </a:extLst>
          </p:cNvPr>
          <p:cNvSpPr/>
          <p:nvPr/>
        </p:nvSpPr>
        <p:spPr>
          <a:xfrm>
            <a:off x="4695535" y="5424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3C41CFF1-C902-461A-B0DE-863618AC95AC}"/>
              </a:ext>
            </a:extLst>
          </p:cNvPr>
          <p:cNvSpPr/>
          <p:nvPr/>
        </p:nvSpPr>
        <p:spPr>
          <a:xfrm>
            <a:off x="5805326" y="5571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>
            <a:extLst>
              <a:ext uri="{FF2B5EF4-FFF2-40B4-BE49-F238E27FC236}">
                <a16:creationId xmlns="" xmlns:a16="http://schemas.microsoft.com/office/drawing/2014/main" id="{569B7C54-179C-4BAE-83E2-4D55958C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55617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380C5864-6191-4A18-999C-88F2C6DC18DE}"/>
              </a:ext>
            </a:extLst>
          </p:cNvPr>
          <p:cNvSpPr txBox="1"/>
          <p:nvPr/>
        </p:nvSpPr>
        <p:spPr>
          <a:xfrm>
            <a:off x="688207" y="1527756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많이 나오는 음식물 쓰레기의 종류는 무엇인지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91256B66-D953-41F5-B3A3-BFE3CE6EA426}"/>
              </a:ext>
            </a:extLst>
          </p:cNvPr>
          <p:cNvSpPr/>
          <p:nvPr/>
        </p:nvSpPr>
        <p:spPr>
          <a:xfrm>
            <a:off x="154110" y="5093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8971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4" y="240919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5420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394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87941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6912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58767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7738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06794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09095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41619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43921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4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643C8113-2238-4EA4-A5C2-F8B55DC77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2" y="19842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1185177D-85E9-4885-BF4B-BAE45C23F03D}"/>
              </a:ext>
            </a:extLst>
          </p:cNvPr>
          <p:cNvSpPr txBox="1"/>
          <p:nvPr/>
        </p:nvSpPr>
        <p:spPr>
          <a:xfrm>
            <a:off x="529243" y="1906320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많은 학생이 실천한 활동은 무엇인지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A4215B28-5647-4A57-94F2-630C22CA2683}"/>
              </a:ext>
            </a:extLst>
          </p:cNvPr>
          <p:cNvSpPr txBox="1"/>
          <p:nvPr/>
        </p:nvSpPr>
        <p:spPr>
          <a:xfrm>
            <a:off x="340087" y="1185289"/>
            <a:ext cx="65198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희석이네 학교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실천한 환경 보호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521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92E41B8-DB94-4F10-85D7-28AAD413DB5D}"/>
              </a:ext>
            </a:extLst>
          </p:cNvPr>
          <p:cNvGrpSpPr/>
          <p:nvPr/>
        </p:nvGrpSpPr>
        <p:grpSpPr>
          <a:xfrm flipV="1">
            <a:off x="2861541" y="5412046"/>
            <a:ext cx="1774085" cy="285206"/>
            <a:chOff x="319554" y="1245924"/>
            <a:chExt cx="2636592" cy="423864"/>
          </a:xfrm>
        </p:grpSpPr>
        <p:pic>
          <p:nvPicPr>
            <p:cNvPr id="42" name="Picture 11">
              <a:extLst>
                <a:ext uri="{FF2B5EF4-FFF2-40B4-BE49-F238E27FC236}">
                  <a16:creationId xmlns="" xmlns:a16="http://schemas.microsoft.com/office/drawing/2014/main" id="{90B2977B-DD24-4636-9EB2-6C15232FA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="" xmlns:a16="http://schemas.microsoft.com/office/drawing/2014/main" id="{C50D5F91-2DB6-47C6-9B35-2BF92B399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8B8E683F-6E22-4FA7-BE26-5AAB63D93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8BD6ACCC-B613-4D28-9420-05705892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A2B4C4B9-FDD5-4C19-A204-396CC7B05C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241" y="3005697"/>
            <a:ext cx="3920103" cy="2143638"/>
          </a:xfrm>
          <a:prstGeom prst="rect">
            <a:avLst/>
          </a:prstGeom>
        </p:spPr>
      </p:pic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871DF49-5800-4D59-8ABB-29EC27CF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941" y="2600908"/>
            <a:ext cx="2932994" cy="341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환경 보호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4501457"/>
            <a:ext cx="275723" cy="240767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950136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661" y="3266060"/>
            <a:ext cx="354168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44" y="3050036"/>
            <a:ext cx="391736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574" y="4730803"/>
            <a:ext cx="690451" cy="19898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480" y="4968443"/>
            <a:ext cx="488458" cy="180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동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67" y="4760729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개인 컵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888" y="4767032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쓰레기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줍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77" y="4778228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전기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아껴 쓰기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866" y="4789424"/>
            <a:ext cx="715151" cy="370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손수건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690822" y="5428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643C8113-2238-4EA4-A5C2-F8B55DC77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2" y="19842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1185177D-85E9-4885-BF4B-BAE45C23F03D}"/>
              </a:ext>
            </a:extLst>
          </p:cNvPr>
          <p:cNvSpPr txBox="1"/>
          <p:nvPr/>
        </p:nvSpPr>
        <p:spPr>
          <a:xfrm>
            <a:off x="529243" y="1906320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많은 학생이 실천한 활동은 무엇인지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A4215B28-5647-4A57-94F2-630C22CA2683}"/>
              </a:ext>
            </a:extLst>
          </p:cNvPr>
          <p:cNvSpPr txBox="1"/>
          <p:nvPr/>
        </p:nvSpPr>
        <p:spPr>
          <a:xfrm>
            <a:off x="340087" y="1185289"/>
            <a:ext cx="65198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희석이네 학교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실천한 환경 보호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12141227-18EB-42AB-8975-2EDC363A35EC}"/>
              </a:ext>
            </a:extLst>
          </p:cNvPr>
          <p:cNvGrpSpPr/>
          <p:nvPr/>
        </p:nvGrpSpPr>
        <p:grpSpPr>
          <a:xfrm flipV="1">
            <a:off x="2771401" y="5405638"/>
            <a:ext cx="1793312" cy="291614"/>
            <a:chOff x="290979" y="2009759"/>
            <a:chExt cx="2665167" cy="433388"/>
          </a:xfrm>
        </p:grpSpPr>
        <p:pic>
          <p:nvPicPr>
            <p:cNvPr id="28" name="Picture 15">
              <a:extLst>
                <a:ext uri="{FF2B5EF4-FFF2-40B4-BE49-F238E27FC236}">
                  <a16:creationId xmlns="" xmlns:a16="http://schemas.microsoft.com/office/drawing/2014/main" id="{18888730-BAB4-4554-9570-3E4D2E47C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="" xmlns:a16="http://schemas.microsoft.com/office/drawing/2014/main" id="{CFFFE6A6-51DC-4D22-A495-5A06A252B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>
              <a:extLst>
                <a:ext uri="{FF2B5EF4-FFF2-40B4-BE49-F238E27FC236}">
                  <a16:creationId xmlns="" xmlns:a16="http://schemas.microsoft.com/office/drawing/2014/main" id="{E9F95637-DD24-493E-99EA-A9B1D83C0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="" xmlns:a16="http://schemas.microsoft.com/office/drawing/2014/main" id="{8B10CC0B-6996-40F6-83E2-B15C299D5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BF0FDCD-1163-4CF2-BA65-487244A74EE3}"/>
              </a:ext>
            </a:extLst>
          </p:cNvPr>
          <p:cNvSpPr/>
          <p:nvPr/>
        </p:nvSpPr>
        <p:spPr bwMode="auto">
          <a:xfrm>
            <a:off x="1447652" y="2802379"/>
            <a:ext cx="2205232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컵 사용하기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423F13-D831-4194-9E7E-B1F87FBBB62C}"/>
              </a:ext>
            </a:extLst>
          </p:cNvPr>
          <p:cNvSpPr/>
          <p:nvPr/>
        </p:nvSpPr>
        <p:spPr bwMode="auto">
          <a:xfrm>
            <a:off x="1447652" y="3271187"/>
            <a:ext cx="5412258" cy="393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컵의 사용을 줄이기 위한 것입니다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C035FF77-0724-4D31-8CF6-D95714533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0023" y="267292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103D878-C494-4133-8DF0-342933A82A6B}"/>
              </a:ext>
            </a:extLst>
          </p:cNvPr>
          <p:cNvSpPr txBox="1"/>
          <p:nvPr/>
        </p:nvSpPr>
        <p:spPr>
          <a:xfrm>
            <a:off x="675232" y="3290151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닭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D113E66D-B634-44FB-A68B-53A3A20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2" y="3347909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B6F14966-8BFD-4041-B26C-F30423822C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4" y="3075880"/>
            <a:ext cx="360000" cy="355000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5773363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4" y="282048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41" y="525869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5C6534B5-E3AA-400D-8A52-9F5DCEFD0006}"/>
              </a:ext>
            </a:extLst>
          </p:cNvPr>
          <p:cNvGrpSpPr/>
          <p:nvPr/>
        </p:nvGrpSpPr>
        <p:grpSpPr>
          <a:xfrm flipV="1">
            <a:off x="2771401" y="4863024"/>
            <a:ext cx="1793312" cy="291614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="" xmlns:a16="http://schemas.microsoft.com/office/drawing/2014/main" id="{22417025-DF04-4ED6-8203-6470FDF8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="" xmlns:a16="http://schemas.microsoft.com/office/drawing/2014/main" id="{5E8B0038-F9BA-4EE6-8C42-07B81194E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="" xmlns:a16="http://schemas.microsoft.com/office/drawing/2014/main" id="{CB67DBEB-2A21-4F6C-B2A8-D4C9A1EEF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>
              <a:extLst>
                <a:ext uri="{FF2B5EF4-FFF2-40B4-BE49-F238E27FC236}">
                  <a16:creationId xmlns="" xmlns:a16="http://schemas.microsoft.com/office/drawing/2014/main" id="{8CB5405E-A785-4B81-8574-2779FC04E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E27299A-56A4-40BC-AF69-649502650E92}"/>
              </a:ext>
            </a:extLst>
          </p:cNvPr>
          <p:cNvSpPr/>
          <p:nvPr/>
        </p:nvSpPr>
        <p:spPr bwMode="auto">
          <a:xfrm>
            <a:off x="1447653" y="2442335"/>
            <a:ext cx="13237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남은 음식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19C9F6DE-345B-4268-9F85-BBEA983D4953}"/>
              </a:ext>
            </a:extLst>
          </p:cNvPr>
          <p:cNvSpPr/>
          <p:nvPr/>
        </p:nvSpPr>
        <p:spPr bwMode="auto">
          <a:xfrm>
            <a:off x="1447652" y="2911143"/>
            <a:ext cx="5320113" cy="8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양을 먹을 만큼 준비하지 않고 많이 준비하여 다 먹지 못하고 버리기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37A279CD-1761-400B-B972-D19857450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063" y="2312876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0B91DE4-9CCA-4803-8FBA-CB08B35C4EB5}"/>
              </a:ext>
            </a:extLst>
          </p:cNvPr>
          <p:cNvSpPr txBox="1"/>
          <p:nvPr/>
        </p:nvSpPr>
        <p:spPr>
          <a:xfrm>
            <a:off x="675232" y="2930107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F74706C7-64E5-481E-821B-A64C2E13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94551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AED489B8-7E97-45C9-95D5-408AB775A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1903" y="3341601"/>
            <a:ext cx="360000" cy="355000"/>
          </a:xfrm>
          <a:prstGeom prst="rect">
            <a:avLst/>
          </a:prstGeom>
        </p:spPr>
      </p:pic>
      <p:pic>
        <p:nvPicPr>
          <p:cNvPr id="91" name="Picture 6">
            <a:extLst>
              <a:ext uri="{FF2B5EF4-FFF2-40B4-BE49-F238E27FC236}">
                <a16:creationId xmlns="" xmlns:a16="http://schemas.microsoft.com/office/drawing/2014/main" id="{569B7C54-179C-4BAE-83E2-4D55958C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55617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380C5864-6191-4A18-999C-88F2C6DC18DE}"/>
              </a:ext>
            </a:extLst>
          </p:cNvPr>
          <p:cNvSpPr txBox="1"/>
          <p:nvPr/>
        </p:nvSpPr>
        <p:spPr>
          <a:xfrm>
            <a:off x="688207" y="1527756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많이 나오는 음식물 쓰레기의 종류는 무엇인지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8971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4" y="240919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5420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394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87941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6912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58767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7738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06794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09095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41619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43921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F356CB4-755B-4AEA-807D-A4B83562CC1C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D280820-0C39-421E-A82E-ECC5ABBC8332}"/>
              </a:ext>
            </a:extLst>
          </p:cNvPr>
          <p:cNvSpPr/>
          <p:nvPr/>
        </p:nvSpPr>
        <p:spPr>
          <a:xfrm>
            <a:off x="160522" y="3804835"/>
            <a:ext cx="6667165" cy="1317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="" xmlns:a16="http://schemas.microsoft.com/office/drawing/2014/main" id="{1665E20F-44A1-4491-A613-A87D05ECA02B}"/>
              </a:ext>
            </a:extLst>
          </p:cNvPr>
          <p:cNvSpPr/>
          <p:nvPr/>
        </p:nvSpPr>
        <p:spPr>
          <a:xfrm>
            <a:off x="306255" y="36265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="" xmlns:a16="http://schemas.microsoft.com/office/drawing/2014/main" id="{D2A3C6DE-6AA9-4E83-83C8-368AD15D4145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FB259B85-ECA8-4B70-B096-2C2A66CD5000}"/>
              </a:ext>
            </a:extLst>
          </p:cNvPr>
          <p:cNvSpPr txBox="1"/>
          <p:nvPr/>
        </p:nvSpPr>
        <p:spPr>
          <a:xfrm>
            <a:off x="107504" y="4307208"/>
            <a:ext cx="59898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그래프에서 막대의 길이가 가장 긴 것은 남은 음식입니다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95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7">
            <a:extLst>
              <a:ext uri="{FF2B5EF4-FFF2-40B4-BE49-F238E27FC236}">
                <a16:creationId xmlns="" xmlns:a16="http://schemas.microsoft.com/office/drawing/2014/main" id="{9AB45204-9F61-41A2-AB22-0D300607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4162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7C28AE94-1E58-483D-B4A7-90DDD4D47F3D}"/>
              </a:ext>
            </a:extLst>
          </p:cNvPr>
          <p:cNvGrpSpPr/>
          <p:nvPr/>
        </p:nvGrpSpPr>
        <p:grpSpPr>
          <a:xfrm flipV="1">
            <a:off x="2861541" y="5244990"/>
            <a:ext cx="1774085" cy="285206"/>
            <a:chOff x="319554" y="1245924"/>
            <a:chExt cx="2636592" cy="423864"/>
          </a:xfrm>
        </p:grpSpPr>
        <p:pic>
          <p:nvPicPr>
            <p:cNvPr id="88" name="Picture 11">
              <a:extLst>
                <a:ext uri="{FF2B5EF4-FFF2-40B4-BE49-F238E27FC236}">
                  <a16:creationId xmlns="" xmlns:a16="http://schemas.microsoft.com/office/drawing/2014/main" id="{5E5EB02D-E4AA-4534-8D1F-C559CB251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>
              <a:extLst>
                <a:ext uri="{FF2B5EF4-FFF2-40B4-BE49-F238E27FC236}">
                  <a16:creationId xmlns="" xmlns:a16="http://schemas.microsoft.com/office/drawing/2014/main" id="{28A0E8C9-2DC9-476C-9844-0526F97C7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="" xmlns:a16="http://schemas.microsoft.com/office/drawing/2014/main" id="{050521E6-A446-4C26-BF7B-844BDD5FF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>
              <a:extLst>
                <a:ext uri="{FF2B5EF4-FFF2-40B4-BE49-F238E27FC236}">
                  <a16:creationId xmlns="" xmlns:a16="http://schemas.microsoft.com/office/drawing/2014/main" id="{44372AA9-2E23-4C6C-B551-03D314E60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A2023789-FB54-482A-A5D2-B88A3F5CEE36}"/>
              </a:ext>
            </a:extLst>
          </p:cNvPr>
          <p:cNvSpPr/>
          <p:nvPr/>
        </p:nvSpPr>
        <p:spPr>
          <a:xfrm>
            <a:off x="454726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15420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394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87941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6912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58767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57738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06794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9095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41619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43921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B31AF14F-44AE-4B9C-8A15-72392A016F7C}"/>
              </a:ext>
            </a:extLst>
          </p:cNvPr>
          <p:cNvSpPr txBox="1"/>
          <p:nvPr/>
        </p:nvSpPr>
        <p:spPr>
          <a:xfrm>
            <a:off x="597443" y="1484784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준석이네 동네에서 음식물 쓰레기 양을 줄일 수 있는 방법을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A62D9AA1-24D4-4FBE-906B-0B865660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2" y="151681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28151" y="2276872"/>
            <a:ext cx="4039378" cy="2628292"/>
            <a:chOff x="1428151" y="2528900"/>
            <a:chExt cx="4039378" cy="2628292"/>
          </a:xfrm>
        </p:grpSpPr>
        <p:sp>
          <p:nvSpPr>
            <p:cNvPr id="84" name="TextBox 9">
              <a:extLst>
                <a:ext uri="{FF2B5EF4-FFF2-40B4-BE49-F238E27FC236}">
                  <a16:creationId xmlns="" xmlns:a16="http://schemas.microsoft.com/office/drawing/2014/main" id="{8F664C09-5BF7-4489-A5EF-68977641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055" y="2528900"/>
              <a:ext cx="2932994" cy="34111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종류별 음식물 쓰레기 양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18BFBA70-4759-48A7-A11A-11D520CA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07641" y="2975026"/>
              <a:ext cx="3859888" cy="2146162"/>
            </a:xfrm>
            <a:prstGeom prst="rect">
              <a:avLst/>
            </a:prstGeom>
          </p:spPr>
        </p:pic>
        <p:sp>
          <p:nvSpPr>
            <p:cNvPr id="8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334" y="4507918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43" y="3936631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600" y="3288559"/>
              <a:ext cx="354168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319" y="3038202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(kg)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151" y="4706183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쓰레기 양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452" y="4957070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4841677"/>
              <a:ext cx="650137" cy="2795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남은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791" y="4833156"/>
              <a:ext cx="650137" cy="303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한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음식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0" y="4842742"/>
              <a:ext cx="650137" cy="3144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과일 껍질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955" y="48303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식재료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02637A35-27D6-4017-A97C-CA5FE5C018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589" b="18450"/>
          <a:stretch/>
        </p:blipFill>
        <p:spPr>
          <a:xfrm>
            <a:off x="2522614" y="2724822"/>
            <a:ext cx="2939476" cy="17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3225D06B-7555-4E03-9552-7F15D7914575}"/>
              </a:ext>
            </a:extLst>
          </p:cNvPr>
          <p:cNvGrpSpPr/>
          <p:nvPr/>
        </p:nvGrpSpPr>
        <p:grpSpPr>
          <a:xfrm flipV="1">
            <a:off x="2927466" y="5225618"/>
            <a:ext cx="1793312" cy="291614"/>
            <a:chOff x="290979" y="2009759"/>
            <a:chExt cx="2665167" cy="433388"/>
          </a:xfrm>
        </p:grpSpPr>
        <p:pic>
          <p:nvPicPr>
            <p:cNvPr id="45" name="Picture 15">
              <a:extLst>
                <a:ext uri="{FF2B5EF4-FFF2-40B4-BE49-F238E27FC236}">
                  <a16:creationId xmlns="" xmlns:a16="http://schemas.microsoft.com/office/drawing/2014/main" id="{6A2B8375-01E2-4446-A747-663297BFE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0AB86130-18A8-4570-A989-C11E39539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876AF34C-45FD-49B3-96FA-46F119851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6">
              <a:extLst>
                <a:ext uri="{FF2B5EF4-FFF2-40B4-BE49-F238E27FC236}">
                  <a16:creationId xmlns="" xmlns:a16="http://schemas.microsoft.com/office/drawing/2014/main" id="{32501088-103C-4911-8302-19F0B4FF1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7" y="5193199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7">
            <a:extLst>
              <a:ext uri="{FF2B5EF4-FFF2-40B4-BE49-F238E27FC236}">
                <a16:creationId xmlns="" xmlns:a16="http://schemas.microsoft.com/office/drawing/2014/main" id="{9AB45204-9F61-41A2-AB22-0D300607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0" y="190148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25F1B1BD-D8EE-4ABA-B610-415395E0739B}"/>
              </a:ext>
            </a:extLst>
          </p:cNvPr>
          <p:cNvSpPr/>
          <p:nvPr/>
        </p:nvSpPr>
        <p:spPr>
          <a:xfrm>
            <a:off x="278528" y="50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EFE936B8-FA41-41A8-A6B5-46D538AB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41" y="525869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875946C1-7E09-4D3E-A24D-FD022C2A583A}"/>
              </a:ext>
            </a:extLst>
          </p:cNvPr>
          <p:cNvSpPr/>
          <p:nvPr/>
        </p:nvSpPr>
        <p:spPr>
          <a:xfrm>
            <a:off x="4695535" y="5424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365F8AA-7F40-499B-8E93-0E2A6334944F}"/>
              </a:ext>
            </a:extLst>
          </p:cNvPr>
          <p:cNvSpPr/>
          <p:nvPr/>
        </p:nvSpPr>
        <p:spPr>
          <a:xfrm>
            <a:off x="5695638" y="5424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30462CB-19CD-4CF4-AC8D-0DF6895A8BA5}"/>
              </a:ext>
            </a:extLst>
          </p:cNvPr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0A2E907-5DC7-4A71-BE06-6D138A4DC994}"/>
              </a:ext>
            </a:extLst>
          </p:cNvPr>
          <p:cNvSpPr/>
          <p:nvPr/>
        </p:nvSpPr>
        <p:spPr bwMode="auto">
          <a:xfrm>
            <a:off x="668946" y="2373263"/>
            <a:ext cx="6098819" cy="602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남기지 않도록 적당한 음식의 양을 준비합니다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1E9CBA9D-FE88-4332-A232-6BFD1DD9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379350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132D794-F31A-490B-B1B9-769973CD0B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7137" y="2685581"/>
            <a:ext cx="360000" cy="3550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="" xmlns:a16="http://schemas.microsoft.com/office/drawing/2014/main" id="{B31AF14F-44AE-4B9C-8A15-72392A016F7C}"/>
              </a:ext>
            </a:extLst>
          </p:cNvPr>
          <p:cNvSpPr txBox="1"/>
          <p:nvPr/>
        </p:nvSpPr>
        <p:spPr>
          <a:xfrm>
            <a:off x="597443" y="1520788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준석이네 동네에서 음식물 쓰레기 양을 줄일 수 있는 방법을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8">
            <a:extLst>
              <a:ext uri="{FF2B5EF4-FFF2-40B4-BE49-F238E27FC236}">
                <a16:creationId xmlns="" xmlns:a16="http://schemas.microsoft.com/office/drawing/2014/main" id="{A62D9AA1-24D4-4FBE-906B-0B865660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2" y="155281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70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93213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D3A1EC46-9F8A-49F6-B149-903E94C24E82}"/>
              </a:ext>
            </a:extLst>
          </p:cNvPr>
          <p:cNvSpPr txBox="1"/>
          <p:nvPr/>
        </p:nvSpPr>
        <p:spPr>
          <a:xfrm>
            <a:off x="340087" y="1185289"/>
            <a:ext cx="65198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희석이네 학교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실천한 환경 보호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687C95C1-40D3-423C-A37F-0999E626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2" y="19842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EE0759A-C2BF-499F-8764-728A88247A36}"/>
              </a:ext>
            </a:extLst>
          </p:cNvPr>
          <p:cNvSpPr txBox="1"/>
          <p:nvPr/>
        </p:nvSpPr>
        <p:spPr>
          <a:xfrm>
            <a:off x="529243" y="1906320"/>
            <a:ext cx="609909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내가 실천할 수 있는 환경 보호 활동을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A74B675-BF65-42FB-BD4C-A5AEE94098D3}"/>
              </a:ext>
            </a:extLst>
          </p:cNvPr>
          <p:cNvSpPr/>
          <p:nvPr/>
        </p:nvSpPr>
        <p:spPr bwMode="auto">
          <a:xfrm>
            <a:off x="668947" y="4890702"/>
            <a:ext cx="5627772" cy="602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비닐봉지나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종이 가방을 사용하지 않고 천 가방을 사용합니다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431AC21E-94A8-4B4E-A0F3-3362B6EC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91" y="4896789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B3ECF0B-343C-42F0-A952-C37ACB0B7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4" y="4758307"/>
            <a:ext cx="360000" cy="355000"/>
          </a:xfrm>
          <a:prstGeom prst="rect">
            <a:avLst/>
          </a:prstGeom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4FE2EB75-AE9F-4FE1-8115-802ADD97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823F691-6D32-470A-94BE-49D6F6893791}"/>
              </a:ext>
            </a:extLst>
          </p:cNvPr>
          <p:cNvSpPr/>
          <p:nvPr/>
        </p:nvSpPr>
        <p:spPr>
          <a:xfrm>
            <a:off x="5773363" y="5227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779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2B4C4B9-FDD5-4C19-A204-396CC7B05C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241" y="2689518"/>
            <a:ext cx="3920103" cy="2143638"/>
          </a:xfrm>
          <a:prstGeom prst="rect">
            <a:avLst/>
          </a:prstGeom>
        </p:spPr>
      </p:pic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A871DF49-5800-4D59-8ABB-29EC27CF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941" y="2284729"/>
            <a:ext cx="2932994" cy="341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환경 보호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51741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3225D06B-7555-4E03-9552-7F15D7914575}"/>
              </a:ext>
            </a:extLst>
          </p:cNvPr>
          <p:cNvGrpSpPr/>
          <p:nvPr/>
        </p:nvGrpSpPr>
        <p:grpSpPr>
          <a:xfrm flipV="1">
            <a:off x="2927466" y="5225618"/>
            <a:ext cx="1793312" cy="291614"/>
            <a:chOff x="290979" y="2009759"/>
            <a:chExt cx="2665167" cy="433388"/>
          </a:xfrm>
        </p:grpSpPr>
        <p:pic>
          <p:nvPicPr>
            <p:cNvPr id="45" name="Picture 15">
              <a:extLst>
                <a:ext uri="{FF2B5EF4-FFF2-40B4-BE49-F238E27FC236}">
                  <a16:creationId xmlns="" xmlns:a16="http://schemas.microsoft.com/office/drawing/2014/main" id="{6A2B8375-01E2-4446-A747-663297BFE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0AB86130-18A8-4570-A989-C11E39539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876AF34C-45FD-49B3-96FA-46F119851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6">
              <a:extLst>
                <a:ext uri="{FF2B5EF4-FFF2-40B4-BE49-F238E27FC236}">
                  <a16:creationId xmlns="" xmlns:a16="http://schemas.microsoft.com/office/drawing/2014/main" id="{32501088-103C-4911-8302-19F0B4FF1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7" y="5193199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7">
            <a:extLst>
              <a:ext uri="{FF2B5EF4-FFF2-40B4-BE49-F238E27FC236}">
                <a16:creationId xmlns="" xmlns:a16="http://schemas.microsoft.com/office/drawing/2014/main" id="{9AB45204-9F61-41A2-AB22-0D300607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90148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EFE936B8-FA41-41A8-A6B5-46D538AB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41" y="525869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0A2E907-5DC7-4A71-BE06-6D138A4DC994}"/>
              </a:ext>
            </a:extLst>
          </p:cNvPr>
          <p:cNvSpPr/>
          <p:nvPr/>
        </p:nvSpPr>
        <p:spPr bwMode="auto">
          <a:xfrm>
            <a:off x="668946" y="2373263"/>
            <a:ext cx="6098819" cy="602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남기지 않도록 적당한 음식의 양을 준비합니다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1E9CBA9D-FE88-4332-A232-6BFD1DD9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379350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132D794-F31A-490B-B1B9-769973CD0B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7137" y="2685581"/>
            <a:ext cx="360000" cy="3550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="" xmlns:a16="http://schemas.microsoft.com/office/drawing/2014/main" id="{B31AF14F-44AE-4B9C-8A15-72392A016F7C}"/>
              </a:ext>
            </a:extLst>
          </p:cNvPr>
          <p:cNvSpPr txBox="1"/>
          <p:nvPr/>
        </p:nvSpPr>
        <p:spPr>
          <a:xfrm>
            <a:off x="597443" y="1520788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준석이네 동네에서 음식물 쓰레기 양을 줄일 수 있는 방법을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8">
            <a:extLst>
              <a:ext uri="{FF2B5EF4-FFF2-40B4-BE49-F238E27FC236}">
                <a16:creationId xmlns="" xmlns:a16="http://schemas.microsoft.com/office/drawing/2014/main" id="{A62D9AA1-24D4-4FBE-906B-0B865660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2" y="155281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D1B7024-C24E-4C8B-A1BA-FFF3BF8454CF}"/>
              </a:ext>
            </a:extLst>
          </p:cNvPr>
          <p:cNvSpPr txBox="1"/>
          <p:nvPr/>
        </p:nvSpPr>
        <p:spPr>
          <a:xfrm>
            <a:off x="7068751" y="10429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B7890CC-F110-44FE-8AC9-25028CCA94C5}"/>
              </a:ext>
            </a:extLst>
          </p:cNvPr>
          <p:cNvSpPr/>
          <p:nvPr/>
        </p:nvSpPr>
        <p:spPr>
          <a:xfrm>
            <a:off x="96322" y="3642711"/>
            <a:ext cx="6667165" cy="145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직각 삼각형 58">
            <a:extLst>
              <a:ext uri="{FF2B5EF4-FFF2-40B4-BE49-F238E27FC236}">
                <a16:creationId xmlns="" xmlns:a16="http://schemas.microsoft.com/office/drawing/2014/main" id="{4AD03994-2BB4-4B9A-BE51-3D5DA6C0EFA8}"/>
              </a:ext>
            </a:extLst>
          </p:cNvPr>
          <p:cNvSpPr/>
          <p:nvPr/>
        </p:nvSpPr>
        <p:spPr>
          <a:xfrm flipH="1" flipV="1">
            <a:off x="5165462" y="510175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CBC7EEFD-DD8A-469E-990E-ED4D20480FDC}"/>
              </a:ext>
            </a:extLst>
          </p:cNvPr>
          <p:cNvSpPr txBox="1"/>
          <p:nvPr/>
        </p:nvSpPr>
        <p:spPr>
          <a:xfrm>
            <a:off x="210207" y="4051685"/>
            <a:ext cx="6436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준비한 음식은 남기지 않도록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 여러 가지로 써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모서리가 둥근 직사각형 45">
            <a:extLst>
              <a:ext uri="{FF2B5EF4-FFF2-40B4-BE49-F238E27FC236}">
                <a16:creationId xmlns="" xmlns:a16="http://schemas.microsoft.com/office/drawing/2014/main" id="{41723466-70FB-49F6-97E9-EFC50A3CEE7D}"/>
              </a:ext>
            </a:extLst>
          </p:cNvPr>
          <p:cNvSpPr/>
          <p:nvPr/>
        </p:nvSpPr>
        <p:spPr>
          <a:xfrm>
            <a:off x="242055" y="347719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18075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54362" y="1480166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5410"/>
            <a:ext cx="365135" cy="37362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4CA00580-5A1B-4AB2-8A23-CA9E5A4A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8575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E52F3EB9-7F07-418D-907E-3707CCBAEAAC}"/>
              </a:ext>
            </a:extLst>
          </p:cNvPr>
          <p:cNvSpPr txBox="1"/>
          <p:nvPr/>
        </p:nvSpPr>
        <p:spPr>
          <a:xfrm>
            <a:off x="1309663" y="1515097"/>
            <a:ext cx="55825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생선 가게에서 하루 동안 팔린 생선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455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693733" y="122498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683440" y="116930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984629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74336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150677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17368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28748" y="2168860"/>
            <a:ext cx="4827504" cy="2811483"/>
            <a:chOff x="1128748" y="2247652"/>
            <a:chExt cx="4827504" cy="2811483"/>
          </a:xfrm>
        </p:grpSpPr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247652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팔린 생선 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276E3A48-9FB1-4DCB-81C3-5E302D9F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748" y="2672916"/>
              <a:ext cx="4827504" cy="2386219"/>
            </a:xfrm>
            <a:prstGeom prst="rect">
              <a:avLst/>
            </a:prstGeom>
          </p:spPr>
        </p:pic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005" y="2892515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32" y="2748499"/>
              <a:ext cx="510752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리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85" y="4634175"/>
              <a:ext cx="685815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생선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676" y="4813054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699504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고등어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820" y="47135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갈치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삼치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942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굴비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1948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6380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307252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6074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19213" y="122158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08920" y="1165904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1636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06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157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127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4982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3953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502362"/>
            <a:ext cx="348893" cy="357006"/>
          </a:xfrm>
          <a:prstGeom prst="rect">
            <a:avLst/>
          </a:prstGeom>
        </p:spPr>
      </p:pic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2E5163ED-26D9-408E-8C3E-D83B59A5A82D}"/>
              </a:ext>
            </a:extLst>
          </p:cNvPr>
          <p:cNvSpPr txBox="1"/>
          <p:nvPr/>
        </p:nvSpPr>
        <p:spPr>
          <a:xfrm>
            <a:off x="668675" y="1496107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생선 가게에서 팔린 갈치는 삼치보다 몇 마리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많은가요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03A6494-24FF-4CC9-AE9B-AABB0542C85D}"/>
              </a:ext>
            </a:extLst>
          </p:cNvPr>
          <p:cNvSpPr/>
          <p:nvPr/>
        </p:nvSpPr>
        <p:spPr bwMode="auto">
          <a:xfrm>
            <a:off x="3174909" y="5081085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D7483D3-2CDA-490C-BEF6-3718D488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4929753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782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128748" y="2129685"/>
            <a:ext cx="4827504" cy="2811483"/>
            <a:chOff x="1128748" y="2247652"/>
            <a:chExt cx="4827504" cy="2811483"/>
          </a:xfrm>
        </p:grpSpPr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247652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팔린 생선 수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276E3A48-9FB1-4DCB-81C3-5E302D9F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8748" y="2672916"/>
              <a:ext cx="4827504" cy="2386219"/>
            </a:xfrm>
            <a:prstGeom prst="rect">
              <a:avLst/>
            </a:prstGeom>
          </p:spPr>
        </p:pic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005" y="2892515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32" y="2748499"/>
              <a:ext cx="510752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리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85" y="4634175"/>
              <a:ext cx="685815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생선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676" y="4813054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699504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고등어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820" y="47135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갈치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삼치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942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굴비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2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481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주스 가게에서 하루 동안 팔린 주스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721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88A8D437-108E-406E-8230-354595AA2F09}"/>
              </a:ext>
            </a:extLst>
          </p:cNvPr>
          <p:cNvSpPr txBox="1"/>
          <p:nvPr/>
        </p:nvSpPr>
        <p:spPr>
          <a:xfrm>
            <a:off x="529243" y="1916832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 주스는 토마토 주스보다 몇 잔 더 많이 팔렸나요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05DE51A9-CD50-4222-BBF5-B0F1027D7018}"/>
              </a:ext>
            </a:extLst>
          </p:cNvPr>
          <p:cNvSpPr/>
          <p:nvPr/>
        </p:nvSpPr>
        <p:spPr bwMode="auto">
          <a:xfrm>
            <a:off x="3275856" y="5054799"/>
            <a:ext cx="54914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076751F-E972-4E11-94E3-0E25113D3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828" y="5057505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DF9C50C-2062-4C24-8AE3-58D9BDDD8CF2}"/>
              </a:ext>
            </a:extLst>
          </p:cNvPr>
          <p:cNvSpPr txBox="1"/>
          <p:nvPr/>
        </p:nvSpPr>
        <p:spPr>
          <a:xfrm>
            <a:off x="3743908" y="5049180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40768"/>
            <a:ext cx="178503" cy="21095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15616" y="2391668"/>
            <a:ext cx="4752168" cy="2601981"/>
            <a:chOff x="1115616" y="2391668"/>
            <a:chExt cx="4752168" cy="2601981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E322F59-F0AA-4870-AB2F-6725DDD0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61117" y="2763250"/>
              <a:ext cx="4506667" cy="2230399"/>
            </a:xfrm>
            <a:prstGeom prst="rect">
              <a:avLst/>
            </a:prstGeom>
          </p:spPr>
        </p:pic>
        <p:sp>
          <p:nvSpPr>
            <p:cNvPr id="27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391668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팔린 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주스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22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19" y="3681028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2964523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644" y="2834239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잔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4545124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주스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294" y="4797152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691" y="4686285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오렌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지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689140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바나나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908" y="4686285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토마토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3430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포도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003" y="4680575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딸기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98995" y="121948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88702" y="116380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307252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96959" y="116074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19213" y="122158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08920" y="1165904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1636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06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157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127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64982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3953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502362"/>
            <a:ext cx="348893" cy="357006"/>
          </a:xfrm>
          <a:prstGeom prst="rect">
            <a:avLst/>
          </a:prstGeom>
        </p:spPr>
      </p:pic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2E5163ED-26D9-408E-8C3E-D83B59A5A82D}"/>
              </a:ext>
            </a:extLst>
          </p:cNvPr>
          <p:cNvSpPr txBox="1"/>
          <p:nvPr/>
        </p:nvSpPr>
        <p:spPr>
          <a:xfrm>
            <a:off x="668675" y="1496107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생선 가게에서 팔린 갈치는 삼치보다 몇 마리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많은가요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03A6494-24FF-4CC9-AE9B-AABB0542C85D}"/>
              </a:ext>
            </a:extLst>
          </p:cNvPr>
          <p:cNvSpPr/>
          <p:nvPr/>
        </p:nvSpPr>
        <p:spPr bwMode="auto">
          <a:xfrm>
            <a:off x="3174909" y="5081085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D7483D3-2CDA-490C-BEF6-3718D488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4929753"/>
            <a:ext cx="360000" cy="355000"/>
          </a:xfrm>
          <a:prstGeom prst="rect">
            <a:avLst/>
          </a:prstGeom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128748" y="2129685"/>
            <a:ext cx="4827504" cy="2811483"/>
            <a:chOff x="1128748" y="2247652"/>
            <a:chExt cx="4827504" cy="2811483"/>
          </a:xfrm>
        </p:grpSpPr>
        <p:sp>
          <p:nvSpPr>
            <p:cNvPr id="70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247652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팔린 생선 수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276E3A48-9FB1-4DCB-81C3-5E302D9F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8748" y="2672916"/>
              <a:ext cx="4827504" cy="2386219"/>
            </a:xfrm>
            <a:prstGeom prst="rect">
              <a:avLst/>
            </a:prstGeom>
          </p:spPr>
        </p:pic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005" y="2892515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32" y="2748499"/>
              <a:ext cx="510752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리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85" y="4634175"/>
              <a:ext cx="685815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생선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676" y="4813054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699504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고등어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820" y="47135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갈치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삼치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942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굴비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E56C09-E68C-4579-AFFB-9C5DD3FA3647}"/>
              </a:ext>
            </a:extLst>
          </p:cNvPr>
          <p:cNvSpPr txBox="1"/>
          <p:nvPr/>
        </p:nvSpPr>
        <p:spPr>
          <a:xfrm>
            <a:off x="7018371" y="10527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7CBD147-BDDB-4473-9035-F5135472C0E4}"/>
              </a:ext>
            </a:extLst>
          </p:cNvPr>
          <p:cNvSpPr/>
          <p:nvPr/>
        </p:nvSpPr>
        <p:spPr>
          <a:xfrm>
            <a:off x="192745" y="3775756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45">
            <a:extLst>
              <a:ext uri="{FF2B5EF4-FFF2-40B4-BE49-F238E27FC236}">
                <a16:creationId xmlns="" xmlns:a16="http://schemas.microsoft.com/office/drawing/2014/main" id="{D4B2BBC7-8A3D-4A04-8DAC-B1F9571148D4}"/>
              </a:ext>
            </a:extLst>
          </p:cNvPr>
          <p:cNvSpPr/>
          <p:nvPr/>
        </p:nvSpPr>
        <p:spPr>
          <a:xfrm>
            <a:off x="338478" y="35969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="" xmlns:a16="http://schemas.microsoft.com/office/drawing/2014/main" id="{F21C3E1E-8E85-43B8-8427-DC7C56E64CCC}"/>
              </a:ext>
            </a:extLst>
          </p:cNvPr>
          <p:cNvSpPr/>
          <p:nvPr/>
        </p:nvSpPr>
        <p:spPr>
          <a:xfrm flipH="1" flipV="1">
            <a:off x="5261885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81C71864-5292-4481-A0DA-8F26FB9A483F}"/>
              </a:ext>
            </a:extLst>
          </p:cNvPr>
          <p:cNvSpPr txBox="1"/>
          <p:nvPr/>
        </p:nvSpPr>
        <p:spPr>
          <a:xfrm>
            <a:off x="454415" y="3940349"/>
            <a:ext cx="619466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갈치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생선 가게에서 팔린 갈치는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삼치보다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31">
            <a:extLst>
              <a:ext uri="{FF2B5EF4-FFF2-40B4-BE49-F238E27FC236}">
                <a16:creationId xmlns="" xmlns:a16="http://schemas.microsoft.com/office/drawing/2014/main" id="{1BFC5654-E559-40E9-A23B-BC854E88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2" y="4286511"/>
            <a:ext cx="262475" cy="2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66231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55938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7448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6419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8644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7615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1054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38520" y="56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79118" y="5613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9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28726"/>
            <a:ext cx="357006" cy="340779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26E137F5-3121-4DCA-93DE-867979326756}"/>
              </a:ext>
            </a:extLst>
          </p:cNvPr>
          <p:cNvSpPr txBox="1"/>
          <p:nvPr/>
        </p:nvSpPr>
        <p:spPr>
          <a:xfrm>
            <a:off x="668675" y="1484784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생선 가게에서 굴비의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팔린 생선은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E1674DD-BBF2-47C3-9561-34D45C46C186}"/>
              </a:ext>
            </a:extLst>
          </p:cNvPr>
          <p:cNvSpPr/>
          <p:nvPr/>
        </p:nvSpPr>
        <p:spPr bwMode="auto">
          <a:xfrm>
            <a:off x="2966460" y="5120617"/>
            <a:ext cx="128150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고등어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E8D9AEF3-AA02-4395-B4BF-63C691EF8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375" y="4948182"/>
            <a:ext cx="360000" cy="35500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28748" y="2129685"/>
            <a:ext cx="4827504" cy="2811483"/>
            <a:chOff x="1128748" y="2247652"/>
            <a:chExt cx="4827504" cy="2811483"/>
          </a:xfrm>
        </p:grpSpPr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247652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팔린 생선 수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276E3A48-9FB1-4DCB-81C3-5E302D9F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8748" y="2672916"/>
              <a:ext cx="4827504" cy="2386219"/>
            </a:xfrm>
            <a:prstGeom prst="rect">
              <a:avLst/>
            </a:prstGeom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005" y="2892515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32" y="2748499"/>
              <a:ext cx="510752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리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85" y="4634175"/>
              <a:ext cx="685815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생선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676" y="4813054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699504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고등어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820" y="47135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갈치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삼치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942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굴비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E287B483-6FF4-481A-8526-E5E7D45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721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6B3EB364-3000-4AFC-9D21-7360A37C9918}"/>
              </a:ext>
            </a:extLst>
          </p:cNvPr>
          <p:cNvSpPr txBox="1"/>
          <p:nvPr/>
        </p:nvSpPr>
        <p:spPr>
          <a:xfrm>
            <a:off x="529243" y="1916832"/>
            <a:ext cx="6330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주스 가게에서 토마토 주스의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팔린 주스는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A2638DE-2699-44F9-9100-BA9EABBB32FF}"/>
              </a:ext>
            </a:extLst>
          </p:cNvPr>
          <p:cNvSpPr/>
          <p:nvPr/>
        </p:nvSpPr>
        <p:spPr bwMode="auto">
          <a:xfrm>
            <a:off x="2966460" y="5054799"/>
            <a:ext cx="180558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오렌지 주스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9552F8A-4A54-4A56-BCF8-13B297B87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828" y="5216331"/>
            <a:ext cx="360000" cy="35500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D60C2599-CBE8-41CB-8D1D-E6591221DB6E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주스 가게에서 하루 동안 팔린 주스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40768"/>
            <a:ext cx="178503" cy="21095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15616" y="2391668"/>
            <a:ext cx="4752168" cy="2601981"/>
            <a:chOff x="1115616" y="2391668"/>
            <a:chExt cx="4752168" cy="2601981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6E322F59-F0AA-4870-AB2F-6725DDD0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61117" y="2763250"/>
              <a:ext cx="4506667" cy="2230399"/>
            </a:xfrm>
            <a:prstGeom prst="rect">
              <a:avLst/>
            </a:prstGeom>
          </p:spPr>
        </p:pic>
        <p:sp>
          <p:nvSpPr>
            <p:cNvPr id="26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391668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팔린 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주스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22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19" y="3681028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2964523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644" y="2834239"/>
              <a:ext cx="391736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잔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4545124"/>
              <a:ext cx="917553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주스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294" y="4797152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691" y="4686285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오렌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지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689140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바나나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908" y="4686285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토마토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3430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포도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003" y="4680575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딸기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66231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55938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7448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6419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8644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7615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2083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1054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나의 생각을 전해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28726"/>
            <a:ext cx="357006" cy="340779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26E137F5-3121-4DCA-93DE-867979326756}"/>
              </a:ext>
            </a:extLst>
          </p:cNvPr>
          <p:cNvSpPr txBox="1"/>
          <p:nvPr/>
        </p:nvSpPr>
        <p:spPr>
          <a:xfrm>
            <a:off x="668675" y="1484784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생선 가게에서 굴비의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팔린 생선은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E1674DD-BBF2-47C3-9561-34D45C46C186}"/>
              </a:ext>
            </a:extLst>
          </p:cNvPr>
          <p:cNvSpPr/>
          <p:nvPr/>
        </p:nvSpPr>
        <p:spPr bwMode="auto">
          <a:xfrm>
            <a:off x="2966460" y="5120617"/>
            <a:ext cx="128150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고등어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E8D9AEF3-AA02-4395-B4BF-63C691EF8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375" y="4948182"/>
            <a:ext cx="360000" cy="35500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막대그래프로 나의 생각을 전해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5482825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505837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28748" y="2129685"/>
            <a:ext cx="4827504" cy="2811483"/>
            <a:chOff x="1128748" y="2247652"/>
            <a:chExt cx="4827504" cy="2811483"/>
          </a:xfrm>
        </p:grpSpPr>
        <p:sp>
          <p:nvSpPr>
            <p:cNvPr id="56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002" y="2247652"/>
              <a:ext cx="2603098" cy="3532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하루 동안 팔린 생선 수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276E3A48-9FB1-4DCB-81C3-5E302D9F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8748" y="2672916"/>
              <a:ext cx="4827504" cy="2386219"/>
            </a:xfrm>
            <a:prstGeom prst="rect">
              <a:avLst/>
            </a:prstGeom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4340361"/>
              <a:ext cx="27572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005" y="2892515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932" y="2748499"/>
              <a:ext cx="510752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리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885" y="4634175"/>
              <a:ext cx="685815" cy="19898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생선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676" y="4813054"/>
              <a:ext cx="488458" cy="180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종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699504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고등어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1820" y="4713501"/>
              <a:ext cx="650137" cy="2188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갈치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꽁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23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삼치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942" y="4689140"/>
              <a:ext cx="650137" cy="2407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굴비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6F5236F-DB38-419E-9E27-3E9C8B6B087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14E28762-E0AB-4347-8AF4-FF86AD490FA9}"/>
              </a:ext>
            </a:extLst>
          </p:cNvPr>
          <p:cNvSpPr/>
          <p:nvPr/>
        </p:nvSpPr>
        <p:spPr>
          <a:xfrm>
            <a:off x="192745" y="3803107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모서리가 둥근 직사각형 45">
            <a:extLst>
              <a:ext uri="{FF2B5EF4-FFF2-40B4-BE49-F238E27FC236}">
                <a16:creationId xmlns="" xmlns:a16="http://schemas.microsoft.com/office/drawing/2014/main" id="{BD006056-CBDC-4D60-9EBE-7903A97EA83B}"/>
              </a:ext>
            </a:extLst>
          </p:cNvPr>
          <p:cNvSpPr/>
          <p:nvPr/>
        </p:nvSpPr>
        <p:spPr>
          <a:xfrm>
            <a:off x="338478" y="362425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9" name="직각 삼각형 78">
            <a:extLst>
              <a:ext uri="{FF2B5EF4-FFF2-40B4-BE49-F238E27FC236}">
                <a16:creationId xmlns="" xmlns:a16="http://schemas.microsoft.com/office/drawing/2014/main" id="{9397344F-94BD-4FD4-8DEF-848F5293122A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877AB96-15BD-4EE2-8078-568EF239DE6D}"/>
              </a:ext>
            </a:extLst>
          </p:cNvPr>
          <p:cNvSpPr txBox="1"/>
          <p:nvPr/>
        </p:nvSpPr>
        <p:spPr>
          <a:xfrm>
            <a:off x="387824" y="4050131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굴비는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마리이므로 생선 가게에서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팔린 생선은 고등어입니다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78575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41710</TotalTime>
  <Words>2465</Words>
  <Application>Microsoft Office PowerPoint</Application>
  <PresentationFormat>화면 슬라이드 쇼(4:3)</PresentationFormat>
  <Paragraphs>741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7421</cp:revision>
  <dcterms:created xsi:type="dcterms:W3CDTF">2008-07-15T12:19:11Z</dcterms:created>
  <dcterms:modified xsi:type="dcterms:W3CDTF">2022-03-07T07:45:26Z</dcterms:modified>
</cp:coreProperties>
</file>