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171" r:id="rId4"/>
    <p:sldId id="1173" r:id="rId5"/>
    <p:sldId id="1130" r:id="rId6"/>
    <p:sldId id="1279" r:id="rId7"/>
    <p:sldId id="1280" r:id="rId8"/>
    <p:sldId id="1281" r:id="rId9"/>
    <p:sldId id="1282" r:id="rId10"/>
    <p:sldId id="1283" r:id="rId11"/>
    <p:sldId id="1284" r:id="rId12"/>
    <p:sldId id="1270" r:id="rId13"/>
    <p:sldId id="1259" r:id="rId14"/>
    <p:sldId id="1271" r:id="rId15"/>
    <p:sldId id="1272" r:id="rId16"/>
    <p:sldId id="1273" r:id="rId17"/>
    <p:sldId id="1146" r:id="rId18"/>
    <p:sldId id="1149" r:id="rId19"/>
    <p:sldId id="1150" r:id="rId20"/>
    <p:sldId id="1264" r:id="rId21"/>
    <p:sldId id="1274" r:id="rId22"/>
    <p:sldId id="1275" r:id="rId23"/>
    <p:sldId id="1276" r:id="rId24"/>
    <p:sldId id="1277" r:id="rId25"/>
    <p:sldId id="1278" r:id="rId26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C7A08C"/>
    <a:srgbClr val="FFFBF5"/>
    <a:srgbClr val="F6C1C9"/>
    <a:srgbClr val="FCD5B5"/>
    <a:srgbClr val="F6E7D4"/>
    <a:srgbClr val="E6E6E6"/>
    <a:srgbClr val="FF3399"/>
    <a:srgbClr val="FF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64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hyperlink" Target="https://cdata2.tsherpa.co.kr/tsherpa/MultiMedia/Flash/2019/curri/TSV56.html?flashxmlnum=yuni4856&amp;classa=A8-C1-61-MM-MM-03-06-02-0-0-0-0&amp;classno=MM_61_03/suh_0601_05_0002/suh_0601_05_0002_4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9243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2764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그림그래프로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C5AD72-1613-449B-9F99-403D334C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48" y="2182342"/>
            <a:ext cx="4203421" cy="243479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1"/>
            <a:ext cx="6918956" cy="1052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그림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슬기는 통계 활용 포스터를 만들기 위해 우리나라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초등학생 수를 조사하여 그림그래프로 나타냈습니다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답해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31540" y="1784139"/>
            <a:ext cx="65773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그림그래프를 보고 더 알 수 있는 내용을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9100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2846" y="4761148"/>
            <a:ext cx="52638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권역별로 초등학생 수가 많이 차이 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907" y="4734925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suh_0601_05_0002_201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41" y="436590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B97DDE-E907-495A-9D4C-C9428D03093C}"/>
              </a:ext>
            </a:extLst>
          </p:cNvPr>
          <p:cNvSpPr/>
          <p:nvPr/>
        </p:nvSpPr>
        <p:spPr>
          <a:xfrm>
            <a:off x="4394468" y="14797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2B1698-879D-42D2-8068-8C5928872FEC}"/>
              </a:ext>
            </a:extLst>
          </p:cNvPr>
          <p:cNvSpPr/>
          <p:nvPr/>
        </p:nvSpPr>
        <p:spPr>
          <a:xfrm>
            <a:off x="3743908" y="14797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50F53-47ED-447B-8990-B209B3224060}"/>
              </a:ext>
            </a:extLst>
          </p:cNvPr>
          <p:cNvSpPr/>
          <p:nvPr/>
        </p:nvSpPr>
        <p:spPr>
          <a:xfrm>
            <a:off x="5047606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D74213-6514-4939-A82D-BBA2CBF5014D}"/>
              </a:ext>
            </a:extLst>
          </p:cNvPr>
          <p:cNvSpPr/>
          <p:nvPr/>
        </p:nvSpPr>
        <p:spPr>
          <a:xfrm>
            <a:off x="5698166" y="148122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A2DC57-38BD-4F2E-942B-A080437B4A36}"/>
              </a:ext>
            </a:extLst>
          </p:cNvPr>
          <p:cNvSpPr/>
          <p:nvPr/>
        </p:nvSpPr>
        <p:spPr>
          <a:xfrm>
            <a:off x="6353527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DFE8C29-FDAB-4683-951B-636D4F5F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96" y="480170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06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C5AD72-1613-449B-9F99-403D334C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48" y="2182342"/>
            <a:ext cx="4203421" cy="243479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1"/>
            <a:ext cx="6918956" cy="1052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그림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슬기는 통계 활용 포스터를 만들기 위해 우리나라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초등학생 수를 조사하여 그림그래프로 나타냈습니다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답해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31540" y="1784139"/>
            <a:ext cx="65773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그림그래프로 나타내면 어떤 점이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좋은지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9100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2846" y="4761148"/>
            <a:ext cx="52638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그림의 크기로 많고 적음을 알 수 잇습니다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907" y="4734925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suh_0601_05_0002_201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41" y="436590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B97DDE-E907-495A-9D4C-C9428D03093C}"/>
              </a:ext>
            </a:extLst>
          </p:cNvPr>
          <p:cNvSpPr/>
          <p:nvPr/>
        </p:nvSpPr>
        <p:spPr>
          <a:xfrm>
            <a:off x="4394468" y="14797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2B1698-879D-42D2-8068-8C5928872FEC}"/>
              </a:ext>
            </a:extLst>
          </p:cNvPr>
          <p:cNvSpPr/>
          <p:nvPr/>
        </p:nvSpPr>
        <p:spPr>
          <a:xfrm>
            <a:off x="3743908" y="14797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50F53-47ED-447B-8990-B209B3224060}"/>
              </a:ext>
            </a:extLst>
          </p:cNvPr>
          <p:cNvSpPr/>
          <p:nvPr/>
        </p:nvSpPr>
        <p:spPr>
          <a:xfrm>
            <a:off x="5047606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D74213-6514-4939-A82D-BBA2CBF5014D}"/>
              </a:ext>
            </a:extLst>
          </p:cNvPr>
          <p:cNvSpPr/>
          <p:nvPr/>
        </p:nvSpPr>
        <p:spPr>
          <a:xfrm>
            <a:off x="5698166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A2DC57-38BD-4F2E-942B-A080437B4A36}"/>
              </a:ext>
            </a:extLst>
          </p:cNvPr>
          <p:cNvSpPr/>
          <p:nvPr/>
        </p:nvSpPr>
        <p:spPr>
          <a:xfrm>
            <a:off x="6353527" y="148122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DFE8C29-FDAB-4683-951B-636D4F5F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96" y="480170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0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27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557923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초등학교 수를 백의 자리까지 나타내려면 어떻게 해야 할까요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650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우리나라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초등학교 수를 조사한 표입니다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그림그래프로 나타내어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340CFF-B65B-46A6-992A-8EFA867A52FA}"/>
              </a:ext>
            </a:extLst>
          </p:cNvPr>
          <p:cNvSpPr/>
          <p:nvPr/>
        </p:nvSpPr>
        <p:spPr>
          <a:xfrm>
            <a:off x="5054724" y="116434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1EBB2-98FA-4DC2-9370-FA092C674445}"/>
              </a:ext>
            </a:extLst>
          </p:cNvPr>
          <p:cNvSpPr/>
          <p:nvPr/>
        </p:nvSpPr>
        <p:spPr>
          <a:xfrm>
            <a:off x="4404164" y="116434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66AD46-4DF5-4750-83F9-436AA2100CBD}"/>
              </a:ext>
            </a:extLst>
          </p:cNvPr>
          <p:cNvSpPr/>
          <p:nvPr/>
        </p:nvSpPr>
        <p:spPr>
          <a:xfrm>
            <a:off x="5707862" y="116586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638DCF3-3606-4100-A785-AD1565BBFCDE}"/>
              </a:ext>
            </a:extLst>
          </p:cNvPr>
          <p:cNvSpPr/>
          <p:nvPr/>
        </p:nvSpPr>
        <p:spPr>
          <a:xfrm>
            <a:off x="6358422" y="116586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BB233A8-D106-4FBD-A44D-8270AB6BA2F5}"/>
              </a:ext>
            </a:extLst>
          </p:cNvPr>
          <p:cNvSpPr/>
          <p:nvPr/>
        </p:nvSpPr>
        <p:spPr>
          <a:xfrm>
            <a:off x="4214065" y="989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20F4AFA8-10E1-4930-83F5-1ED02CEF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07726"/>
              </p:ext>
            </p:extLst>
          </p:nvPr>
        </p:nvGraphicFramePr>
        <p:xfrm>
          <a:off x="259420" y="2548130"/>
          <a:ext cx="6364808" cy="177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87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256751168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339851521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3689840"/>
                    </a:ext>
                  </a:extLst>
                </a:gridCol>
                <a:gridCol w="799277">
                  <a:extLst>
                    <a:ext uri="{9D8B030D-6E8A-4147-A177-3AD203B41FA5}">
                      <a16:colId xmlns:a16="http://schemas.microsoft.com/office/drawing/2014/main" val="868522293"/>
                    </a:ext>
                  </a:extLst>
                </a:gridCol>
              </a:tblGrid>
              <a:tr h="58904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학교 수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어림값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학교 수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어림값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1707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서울</a:t>
                      </a:r>
                      <a:r>
                        <a:rPr kumimoji="1" lang="en-US" altLang="ko-KR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인천</a:t>
                      </a:r>
                      <a:r>
                        <a:rPr kumimoji="1" lang="en-US" altLang="ko-KR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2113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강원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351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242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대전</a:t>
                      </a:r>
                      <a:r>
                        <a:rPr kumimoji="1" lang="en-US" altLang="ko-KR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세종</a:t>
                      </a:r>
                      <a:r>
                        <a:rPr kumimoji="1" lang="en-US" altLang="ko-KR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충청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862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대구</a:t>
                      </a:r>
                      <a:r>
                        <a:rPr kumimoji="1" lang="en-US" altLang="ko-KR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부산</a:t>
                      </a:r>
                      <a:r>
                        <a:rPr kumimoji="1" lang="en-US" altLang="ko-KR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울산</a:t>
                      </a:r>
                      <a:r>
                        <a:rPr kumimoji="1" lang="en-US" altLang="ko-KR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1623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광주</a:t>
                      </a:r>
                      <a:r>
                        <a:rPr kumimoji="1" lang="en-US" altLang="ko-KR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1002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113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72" name="TextBox 43">
            <a:extLst>
              <a:ext uri="{FF2B5EF4-FFF2-40B4-BE49-F238E27FC236}">
                <a16:creationId xmlns:a16="http://schemas.microsoft.com/office/drawing/2014/main" id="{01CE487D-94D2-4661-8CF9-D143CABBE7C0}"/>
              </a:ext>
            </a:extLst>
          </p:cNvPr>
          <p:cNvSpPr txBox="1"/>
          <p:nvPr/>
        </p:nvSpPr>
        <p:spPr>
          <a:xfrm>
            <a:off x="3979914" y="4356557"/>
            <a:ext cx="2622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초등학교 개황</a:t>
            </a:r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국가 통계 포털</a:t>
            </a:r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, 2018.) 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E929BD0-F43D-4738-AE76-163EE0567AE7}"/>
              </a:ext>
            </a:extLst>
          </p:cNvPr>
          <p:cNvSpPr/>
          <p:nvPr/>
        </p:nvSpPr>
        <p:spPr>
          <a:xfrm>
            <a:off x="2300591" y="2024844"/>
            <a:ext cx="2321414" cy="39340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초등학교 수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ACED3AB-74AC-4955-BE79-6C1069EECB41}"/>
              </a:ext>
            </a:extLst>
          </p:cNvPr>
          <p:cNvSpPr/>
          <p:nvPr/>
        </p:nvSpPr>
        <p:spPr bwMode="auto">
          <a:xfrm>
            <a:off x="1500704" y="4772007"/>
            <a:ext cx="4061654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5EBDAE-56D2-4DEE-9EEC-8B505118E084}"/>
              </a:ext>
            </a:extLst>
          </p:cNvPr>
          <p:cNvSpPr/>
          <p:nvPr/>
        </p:nvSpPr>
        <p:spPr>
          <a:xfrm>
            <a:off x="1762919" y="4817863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반올림하여 백의 자리까지 나타냅니다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D578C8C4-82FE-413A-ADC2-D3D1C00D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11" y="4877761"/>
            <a:ext cx="272701" cy="21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924C69B-82DD-42A7-B963-5988B5F8ED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49" y="5040506"/>
            <a:ext cx="219055" cy="2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1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B9BDE35-A9EA-41C5-B3FD-AE4601472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36826"/>
              </p:ext>
            </p:extLst>
          </p:nvPr>
        </p:nvGraphicFramePr>
        <p:xfrm>
          <a:off x="259420" y="2548130"/>
          <a:ext cx="6364808" cy="177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87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256751168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339851521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3689840"/>
                    </a:ext>
                  </a:extLst>
                </a:gridCol>
                <a:gridCol w="799277">
                  <a:extLst>
                    <a:ext uri="{9D8B030D-6E8A-4147-A177-3AD203B41FA5}">
                      <a16:colId xmlns:a16="http://schemas.microsoft.com/office/drawing/2014/main" val="868522293"/>
                    </a:ext>
                  </a:extLst>
                </a:gridCol>
              </a:tblGrid>
              <a:tr h="58904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학교 수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어림값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학교 수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b="0" kern="1200" spc="-15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어림값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1707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서울</a:t>
                      </a:r>
                      <a:r>
                        <a:rPr kumimoji="1" lang="en-US" altLang="ko-KR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인천</a:t>
                      </a:r>
                      <a:r>
                        <a:rPr kumimoji="1" lang="en-US" altLang="ko-KR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2113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강원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351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242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대전</a:t>
                      </a:r>
                      <a:r>
                        <a:rPr kumimoji="1" lang="en-US" altLang="ko-KR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세종</a:t>
                      </a:r>
                      <a:r>
                        <a:rPr kumimoji="1" lang="en-US" altLang="ko-KR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충청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862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대구</a:t>
                      </a:r>
                      <a:r>
                        <a:rPr kumimoji="1" lang="en-US" altLang="ko-KR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부산</a:t>
                      </a:r>
                      <a:r>
                        <a:rPr kumimoji="1" lang="en-US" altLang="ko-KR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울산</a:t>
                      </a:r>
                      <a:r>
                        <a:rPr kumimoji="1" lang="en-US" altLang="ko-KR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-3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1623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광주</a:t>
                      </a:r>
                      <a:r>
                        <a:rPr kumimoji="1" lang="en-US" altLang="ko-KR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kumimoji="1" lang="ko-KR" altLang="en-US" sz="1600" kern="1200" spc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1002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113</a:t>
                      </a:r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27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557923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정한 방법으로 표를 완성해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650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우리나라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초등학교 수를 조사한 표입니다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그림그래프로 나타내어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01CE487D-94D2-4661-8CF9-D143CABBE7C0}"/>
              </a:ext>
            </a:extLst>
          </p:cNvPr>
          <p:cNvSpPr txBox="1"/>
          <p:nvPr/>
        </p:nvSpPr>
        <p:spPr>
          <a:xfrm>
            <a:off x="3979914" y="4356557"/>
            <a:ext cx="2622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초등학교 개황</a:t>
            </a:r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국가 통계 포털</a:t>
            </a:r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, 2018.)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BBCA8D-4D38-4AB7-9DC4-664E4C9124E9}"/>
              </a:ext>
            </a:extLst>
          </p:cNvPr>
          <p:cNvGrpSpPr/>
          <p:nvPr/>
        </p:nvGrpSpPr>
        <p:grpSpPr>
          <a:xfrm>
            <a:off x="4404164" y="1164340"/>
            <a:ext cx="2584999" cy="257112"/>
            <a:chOff x="4517323" y="1381821"/>
            <a:chExt cx="2584999" cy="25711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88907DF-FDCD-486C-AAC6-C2229A7599F0}"/>
                </a:ext>
              </a:extLst>
            </p:cNvPr>
            <p:cNvSpPr/>
            <p:nvPr/>
          </p:nvSpPr>
          <p:spPr>
            <a:xfrm>
              <a:off x="5167883" y="138182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1D02D5D-FF76-4353-9484-53B0E712DF37}"/>
                </a:ext>
              </a:extLst>
            </p:cNvPr>
            <p:cNvSpPr/>
            <p:nvPr/>
          </p:nvSpPr>
          <p:spPr>
            <a:xfrm>
              <a:off x="4517323" y="1381822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F5C5E34-4222-4865-9B78-B494F6C95659}"/>
                </a:ext>
              </a:extLst>
            </p:cNvPr>
            <p:cNvSpPr/>
            <p:nvPr/>
          </p:nvSpPr>
          <p:spPr>
            <a:xfrm>
              <a:off x="5821021" y="138334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24F5886-C6BF-44F9-9E6A-EF44C807E39F}"/>
                </a:ext>
              </a:extLst>
            </p:cNvPr>
            <p:cNvSpPr/>
            <p:nvPr/>
          </p:nvSpPr>
          <p:spPr>
            <a:xfrm>
              <a:off x="6471581" y="138334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5EBDAE-56D2-4DEE-9EEC-8B505118E084}"/>
              </a:ext>
            </a:extLst>
          </p:cNvPr>
          <p:cNvSpPr/>
          <p:nvPr/>
        </p:nvSpPr>
        <p:spPr>
          <a:xfrm>
            <a:off x="2699792" y="3182188"/>
            <a:ext cx="69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2100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6924C69B-82DD-42A7-B963-5988B5F8ED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13" y="3295171"/>
            <a:ext cx="219055" cy="219055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5BBF0120-0399-4126-A89A-76C2DDEBF98B}"/>
              </a:ext>
            </a:extLst>
          </p:cNvPr>
          <p:cNvSpPr/>
          <p:nvPr/>
        </p:nvSpPr>
        <p:spPr>
          <a:xfrm>
            <a:off x="2699792" y="3561402"/>
            <a:ext cx="69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C80E0C35-AC0E-4395-A23A-BD0793AC2D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13" y="3674385"/>
            <a:ext cx="219055" cy="219055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289183C4-06E9-4241-88CF-40E336DA9986}"/>
              </a:ext>
            </a:extLst>
          </p:cNvPr>
          <p:cNvSpPr/>
          <p:nvPr/>
        </p:nvSpPr>
        <p:spPr>
          <a:xfrm>
            <a:off x="2699792" y="3959768"/>
            <a:ext cx="69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58AA3AE-F32F-4B39-B405-A91FFF85E4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13" y="4072751"/>
            <a:ext cx="219055" cy="219055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5E8A92AF-01DA-4A84-8E38-5D904A321E86}"/>
              </a:ext>
            </a:extLst>
          </p:cNvPr>
          <p:cNvSpPr/>
          <p:nvPr/>
        </p:nvSpPr>
        <p:spPr>
          <a:xfrm>
            <a:off x="5868460" y="3140968"/>
            <a:ext cx="69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77D3FF8D-4B8D-4B5A-BD5E-AC47649DAD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81" y="3253951"/>
            <a:ext cx="219055" cy="219055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5B0BBD9D-EC6C-4215-8496-6AC44CE7F7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81" y="3685999"/>
            <a:ext cx="219055" cy="219055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88D9FEC-A32E-46B0-A5F0-1FFF16D2C956}"/>
              </a:ext>
            </a:extLst>
          </p:cNvPr>
          <p:cNvSpPr/>
          <p:nvPr/>
        </p:nvSpPr>
        <p:spPr>
          <a:xfrm>
            <a:off x="5868460" y="3969060"/>
            <a:ext cx="69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830D2AE-1061-42C9-B26F-CA07591886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81" y="4082043"/>
            <a:ext cx="219055" cy="21905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A0418C-3022-4942-8D38-AEA0966C3085}"/>
              </a:ext>
            </a:extLst>
          </p:cNvPr>
          <p:cNvSpPr/>
          <p:nvPr/>
        </p:nvSpPr>
        <p:spPr>
          <a:xfrm>
            <a:off x="5868460" y="3573016"/>
            <a:ext cx="695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1700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F434668-EDDA-4ABF-A11F-7ED5738E808A}"/>
              </a:ext>
            </a:extLst>
          </p:cNvPr>
          <p:cNvSpPr/>
          <p:nvPr/>
        </p:nvSpPr>
        <p:spPr>
          <a:xfrm>
            <a:off x="2300591" y="2024844"/>
            <a:ext cx="2321414" cy="39340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초등학교 수</a:t>
            </a:r>
          </a:p>
        </p:txBody>
      </p:sp>
    </p:spTree>
    <p:extLst>
      <p:ext uri="{BB962C8B-B14F-4D97-AF65-F5344CB8AC3E}">
        <p14:creationId xmlns:p14="http://schemas.microsoft.com/office/powerpoint/2010/main" val="60598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A29F5C-BA09-4CFF-B0F2-2A7F84ED7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16830"/>
          <a:stretch/>
        </p:blipFill>
        <p:spPr>
          <a:xfrm>
            <a:off x="1718270" y="2387606"/>
            <a:ext cx="3234692" cy="323513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그림그래프는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27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557923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표를 보고 그림그래프로 나타내어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650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우리나라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초등학교 수를 조사한 표입니다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그림그래프로 나타내어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935499E-D16F-48FD-ACCE-4699B33A04C5}"/>
              </a:ext>
            </a:extLst>
          </p:cNvPr>
          <p:cNvGrpSpPr/>
          <p:nvPr/>
        </p:nvGrpSpPr>
        <p:grpSpPr>
          <a:xfrm>
            <a:off x="4404164" y="1164340"/>
            <a:ext cx="2584999" cy="257112"/>
            <a:chOff x="4517323" y="1683320"/>
            <a:chExt cx="2584999" cy="2571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5B5BFE-8B3A-46F6-B87F-E542B1D7EAC3}"/>
                </a:ext>
              </a:extLst>
            </p:cNvPr>
            <p:cNvSpPr/>
            <p:nvPr/>
          </p:nvSpPr>
          <p:spPr>
            <a:xfrm>
              <a:off x="5167883" y="168332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7778079-35C3-490A-B004-77BA48E6FE1D}"/>
                </a:ext>
              </a:extLst>
            </p:cNvPr>
            <p:cNvSpPr/>
            <p:nvPr/>
          </p:nvSpPr>
          <p:spPr>
            <a:xfrm>
              <a:off x="4517323" y="168332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72536B9-AF52-4145-8612-7A4C75B9FCCA}"/>
                </a:ext>
              </a:extLst>
            </p:cNvPr>
            <p:cNvSpPr/>
            <p:nvPr/>
          </p:nvSpPr>
          <p:spPr>
            <a:xfrm>
              <a:off x="5821021" y="168484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552204A-1031-45A6-A1DE-7E471B89F0CB}"/>
                </a:ext>
              </a:extLst>
            </p:cNvPr>
            <p:cNvSpPr/>
            <p:nvPr/>
          </p:nvSpPr>
          <p:spPr>
            <a:xfrm>
              <a:off x="6471581" y="16848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BE9F79F-5C71-4CC1-9471-F094D852A96A}"/>
              </a:ext>
            </a:extLst>
          </p:cNvPr>
          <p:cNvSpPr/>
          <p:nvPr/>
        </p:nvSpPr>
        <p:spPr>
          <a:xfrm>
            <a:off x="2300591" y="2024844"/>
            <a:ext cx="2321414" cy="39340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초등학교 수</a:t>
            </a:r>
          </a:p>
        </p:txBody>
      </p:sp>
    </p:spTree>
    <p:extLst>
      <p:ext uri="{BB962C8B-B14F-4D97-AF65-F5344CB8AC3E}">
        <p14:creationId xmlns:p14="http://schemas.microsoft.com/office/powerpoint/2010/main" val="239207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그림그래프는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ko-KR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ko-KR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ko-KR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27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557923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표를 보고 그림그래프로 나타내어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650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우리나라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초등학교 수를 조사한 표입니다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그림그래프로 나타내어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1251258" y="2381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CBD81F4-7BE0-4B3E-A10B-D864834FF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72"/>
          <a:stretch/>
        </p:blipFill>
        <p:spPr>
          <a:xfrm>
            <a:off x="1727200" y="2387606"/>
            <a:ext cx="3521110" cy="3274727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9EF759F-336F-4747-AC98-CA56B8739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96" y="256490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7">
            <a:extLst>
              <a:ext uri="{FF2B5EF4-FFF2-40B4-BE49-F238E27FC236}">
                <a16:creationId xmlns:a16="http://schemas.microsoft.com/office/drawing/2014/main" id="{F0B7FAF5-D5D3-497E-8616-50B17E9F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8C9E16F-53FD-43A9-9012-90136BE461D2}"/>
              </a:ext>
            </a:extLst>
          </p:cNvPr>
          <p:cNvGrpSpPr/>
          <p:nvPr/>
        </p:nvGrpSpPr>
        <p:grpSpPr>
          <a:xfrm>
            <a:off x="4404164" y="1164340"/>
            <a:ext cx="2584999" cy="257112"/>
            <a:chOff x="4517323" y="1683320"/>
            <a:chExt cx="2584999" cy="2571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B5FBAE-6AB3-45C2-9C3C-915AF71BEDF2}"/>
                </a:ext>
              </a:extLst>
            </p:cNvPr>
            <p:cNvSpPr/>
            <p:nvPr/>
          </p:nvSpPr>
          <p:spPr>
            <a:xfrm>
              <a:off x="5167883" y="168332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5B07946-0266-47D1-9AB7-F79D6AB7FCC7}"/>
                </a:ext>
              </a:extLst>
            </p:cNvPr>
            <p:cNvSpPr/>
            <p:nvPr/>
          </p:nvSpPr>
          <p:spPr>
            <a:xfrm>
              <a:off x="4517323" y="168332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A684A97-5905-40A9-8AF2-D4FE62A8C6D4}"/>
                </a:ext>
              </a:extLst>
            </p:cNvPr>
            <p:cNvSpPr/>
            <p:nvPr/>
          </p:nvSpPr>
          <p:spPr>
            <a:xfrm>
              <a:off x="5821021" y="168484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0A67576-CB4C-4A64-AF88-61DC5D0AE7C9}"/>
                </a:ext>
              </a:extLst>
            </p:cNvPr>
            <p:cNvSpPr/>
            <p:nvPr/>
          </p:nvSpPr>
          <p:spPr>
            <a:xfrm>
              <a:off x="6471581" y="16848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277254-D380-44F9-B8CC-98852E698417}"/>
              </a:ext>
            </a:extLst>
          </p:cNvPr>
          <p:cNvSpPr/>
          <p:nvPr/>
        </p:nvSpPr>
        <p:spPr>
          <a:xfrm>
            <a:off x="2300591" y="2024844"/>
            <a:ext cx="2321414" cy="39340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초등학교 수</a:t>
            </a:r>
          </a:p>
        </p:txBody>
      </p:sp>
    </p:spTree>
    <p:extLst>
      <p:ext uri="{BB962C8B-B14F-4D97-AF65-F5344CB8AC3E}">
        <p14:creationId xmlns:p14="http://schemas.microsoft.com/office/powerpoint/2010/main" val="101203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그림그래프는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있는 그림그래프의 예시 좌측에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27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557923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그림그래프를 보고 더 알 수 있는 내용을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6650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우리나라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초등학교 수를 조사한 표입니다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그림그래프로 나타내어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4781F7D-29AC-4466-8638-1E62F16342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772"/>
          <a:stretch/>
        </p:blipFill>
        <p:spPr>
          <a:xfrm>
            <a:off x="456852" y="2387606"/>
            <a:ext cx="3521110" cy="3274727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5F067BC5-2120-4BF2-B7A4-4F19174B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8" y="256490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00189A8E-A7DA-4C8B-B0B2-518E72531262}"/>
              </a:ext>
            </a:extLst>
          </p:cNvPr>
          <p:cNvSpPr/>
          <p:nvPr/>
        </p:nvSpPr>
        <p:spPr>
          <a:xfrm>
            <a:off x="92504" y="1911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D08879-F8CA-4410-9A74-4F2EDF776AF7}"/>
              </a:ext>
            </a:extLst>
          </p:cNvPr>
          <p:cNvSpPr/>
          <p:nvPr/>
        </p:nvSpPr>
        <p:spPr>
          <a:xfrm>
            <a:off x="371534" y="1911080"/>
            <a:ext cx="3552394" cy="3815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881EE7-6E19-4EEF-9B77-48E3402BC2BE}"/>
              </a:ext>
            </a:extLst>
          </p:cNvPr>
          <p:cNvSpPr/>
          <p:nvPr/>
        </p:nvSpPr>
        <p:spPr bwMode="auto">
          <a:xfrm>
            <a:off x="4095229" y="2341750"/>
            <a:ext cx="2829260" cy="6921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1C0766-CB6F-44C9-9539-06579A39C26D}"/>
              </a:ext>
            </a:extLst>
          </p:cNvPr>
          <p:cNvSpPr/>
          <p:nvPr/>
        </p:nvSpPr>
        <p:spPr>
          <a:xfrm>
            <a:off x="4326187" y="2387606"/>
            <a:ext cx="2598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 권역의 초등학교가 가장 적습니다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8F19E568-A7EA-48E1-93F7-45E95BA2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36" y="2447504"/>
            <a:ext cx="272701" cy="21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85B5119-60D5-40E0-ACCB-7D4CD1209B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2" y="2759767"/>
            <a:ext cx="219055" cy="21905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00431B-8BF2-4DCD-9798-0C6EE7180AF2}"/>
              </a:ext>
            </a:extLst>
          </p:cNvPr>
          <p:cNvSpPr/>
          <p:nvPr/>
        </p:nvSpPr>
        <p:spPr bwMode="auto">
          <a:xfrm>
            <a:off x="4095229" y="3179816"/>
            <a:ext cx="2829260" cy="6921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6FCBFD-0A5D-4970-9D74-9C429564DC83}"/>
              </a:ext>
            </a:extLst>
          </p:cNvPr>
          <p:cNvSpPr/>
          <p:nvPr/>
        </p:nvSpPr>
        <p:spPr>
          <a:xfrm>
            <a:off x="4326186" y="3225672"/>
            <a:ext cx="265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·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 권역의 초등학교가 가장 많습니다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85EFB9D3-7681-4DEA-8951-AF1AEC53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36" y="3285570"/>
            <a:ext cx="272701" cy="21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874A61-9DCD-45A4-AF3E-6BA4BAB38F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2" y="3597833"/>
            <a:ext cx="219055" cy="21905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A1A2EB4-A743-46E2-A3AA-D864B9E5DBA4}"/>
              </a:ext>
            </a:extLst>
          </p:cNvPr>
          <p:cNvGrpSpPr/>
          <p:nvPr/>
        </p:nvGrpSpPr>
        <p:grpSpPr>
          <a:xfrm>
            <a:off x="4404164" y="1164340"/>
            <a:ext cx="2584999" cy="257112"/>
            <a:chOff x="4517323" y="1983853"/>
            <a:chExt cx="2584999" cy="2571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A42FB42-C35B-479C-A8C7-3D311396FDB4}"/>
                </a:ext>
              </a:extLst>
            </p:cNvPr>
            <p:cNvSpPr/>
            <p:nvPr/>
          </p:nvSpPr>
          <p:spPr>
            <a:xfrm>
              <a:off x="5167883" y="19838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0671330-438F-4593-81A5-1FB2781ACC51}"/>
                </a:ext>
              </a:extLst>
            </p:cNvPr>
            <p:cNvSpPr/>
            <p:nvPr/>
          </p:nvSpPr>
          <p:spPr>
            <a:xfrm>
              <a:off x="4517323" y="198385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9B15711-D530-41E6-969E-357CD198E8D6}"/>
                </a:ext>
              </a:extLst>
            </p:cNvPr>
            <p:cNvSpPr/>
            <p:nvPr/>
          </p:nvSpPr>
          <p:spPr>
            <a:xfrm>
              <a:off x="5821021" y="198537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4F5C9B-7B4C-4FDC-A249-50BEA4EC2990}"/>
                </a:ext>
              </a:extLst>
            </p:cNvPr>
            <p:cNvSpPr/>
            <p:nvPr/>
          </p:nvSpPr>
          <p:spPr>
            <a:xfrm>
              <a:off x="6471581" y="198537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D9C45A8-FFC4-49DD-BAB4-9DCF1D67730D}"/>
              </a:ext>
            </a:extLst>
          </p:cNvPr>
          <p:cNvSpPr/>
          <p:nvPr/>
        </p:nvSpPr>
        <p:spPr>
          <a:xfrm>
            <a:off x="971600" y="2024844"/>
            <a:ext cx="2321414" cy="39340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초등학교 수</a:t>
            </a:r>
          </a:p>
        </p:txBody>
      </p:sp>
    </p:spTree>
    <p:extLst>
      <p:ext uri="{BB962C8B-B14F-4D97-AF65-F5344CB8AC3E}">
        <p14:creationId xmlns:p14="http://schemas.microsoft.com/office/powerpoint/2010/main" val="284825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D96B02-6B91-430E-B551-0B2E3947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925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9384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1025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108" y="151404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3C32F30C-0FD7-42AB-8852-58B10F78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108" y="220925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D01F3E-1CF1-4A11-8889-FC6D831D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09832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36435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356992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246"/>
              </p:ext>
            </p:extLst>
          </p:nvPr>
        </p:nvGraphicFramePr>
        <p:xfrm>
          <a:off x="153927" y="224644"/>
          <a:ext cx="8836146" cy="337884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그림그래프를 보고 알 수 있는 사실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suh_0601_05_0002_201_1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표를 그림그래프로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suh_0601_05_0002_202_1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suh_0601_05_0002_401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마을별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인구를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그래프로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67498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 정답 화면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72A294B-55B4-4696-81CE-5E15C440F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84731"/>
              </p:ext>
            </p:extLst>
          </p:nvPr>
        </p:nvGraphicFramePr>
        <p:xfrm>
          <a:off x="1547664" y="2218603"/>
          <a:ext cx="4349536" cy="102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8738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87384">
                  <a:extLst>
                    <a:ext uri="{9D8B030D-6E8A-4147-A177-3AD203B41FA5}">
                      <a16:colId xmlns:a16="http://schemas.microsoft.com/office/drawing/2014/main" val="788150586"/>
                    </a:ext>
                  </a:extLst>
                </a:gridCol>
                <a:gridCol w="1087384">
                  <a:extLst>
                    <a:ext uri="{9D8B030D-6E8A-4147-A177-3AD203B41FA5}">
                      <a16:colId xmlns:a16="http://schemas.microsoft.com/office/drawing/2014/main" val="358216063"/>
                    </a:ext>
                  </a:extLst>
                </a:gridCol>
              </a:tblGrid>
              <a:tr h="3420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5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42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희망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25000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42000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42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543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F539598-7D5C-4950-BB3E-5240A49B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97744"/>
              </p:ext>
            </p:extLst>
          </p:nvPr>
        </p:nvGraphicFramePr>
        <p:xfrm>
          <a:off x="1213289" y="3330659"/>
          <a:ext cx="5018286" cy="183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43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2509143">
                  <a:extLst>
                    <a:ext uri="{9D8B030D-6E8A-4147-A177-3AD203B41FA5}">
                      <a16:colId xmlns:a16="http://schemas.microsoft.com/office/drawing/2014/main" val="788150586"/>
                    </a:ext>
                  </a:extLst>
                </a:gridCol>
              </a:tblGrid>
              <a:tr h="915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희망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915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543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719A3425-ADFE-42AB-A030-2B4CA028EB49}"/>
              </a:ext>
            </a:extLst>
          </p:cNvPr>
          <p:cNvGrpSpPr/>
          <p:nvPr/>
        </p:nvGrpSpPr>
        <p:grpSpPr>
          <a:xfrm>
            <a:off x="427532" y="5073926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4552B3C-EF03-441F-9AA6-C52F05C74690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B54F49F5-1EBF-43BE-A98B-AF2F812B313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E7B2B7-E908-46D9-AA78-D7F9E4B6FAAB}"/>
              </a:ext>
            </a:extLst>
          </p:cNvPr>
          <p:cNvSpPr/>
          <p:nvPr/>
        </p:nvSpPr>
        <p:spPr>
          <a:xfrm>
            <a:off x="748254" y="5252047"/>
            <a:ext cx="763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kumimoji="0"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86608A-9CA1-4673-A75B-FD64F8E398C0}"/>
              </a:ext>
            </a:extLst>
          </p:cNvPr>
          <p:cNvGrpSpPr/>
          <p:nvPr/>
        </p:nvGrpSpPr>
        <p:grpSpPr>
          <a:xfrm>
            <a:off x="1575744" y="5253881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7CF808F-C071-40FA-BD0F-2332820F939D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CBB717F7-BCAC-4B03-9F42-0A2B2D87117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61A4CC-5B0A-45E7-8036-F45930F9332B}"/>
              </a:ext>
            </a:extLst>
          </p:cNvPr>
          <p:cNvSpPr/>
          <p:nvPr/>
        </p:nvSpPr>
        <p:spPr>
          <a:xfrm>
            <a:off x="1892370" y="5252047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0"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96542353-1730-456A-9781-54F0BF9EE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65" y="3683496"/>
            <a:ext cx="479795" cy="4797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F4009E84-23B1-459A-81BC-14B438D26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54" y="3683496"/>
            <a:ext cx="479795" cy="4797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3E0CE5DC-C135-4A6D-A220-FB4B57CA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65" y="4608464"/>
            <a:ext cx="479795" cy="479795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4A256D33-273E-410E-9423-9AE87D126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54" y="4608464"/>
            <a:ext cx="479795" cy="479795"/>
          </a:xfrm>
          <a:prstGeom prst="rect">
            <a:avLst/>
          </a:prstGeom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BFE168D-E829-451B-99D0-591A04DB145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31" name="순서도: 대체 처리 130">
              <a:extLst>
                <a:ext uri="{FF2B5EF4-FFF2-40B4-BE49-F238E27FC236}">
                  <a16:creationId xmlns:a16="http://schemas.microsoft.com/office/drawing/2014/main" id="{B3B7E51E-8874-4791-8340-5D9C5E049884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F2C8BDF5-C4F6-456F-91CB-FC6D926BDBB4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EF0C6211-9C90-4BB1-9B6A-A5F8572C7810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순서도: 대체 처리 133">
              <a:extLst>
                <a:ext uri="{FF2B5EF4-FFF2-40B4-BE49-F238E27FC236}">
                  <a16:creationId xmlns:a16="http://schemas.microsoft.com/office/drawing/2014/main" id="{159A8021-7377-43C4-ADD5-2C1F4A8FE231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40261CDC-63D2-43E2-B21D-C7284CF98A0D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16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7">
            <a:extLst>
              <a:ext uri="{FF2B5EF4-FFF2-40B4-BE49-F238E27FC236}">
                <a16:creationId xmlns:a16="http://schemas.microsoft.com/office/drawing/2014/main" id="{9F8D35B7-B091-4940-A64E-26EDB5A6E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마을별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인구를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그래프로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3714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칸 클릭했을 때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72A294B-55B4-4696-81CE-5E15C440F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46452"/>
              </p:ext>
            </p:extLst>
          </p:nvPr>
        </p:nvGraphicFramePr>
        <p:xfrm>
          <a:off x="1547664" y="2218603"/>
          <a:ext cx="4349536" cy="102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4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087384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87384">
                  <a:extLst>
                    <a:ext uri="{9D8B030D-6E8A-4147-A177-3AD203B41FA5}">
                      <a16:colId xmlns:a16="http://schemas.microsoft.com/office/drawing/2014/main" val="788150586"/>
                    </a:ext>
                  </a:extLst>
                </a:gridCol>
                <a:gridCol w="1087384">
                  <a:extLst>
                    <a:ext uri="{9D8B030D-6E8A-4147-A177-3AD203B41FA5}">
                      <a16:colId xmlns:a16="http://schemas.microsoft.com/office/drawing/2014/main" val="358216063"/>
                    </a:ext>
                  </a:extLst>
                </a:gridCol>
              </a:tblGrid>
              <a:tr h="3420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5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42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희망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25000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42000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342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</a:t>
                      </a:r>
                      <a:endParaRPr lang="ko-KR" altLang="en-US" sz="15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543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F539598-7D5C-4950-BB3E-5240A49B0657}"/>
              </a:ext>
            </a:extLst>
          </p:cNvPr>
          <p:cNvGraphicFramePr>
            <a:graphicFrameLocks noGrp="1"/>
          </p:cNvGraphicFramePr>
          <p:nvPr/>
        </p:nvGraphicFramePr>
        <p:xfrm>
          <a:off x="1213289" y="3330659"/>
          <a:ext cx="5018286" cy="183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43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2509143">
                  <a:extLst>
                    <a:ext uri="{9D8B030D-6E8A-4147-A177-3AD203B41FA5}">
                      <a16:colId xmlns:a16="http://schemas.microsoft.com/office/drawing/2014/main" val="788150586"/>
                    </a:ext>
                  </a:extLst>
                </a:gridCol>
              </a:tblGrid>
              <a:tr h="915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희망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915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5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828FC74-2E62-427A-A52A-201B1922E805}"/>
              </a:ext>
            </a:extLst>
          </p:cNvPr>
          <p:cNvGrpSpPr/>
          <p:nvPr/>
        </p:nvGrpSpPr>
        <p:grpSpPr>
          <a:xfrm>
            <a:off x="1572901" y="3681028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39D4A7B-33E8-4FE6-8691-EE673AA349D2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C8FBAEE0-422B-48C3-893A-1DD01B5DF96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6FE66E-0AC9-47B2-9173-2CD093118C93}"/>
              </a:ext>
            </a:extLst>
          </p:cNvPr>
          <p:cNvGrpSpPr/>
          <p:nvPr/>
        </p:nvGrpSpPr>
        <p:grpSpPr>
          <a:xfrm>
            <a:off x="427532" y="5073926"/>
            <a:ext cx="2143229" cy="495649"/>
            <a:chOff x="427532" y="5073926"/>
            <a:chExt cx="2143229" cy="49564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19A3425-ADFE-42AB-A030-2B4CA028EB49}"/>
                </a:ext>
              </a:extLst>
            </p:cNvPr>
            <p:cNvGrpSpPr/>
            <p:nvPr/>
          </p:nvGrpSpPr>
          <p:grpSpPr>
            <a:xfrm>
              <a:off x="427532" y="5073926"/>
              <a:ext cx="308597" cy="487288"/>
              <a:chOff x="399919" y="4089384"/>
              <a:chExt cx="216357" cy="341636"/>
            </a:xfrm>
            <a:solidFill>
              <a:srgbClr val="7030A0"/>
            </a:solidFill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4552B3C-EF03-441F-9AA6-C52F05C74690}"/>
                  </a:ext>
                </a:extLst>
              </p:cNvPr>
              <p:cNvSpPr/>
              <p:nvPr/>
            </p:nvSpPr>
            <p:spPr bwMode="auto">
              <a:xfrm>
                <a:off x="424592" y="4089384"/>
                <a:ext cx="171856" cy="171856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B54F49F5-1EBF-43BE-A98B-AF2F812B3138}"/>
                  </a:ext>
                </a:extLst>
              </p:cNvPr>
              <p:cNvSpPr/>
              <p:nvPr/>
            </p:nvSpPr>
            <p:spPr bwMode="auto">
              <a:xfrm>
                <a:off x="399919" y="4259164"/>
                <a:ext cx="216357" cy="171856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E7B2B7-E908-46D9-AA78-D7F9E4B6FAAB}"/>
                </a:ext>
              </a:extLst>
            </p:cNvPr>
            <p:cNvSpPr/>
            <p:nvPr/>
          </p:nvSpPr>
          <p:spPr>
            <a:xfrm>
              <a:off x="748254" y="5252047"/>
              <a:ext cx="7633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r>
                <a:rPr kumimoji="0" lang="ko-KR" altLang="en-US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386608A-9CA1-4673-A75B-FD64F8E398C0}"/>
                </a:ext>
              </a:extLst>
            </p:cNvPr>
            <p:cNvGrpSpPr/>
            <p:nvPr/>
          </p:nvGrpSpPr>
          <p:grpSpPr>
            <a:xfrm>
              <a:off x="1575744" y="5253881"/>
              <a:ext cx="199927" cy="315694"/>
              <a:chOff x="399919" y="4089384"/>
              <a:chExt cx="216357" cy="341636"/>
            </a:xfrm>
            <a:solidFill>
              <a:srgbClr val="7030A0"/>
            </a:solidFill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7CF808F-C071-40FA-BD0F-2332820F939D}"/>
                  </a:ext>
                </a:extLst>
              </p:cNvPr>
              <p:cNvSpPr/>
              <p:nvPr/>
            </p:nvSpPr>
            <p:spPr bwMode="auto">
              <a:xfrm>
                <a:off x="424592" y="4089384"/>
                <a:ext cx="171856" cy="171856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CBB717F7-BCAC-4B03-9F42-0A2B2D871174}"/>
                  </a:ext>
                </a:extLst>
              </p:cNvPr>
              <p:cNvSpPr/>
              <p:nvPr/>
            </p:nvSpPr>
            <p:spPr bwMode="auto">
              <a:xfrm>
                <a:off x="399919" y="4259164"/>
                <a:ext cx="216357" cy="171856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C61A4CC-5B0A-45E7-8036-F45930F9332B}"/>
                </a:ext>
              </a:extLst>
            </p:cNvPr>
            <p:cNvSpPr/>
            <p:nvPr/>
          </p:nvSpPr>
          <p:spPr>
            <a:xfrm>
              <a:off x="1892370" y="5252047"/>
              <a:ext cx="6783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kumimoji="0" lang="ko-KR" altLang="en-US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49FC5F7-A7D6-4F7C-B6E0-FC37B269AE55}"/>
              </a:ext>
            </a:extLst>
          </p:cNvPr>
          <p:cNvGrpSpPr/>
          <p:nvPr/>
        </p:nvGrpSpPr>
        <p:grpSpPr>
          <a:xfrm>
            <a:off x="1924262" y="3681028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D71D331-F641-4C31-A37D-3E2E05F6A825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265C413-42E9-43D4-B91F-876C36E3FBD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CB8E7AE-8D10-49D1-9BA8-177D33C64C6F}"/>
              </a:ext>
            </a:extLst>
          </p:cNvPr>
          <p:cNvGrpSpPr/>
          <p:nvPr/>
        </p:nvGrpSpPr>
        <p:grpSpPr>
          <a:xfrm>
            <a:off x="2299036" y="3852622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12D83E7-8EEF-49F9-B14D-EA66A61845DE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31591E7F-5ABC-49F5-A4D3-EB58A397600F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C859CE-3426-4041-861E-0DCFFD063413}"/>
              </a:ext>
            </a:extLst>
          </p:cNvPr>
          <p:cNvGrpSpPr/>
          <p:nvPr/>
        </p:nvGrpSpPr>
        <p:grpSpPr>
          <a:xfrm>
            <a:off x="2550372" y="3852622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1E63F56-FFA3-4C8A-8D46-9905C28AAEE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FBCEA16C-0D49-4D32-A9CE-9359D040E5C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1A0C114-D25A-48E1-AEDC-0EA6AA60F165}"/>
              </a:ext>
            </a:extLst>
          </p:cNvPr>
          <p:cNvGrpSpPr/>
          <p:nvPr/>
        </p:nvGrpSpPr>
        <p:grpSpPr>
          <a:xfrm>
            <a:off x="2811153" y="3852622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0458281-305F-4A20-A5CC-043D51F061E3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584D6054-B7D3-4E26-BC6D-E353127D10C0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29EEF93-9252-431A-9B7C-E55DBE223BB6}"/>
              </a:ext>
            </a:extLst>
          </p:cNvPr>
          <p:cNvGrpSpPr/>
          <p:nvPr/>
        </p:nvGrpSpPr>
        <p:grpSpPr>
          <a:xfrm>
            <a:off x="3054172" y="3852622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87B735E-8131-47CE-80E2-3BAE1C9966BD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8E5A6C6-096F-443F-933E-96D3B225378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EC7ADA-358E-468B-B231-81340CBF18A2}"/>
              </a:ext>
            </a:extLst>
          </p:cNvPr>
          <p:cNvGrpSpPr/>
          <p:nvPr/>
        </p:nvGrpSpPr>
        <p:grpSpPr>
          <a:xfrm>
            <a:off x="3303845" y="3852622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E961BB5-810C-49DF-B217-5BFB1BBDC900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FF08B551-1834-4804-A06C-5B10387311A5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BA91B04-3EAB-4058-BD74-070174616271}"/>
              </a:ext>
            </a:extLst>
          </p:cNvPr>
          <p:cNvGrpSpPr/>
          <p:nvPr/>
        </p:nvGrpSpPr>
        <p:grpSpPr>
          <a:xfrm>
            <a:off x="1608093" y="4751129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80782AB-5C46-4BF4-9EC2-728D1FCFF9B2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800B221B-9FBC-4BA0-BC90-FD427634F4FD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790825-81F9-4C8A-A911-CCB1967522FF}"/>
              </a:ext>
            </a:extLst>
          </p:cNvPr>
          <p:cNvGrpSpPr/>
          <p:nvPr/>
        </p:nvGrpSpPr>
        <p:grpSpPr>
          <a:xfrm>
            <a:off x="1859429" y="4751129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2F2889-CA37-46F5-B2C5-3B7464E526D9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3DD1E198-B3AD-4910-AFFD-571B23DA428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D05B564-B3A3-44FD-93B4-34DA874BC3EA}"/>
              </a:ext>
            </a:extLst>
          </p:cNvPr>
          <p:cNvGrpSpPr/>
          <p:nvPr/>
        </p:nvGrpSpPr>
        <p:grpSpPr>
          <a:xfrm>
            <a:off x="2120210" y="4751129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E4E555-C560-489C-910C-65ECF19BED13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CC0E29CB-5049-433D-9945-F2EF9698A6AE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79BD371-454F-4EE8-A566-08500960ED53}"/>
              </a:ext>
            </a:extLst>
          </p:cNvPr>
          <p:cNvGrpSpPr/>
          <p:nvPr/>
        </p:nvGrpSpPr>
        <p:grpSpPr>
          <a:xfrm>
            <a:off x="2363229" y="4751129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2AE47ED-B603-40FE-9FC1-082F1CC41346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5470973-2DD7-4802-88CA-D97A02CC210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5E32BA-3874-498C-A3DC-9492A52BEE6A}"/>
              </a:ext>
            </a:extLst>
          </p:cNvPr>
          <p:cNvGrpSpPr/>
          <p:nvPr/>
        </p:nvGrpSpPr>
        <p:grpSpPr>
          <a:xfrm>
            <a:off x="2612902" y="4751129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C562B5F-040A-47BA-BDB8-60E76768A330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7FC3B6DB-5BAA-4491-9476-36803283D9A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58872B6-7923-4906-B9A6-03F5B476E94D}"/>
              </a:ext>
            </a:extLst>
          </p:cNvPr>
          <p:cNvGrpSpPr/>
          <p:nvPr/>
        </p:nvGrpSpPr>
        <p:grpSpPr>
          <a:xfrm>
            <a:off x="2876766" y="4751129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548B168-9A00-4304-B313-38FB393687A7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18A46413-A134-4B87-B8FE-E2AF90D6F7CA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F148C6F-27E1-483D-AE2B-22EE1FEA4094}"/>
              </a:ext>
            </a:extLst>
          </p:cNvPr>
          <p:cNvGrpSpPr/>
          <p:nvPr/>
        </p:nvGrpSpPr>
        <p:grpSpPr>
          <a:xfrm>
            <a:off x="3126439" y="4751129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AF720FD-0C57-49C9-B4C5-433782706CB3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61F3B957-1C7E-4FB9-92EC-3C98C368600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5254B67-8A65-48C8-B897-06B29D67F581}"/>
              </a:ext>
            </a:extLst>
          </p:cNvPr>
          <p:cNvGrpSpPr/>
          <p:nvPr/>
        </p:nvGrpSpPr>
        <p:grpSpPr>
          <a:xfrm>
            <a:off x="4067944" y="3681028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7F57B06-7515-4C67-87FF-0D3DF8FE4A02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301D78A7-1BFF-49EB-91BB-F0DF95B19F2A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1D47EF2-5420-4B73-8962-DC026C39AA3A}"/>
              </a:ext>
            </a:extLst>
          </p:cNvPr>
          <p:cNvGrpSpPr/>
          <p:nvPr/>
        </p:nvGrpSpPr>
        <p:grpSpPr>
          <a:xfrm>
            <a:off x="4419305" y="3681028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78DFF27-B5D8-4741-82E3-FCEB07737188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B509B502-D938-4392-BDCA-19F1C67C2D8D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C8F6CDA-8C68-4E00-8482-A0C7883472B8}"/>
              </a:ext>
            </a:extLst>
          </p:cNvPr>
          <p:cNvGrpSpPr/>
          <p:nvPr/>
        </p:nvGrpSpPr>
        <p:grpSpPr>
          <a:xfrm>
            <a:off x="4767038" y="3681028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39D4741-FC9C-4BEF-8B1E-87C5BC28CD3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D5CD6457-168A-4F0B-BC56-CC05EE0F2C01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CFBD1CD-72F4-47AC-A546-D0D178A79606}"/>
              </a:ext>
            </a:extLst>
          </p:cNvPr>
          <p:cNvGrpSpPr/>
          <p:nvPr/>
        </p:nvGrpSpPr>
        <p:grpSpPr>
          <a:xfrm>
            <a:off x="5118399" y="3681028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09AC7DB4-EDF5-4100-8DED-1E7E6961CF19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FA1016CD-93F2-4D87-BDF6-B8CCA090A81F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E689110-3C1E-4B41-AF3A-A002E856306B}"/>
              </a:ext>
            </a:extLst>
          </p:cNvPr>
          <p:cNvGrpSpPr/>
          <p:nvPr/>
        </p:nvGrpSpPr>
        <p:grpSpPr>
          <a:xfrm>
            <a:off x="5528030" y="3852622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19C0EDF-DE24-4C93-B1C7-D4603B4AA545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6" name="이등변 삼각형 115">
              <a:extLst>
                <a:ext uri="{FF2B5EF4-FFF2-40B4-BE49-F238E27FC236}">
                  <a16:creationId xmlns:a16="http://schemas.microsoft.com/office/drawing/2014/main" id="{2116BF98-D933-499F-8D65-3F30D47ED91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5B7B7F1-2BC1-479C-A3F1-F511CFB92469}"/>
              </a:ext>
            </a:extLst>
          </p:cNvPr>
          <p:cNvGrpSpPr/>
          <p:nvPr/>
        </p:nvGrpSpPr>
        <p:grpSpPr>
          <a:xfrm>
            <a:off x="4551723" y="4586638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7B15654-E222-4E17-A6E2-0254EF7FE8FF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10B38173-6DF0-402A-8A20-5C3E7CFC7220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9A5E510-C96F-4503-8D2D-51D010BF386B}"/>
              </a:ext>
            </a:extLst>
          </p:cNvPr>
          <p:cNvGrpSpPr/>
          <p:nvPr/>
        </p:nvGrpSpPr>
        <p:grpSpPr>
          <a:xfrm>
            <a:off x="4926128" y="476084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1C86566-5199-484E-91B1-39CDD8ED4E1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80D69015-25A4-496C-A82F-10576753F6A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B7D9C81-0017-4536-9AF6-F0601D8F4CF1}"/>
              </a:ext>
            </a:extLst>
          </p:cNvPr>
          <p:cNvGrpSpPr/>
          <p:nvPr/>
        </p:nvGrpSpPr>
        <p:grpSpPr>
          <a:xfrm>
            <a:off x="5175801" y="476084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EA3F58-D295-4F1D-A143-338E19D86CD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92DAC321-C20E-4D96-BCEF-95A8BF8DEC63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49A2AB8-5115-4C9F-B51A-9A1924E62C7E}"/>
              </a:ext>
            </a:extLst>
          </p:cNvPr>
          <p:cNvGrpSpPr/>
          <p:nvPr/>
        </p:nvGrpSpPr>
        <p:grpSpPr>
          <a:xfrm>
            <a:off x="5755879" y="3852622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358CFBC-E1D0-46DA-B272-4EB23EF7A9D7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CC62BD1B-7933-4741-AE54-D2F22330EA6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B0FB41A-E617-465C-BE6D-A24C4A5D117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31" name="순서도: 대체 처리 130">
              <a:extLst>
                <a:ext uri="{FF2B5EF4-FFF2-40B4-BE49-F238E27FC236}">
                  <a16:creationId xmlns:a16="http://schemas.microsoft.com/office/drawing/2014/main" id="{221F6407-D43D-4308-BD68-465849F142A0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E1DB1BD8-55C3-42F9-ACDC-EF06064EC761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47F8C7D2-D1AF-4903-A4D2-E1C0D003106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순서도: 대체 처리 133">
              <a:extLst>
                <a:ext uri="{FF2B5EF4-FFF2-40B4-BE49-F238E27FC236}">
                  <a16:creationId xmlns:a16="http://schemas.microsoft.com/office/drawing/2014/main" id="{AC029547-9097-4BB5-8B74-92ED5DA52C0A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8FB35BBA-7006-4510-A79A-55AE148B3A0D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36" name="Group 1072">
            <a:extLst>
              <a:ext uri="{FF2B5EF4-FFF2-40B4-BE49-F238E27FC236}">
                <a16:creationId xmlns:a16="http://schemas.microsoft.com/office/drawing/2014/main" id="{120AF1C8-D475-412D-96B2-714FC5C1A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5030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994653158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suh_0601_05_0002_401_1.png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7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마을별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인구를 나타낸 그림그래프를 보고 다음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10800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 정답 화면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F539598-7D5C-4950-BB3E-5240A49B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02637"/>
              </p:ext>
            </p:extLst>
          </p:nvPr>
        </p:nvGraphicFramePr>
        <p:xfrm>
          <a:off x="1244481" y="2204864"/>
          <a:ext cx="5018286" cy="183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43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2509143">
                  <a:extLst>
                    <a:ext uri="{9D8B030D-6E8A-4147-A177-3AD203B41FA5}">
                      <a16:colId xmlns:a16="http://schemas.microsoft.com/office/drawing/2014/main" val="788150586"/>
                    </a:ext>
                  </a:extLst>
                </a:gridCol>
              </a:tblGrid>
              <a:tr h="915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희망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915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5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828FC74-2E62-427A-A52A-201B1922E805}"/>
              </a:ext>
            </a:extLst>
          </p:cNvPr>
          <p:cNvGrpSpPr/>
          <p:nvPr/>
        </p:nvGrpSpPr>
        <p:grpSpPr>
          <a:xfrm>
            <a:off x="1604093" y="2555233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39D4A7B-33E8-4FE6-8691-EE673AA349D2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C8FBAEE0-422B-48C3-893A-1DD01B5DF96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49FC5F7-A7D6-4F7C-B6E0-FC37B269AE55}"/>
              </a:ext>
            </a:extLst>
          </p:cNvPr>
          <p:cNvGrpSpPr/>
          <p:nvPr/>
        </p:nvGrpSpPr>
        <p:grpSpPr>
          <a:xfrm>
            <a:off x="1955454" y="2555233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D71D331-F641-4C31-A37D-3E2E05F6A825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265C413-42E9-43D4-B91F-876C36E3FBD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CB8E7AE-8D10-49D1-9BA8-177D33C64C6F}"/>
              </a:ext>
            </a:extLst>
          </p:cNvPr>
          <p:cNvGrpSpPr/>
          <p:nvPr/>
        </p:nvGrpSpPr>
        <p:grpSpPr>
          <a:xfrm>
            <a:off x="2330228" y="2726827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12D83E7-8EEF-49F9-B14D-EA66A61845DE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31591E7F-5ABC-49F5-A4D3-EB58A397600F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C859CE-3426-4041-861E-0DCFFD063413}"/>
              </a:ext>
            </a:extLst>
          </p:cNvPr>
          <p:cNvGrpSpPr/>
          <p:nvPr/>
        </p:nvGrpSpPr>
        <p:grpSpPr>
          <a:xfrm>
            <a:off x="2581564" y="2726827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1E63F56-FFA3-4C8A-8D46-9905C28AAEE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FBCEA16C-0D49-4D32-A9CE-9359D040E5C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1A0C114-D25A-48E1-AEDC-0EA6AA60F165}"/>
              </a:ext>
            </a:extLst>
          </p:cNvPr>
          <p:cNvGrpSpPr/>
          <p:nvPr/>
        </p:nvGrpSpPr>
        <p:grpSpPr>
          <a:xfrm>
            <a:off x="2842345" y="2726827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0458281-305F-4A20-A5CC-043D51F061E3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584D6054-B7D3-4E26-BC6D-E353127D10C0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29EEF93-9252-431A-9B7C-E55DBE223BB6}"/>
              </a:ext>
            </a:extLst>
          </p:cNvPr>
          <p:cNvGrpSpPr/>
          <p:nvPr/>
        </p:nvGrpSpPr>
        <p:grpSpPr>
          <a:xfrm>
            <a:off x="3085364" y="2726827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87B735E-8131-47CE-80E2-3BAE1C9966BD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8E5A6C6-096F-443F-933E-96D3B225378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EC7ADA-358E-468B-B231-81340CBF18A2}"/>
              </a:ext>
            </a:extLst>
          </p:cNvPr>
          <p:cNvGrpSpPr/>
          <p:nvPr/>
        </p:nvGrpSpPr>
        <p:grpSpPr>
          <a:xfrm>
            <a:off x="3335037" y="2726827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E961BB5-810C-49DF-B217-5BFB1BBDC900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FF08B551-1834-4804-A06C-5B10387311A5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BA91B04-3EAB-4058-BD74-070174616271}"/>
              </a:ext>
            </a:extLst>
          </p:cNvPr>
          <p:cNvGrpSpPr/>
          <p:nvPr/>
        </p:nvGrpSpPr>
        <p:grpSpPr>
          <a:xfrm>
            <a:off x="1573672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80782AB-5C46-4BF4-9EC2-728D1FCFF9B2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800B221B-9FBC-4BA0-BC90-FD427634F4FD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790825-81F9-4C8A-A911-CCB1967522FF}"/>
              </a:ext>
            </a:extLst>
          </p:cNvPr>
          <p:cNvGrpSpPr/>
          <p:nvPr/>
        </p:nvGrpSpPr>
        <p:grpSpPr>
          <a:xfrm>
            <a:off x="1825008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2F2889-CA37-46F5-B2C5-3B7464E526D9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3DD1E198-B3AD-4910-AFFD-571B23DA428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D05B564-B3A3-44FD-93B4-34DA874BC3EA}"/>
              </a:ext>
            </a:extLst>
          </p:cNvPr>
          <p:cNvGrpSpPr/>
          <p:nvPr/>
        </p:nvGrpSpPr>
        <p:grpSpPr>
          <a:xfrm>
            <a:off x="2085789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E4E555-C560-489C-910C-65ECF19BED13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CC0E29CB-5049-433D-9945-F2EF9698A6AE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79BD371-454F-4EE8-A566-08500960ED53}"/>
              </a:ext>
            </a:extLst>
          </p:cNvPr>
          <p:cNvGrpSpPr/>
          <p:nvPr/>
        </p:nvGrpSpPr>
        <p:grpSpPr>
          <a:xfrm>
            <a:off x="2328808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2AE47ED-B603-40FE-9FC1-082F1CC41346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5470973-2DD7-4802-88CA-D97A02CC210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5E32BA-3874-498C-A3DC-9492A52BEE6A}"/>
              </a:ext>
            </a:extLst>
          </p:cNvPr>
          <p:cNvGrpSpPr/>
          <p:nvPr/>
        </p:nvGrpSpPr>
        <p:grpSpPr>
          <a:xfrm>
            <a:off x="2578481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C562B5F-040A-47BA-BDB8-60E76768A330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7FC3B6DB-5BAA-4491-9476-36803283D9A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58872B6-7923-4906-B9A6-03F5B476E94D}"/>
              </a:ext>
            </a:extLst>
          </p:cNvPr>
          <p:cNvGrpSpPr/>
          <p:nvPr/>
        </p:nvGrpSpPr>
        <p:grpSpPr>
          <a:xfrm>
            <a:off x="2842345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548B168-9A00-4304-B313-38FB393687A7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18A46413-A134-4B87-B8FE-E2AF90D6F7CA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F148C6F-27E1-483D-AE2B-22EE1FEA4094}"/>
              </a:ext>
            </a:extLst>
          </p:cNvPr>
          <p:cNvGrpSpPr/>
          <p:nvPr/>
        </p:nvGrpSpPr>
        <p:grpSpPr>
          <a:xfrm>
            <a:off x="3092018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AF720FD-0C57-49C9-B4C5-433782706CB3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61F3B957-1C7E-4FB9-92EC-3C98C368600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5B7B7F1-2BC1-479C-A3F1-F511CFB92469}"/>
              </a:ext>
            </a:extLst>
          </p:cNvPr>
          <p:cNvGrpSpPr/>
          <p:nvPr/>
        </p:nvGrpSpPr>
        <p:grpSpPr>
          <a:xfrm>
            <a:off x="4582915" y="3460843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7B15654-E222-4E17-A6E2-0254EF7FE8FF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10B38173-6DF0-402A-8A20-5C3E7CFC7220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9A5E510-C96F-4503-8D2D-51D010BF386B}"/>
              </a:ext>
            </a:extLst>
          </p:cNvPr>
          <p:cNvGrpSpPr/>
          <p:nvPr/>
        </p:nvGrpSpPr>
        <p:grpSpPr>
          <a:xfrm>
            <a:off x="4941775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1C86566-5199-484E-91B1-39CDD8ED4E1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80D69015-25A4-496C-A82F-10576753F6A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B7D9C81-0017-4536-9AF6-F0601D8F4CF1}"/>
              </a:ext>
            </a:extLst>
          </p:cNvPr>
          <p:cNvGrpSpPr/>
          <p:nvPr/>
        </p:nvGrpSpPr>
        <p:grpSpPr>
          <a:xfrm>
            <a:off x="5191448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EA3F58-D295-4F1D-A143-338E19D86CD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92DAC321-C20E-4D96-BCEF-95A8BF8DEC63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27" name="TextBox 43">
            <a:extLst>
              <a:ext uri="{FF2B5EF4-FFF2-40B4-BE49-F238E27FC236}">
                <a16:creationId xmlns:a16="http://schemas.microsoft.com/office/drawing/2014/main" id="{F9621EE4-3210-4681-9F07-A671443ECDD8}"/>
              </a:ext>
            </a:extLst>
          </p:cNvPr>
          <p:cNvSpPr txBox="1"/>
          <p:nvPr/>
        </p:nvSpPr>
        <p:spPr>
          <a:xfrm>
            <a:off x="512629" y="4370792"/>
            <a:ext cx="41925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인구가 가장 많은 마을은 어디입니까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8" name="TextBox 43">
            <a:extLst>
              <a:ext uri="{FF2B5EF4-FFF2-40B4-BE49-F238E27FC236}">
                <a16:creationId xmlns:a16="http://schemas.microsoft.com/office/drawing/2014/main" id="{AFCAF8DC-D018-44D2-9FEC-F4534C55ED3B}"/>
              </a:ext>
            </a:extLst>
          </p:cNvPr>
          <p:cNvSpPr txBox="1"/>
          <p:nvPr/>
        </p:nvSpPr>
        <p:spPr>
          <a:xfrm>
            <a:off x="512629" y="4838308"/>
            <a:ext cx="41925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인구가 가장 적은 마을은 어디입니까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01E3D7A-C25B-4266-BFB6-22314ABDCE1E}"/>
              </a:ext>
            </a:extLst>
          </p:cNvPr>
          <p:cNvGrpSpPr/>
          <p:nvPr/>
        </p:nvGrpSpPr>
        <p:grpSpPr>
          <a:xfrm>
            <a:off x="567670" y="3862489"/>
            <a:ext cx="2143229" cy="495649"/>
            <a:chOff x="427532" y="5073926"/>
            <a:chExt cx="2143229" cy="495649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E959A9-8E43-4E97-AAE9-7DA3F0960A40}"/>
                </a:ext>
              </a:extLst>
            </p:cNvPr>
            <p:cNvGrpSpPr/>
            <p:nvPr/>
          </p:nvGrpSpPr>
          <p:grpSpPr>
            <a:xfrm>
              <a:off x="427532" y="5073926"/>
              <a:ext cx="308597" cy="487288"/>
              <a:chOff x="399919" y="4089384"/>
              <a:chExt cx="216357" cy="341636"/>
            </a:xfrm>
            <a:solidFill>
              <a:srgbClr val="7030A0"/>
            </a:solidFill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43738862-0B6C-47F2-B18E-715AE4358862}"/>
                  </a:ext>
                </a:extLst>
              </p:cNvPr>
              <p:cNvSpPr/>
              <p:nvPr/>
            </p:nvSpPr>
            <p:spPr bwMode="auto">
              <a:xfrm>
                <a:off x="424592" y="4089384"/>
                <a:ext cx="171856" cy="171856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C68D6D3D-8B39-44FC-B9FD-DAF6E4375A1E}"/>
                  </a:ext>
                </a:extLst>
              </p:cNvPr>
              <p:cNvSpPr/>
              <p:nvPr/>
            </p:nvSpPr>
            <p:spPr bwMode="auto">
              <a:xfrm>
                <a:off x="399919" y="4259164"/>
                <a:ext cx="216357" cy="171856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D910947-01F3-4313-84E7-95A2168ECE02}"/>
                </a:ext>
              </a:extLst>
            </p:cNvPr>
            <p:cNvSpPr/>
            <p:nvPr/>
          </p:nvSpPr>
          <p:spPr>
            <a:xfrm>
              <a:off x="748254" y="5252047"/>
              <a:ext cx="7633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r>
                <a:rPr kumimoji="0" lang="ko-KR" altLang="en-US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33D2AB2C-A560-48A7-89A3-564934DAE050}"/>
                </a:ext>
              </a:extLst>
            </p:cNvPr>
            <p:cNvGrpSpPr/>
            <p:nvPr/>
          </p:nvGrpSpPr>
          <p:grpSpPr>
            <a:xfrm>
              <a:off x="1575744" y="5253881"/>
              <a:ext cx="199927" cy="315694"/>
              <a:chOff x="399919" y="4089384"/>
              <a:chExt cx="216357" cy="341636"/>
            </a:xfrm>
            <a:solidFill>
              <a:srgbClr val="7030A0"/>
            </a:solidFill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A7A727B4-AE19-4B61-BC56-DC32120D97CF}"/>
                  </a:ext>
                </a:extLst>
              </p:cNvPr>
              <p:cNvSpPr/>
              <p:nvPr/>
            </p:nvSpPr>
            <p:spPr bwMode="auto">
              <a:xfrm>
                <a:off x="424592" y="4089384"/>
                <a:ext cx="171856" cy="171856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35" name="이등변 삼각형 134">
                <a:extLst>
                  <a:ext uri="{FF2B5EF4-FFF2-40B4-BE49-F238E27FC236}">
                    <a16:creationId xmlns:a16="http://schemas.microsoft.com/office/drawing/2014/main" id="{C44F4102-46CF-4898-B357-557C7E135282}"/>
                  </a:ext>
                </a:extLst>
              </p:cNvPr>
              <p:cNvSpPr/>
              <p:nvPr/>
            </p:nvSpPr>
            <p:spPr bwMode="auto">
              <a:xfrm>
                <a:off x="399919" y="4259164"/>
                <a:ext cx="216357" cy="171856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0BE68EB-B7DE-486A-9C60-C8F184BAD278}"/>
                </a:ext>
              </a:extLst>
            </p:cNvPr>
            <p:cNvSpPr/>
            <p:nvPr/>
          </p:nvSpPr>
          <p:spPr>
            <a:xfrm>
              <a:off x="1892370" y="5252047"/>
              <a:ext cx="6783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kumimoji="0" lang="ko-KR" altLang="en-US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851381-CC29-47EA-9EF2-3F5B50936A9A}"/>
              </a:ext>
            </a:extLst>
          </p:cNvPr>
          <p:cNvSpPr txBox="1"/>
          <p:nvPr/>
        </p:nvSpPr>
        <p:spPr>
          <a:xfrm>
            <a:off x="4704747" y="4329471"/>
            <a:ext cx="1300457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9" name="Picture 4">
            <a:extLst>
              <a:ext uri="{FF2B5EF4-FFF2-40B4-BE49-F238E27FC236}">
                <a16:creationId xmlns:a16="http://schemas.microsoft.com/office/drawing/2014/main" id="{F061E18F-96C1-4DA5-B8E5-C1A3B16C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28" y="448955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TextBox 43">
            <a:extLst>
              <a:ext uri="{FF2B5EF4-FFF2-40B4-BE49-F238E27FC236}">
                <a16:creationId xmlns:a16="http://schemas.microsoft.com/office/drawing/2014/main" id="{D7F34508-F97C-489F-9329-FC24056670A5}"/>
              </a:ext>
            </a:extLst>
          </p:cNvPr>
          <p:cNvSpPr txBox="1"/>
          <p:nvPr/>
        </p:nvSpPr>
        <p:spPr>
          <a:xfrm>
            <a:off x="4704748" y="4334665"/>
            <a:ext cx="13004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행복 마을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3FFAA53-9EAB-478E-9683-CE292B9A0E19}"/>
              </a:ext>
            </a:extLst>
          </p:cNvPr>
          <p:cNvSpPr txBox="1"/>
          <p:nvPr/>
        </p:nvSpPr>
        <p:spPr>
          <a:xfrm>
            <a:off x="4704747" y="4768622"/>
            <a:ext cx="1300457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2" name="Picture 4">
            <a:extLst>
              <a:ext uri="{FF2B5EF4-FFF2-40B4-BE49-F238E27FC236}">
                <a16:creationId xmlns:a16="http://schemas.microsoft.com/office/drawing/2014/main" id="{AB8EB26E-1F92-4556-A17A-C7FCA29B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28" y="492870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TextBox 43">
            <a:extLst>
              <a:ext uri="{FF2B5EF4-FFF2-40B4-BE49-F238E27FC236}">
                <a16:creationId xmlns:a16="http://schemas.microsoft.com/office/drawing/2014/main" id="{7C4508E0-5C22-431A-8F05-A8AA4D4CACB4}"/>
              </a:ext>
            </a:extLst>
          </p:cNvPr>
          <p:cNvSpPr txBox="1"/>
          <p:nvPr/>
        </p:nvSpPr>
        <p:spPr>
          <a:xfrm>
            <a:off x="4704748" y="4773816"/>
            <a:ext cx="13004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소망 마을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3E865ED-1E42-4802-A86D-39434E80B404}"/>
              </a:ext>
            </a:extLst>
          </p:cNvPr>
          <p:cNvGrpSpPr/>
          <p:nvPr/>
        </p:nvGrpSpPr>
        <p:grpSpPr>
          <a:xfrm>
            <a:off x="4067944" y="2553752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3D37858-855A-4707-992D-32300480E39B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205CD8A4-DC9B-464F-814F-67B3CC3C0832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D87E54E-8AE3-45D9-872D-37E0D26CA5CD}"/>
              </a:ext>
            </a:extLst>
          </p:cNvPr>
          <p:cNvGrpSpPr/>
          <p:nvPr/>
        </p:nvGrpSpPr>
        <p:grpSpPr>
          <a:xfrm>
            <a:off x="4419305" y="2553752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CE595CB1-840B-409F-9289-5EC1B69B0292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id="{2BB24443-F1E6-465B-BAC6-B23A6953DEE9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C23CE59-A519-4F47-8044-ACCE7DF644E3}"/>
              </a:ext>
            </a:extLst>
          </p:cNvPr>
          <p:cNvGrpSpPr/>
          <p:nvPr/>
        </p:nvGrpSpPr>
        <p:grpSpPr>
          <a:xfrm>
            <a:off x="4767038" y="2553752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627DA93-74BF-4812-9B5B-9EC28D10C91F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2" name="이등변 삼각형 151">
              <a:extLst>
                <a:ext uri="{FF2B5EF4-FFF2-40B4-BE49-F238E27FC236}">
                  <a16:creationId xmlns:a16="http://schemas.microsoft.com/office/drawing/2014/main" id="{D7F382BF-F54D-4CF5-B6BE-718D2C0138A9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46689AA-1600-4B6E-B066-390062FFC724}"/>
              </a:ext>
            </a:extLst>
          </p:cNvPr>
          <p:cNvGrpSpPr/>
          <p:nvPr/>
        </p:nvGrpSpPr>
        <p:grpSpPr>
          <a:xfrm>
            <a:off x="5118399" y="2553752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C6532BB3-89D4-4FB0-B3E4-019166A4EA3E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5" name="이등변 삼각형 154">
              <a:extLst>
                <a:ext uri="{FF2B5EF4-FFF2-40B4-BE49-F238E27FC236}">
                  <a16:creationId xmlns:a16="http://schemas.microsoft.com/office/drawing/2014/main" id="{2B4A9CE8-140A-4384-9091-D99871D18473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5F61B32-7169-417F-BE38-462DA10DF010}"/>
              </a:ext>
            </a:extLst>
          </p:cNvPr>
          <p:cNvGrpSpPr/>
          <p:nvPr/>
        </p:nvGrpSpPr>
        <p:grpSpPr>
          <a:xfrm>
            <a:off x="5528030" y="2725346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C7C9672-030A-4004-AD69-0EB3CDC275B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376A71F8-E8A1-4A2A-9D43-92C37D1F826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B0A630D-9B11-42D9-A774-D4AEE832EEC1}"/>
              </a:ext>
            </a:extLst>
          </p:cNvPr>
          <p:cNvGrpSpPr/>
          <p:nvPr/>
        </p:nvGrpSpPr>
        <p:grpSpPr>
          <a:xfrm>
            <a:off x="5755879" y="2725346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75F01A4D-75CA-41DD-B1C6-9678BDFEA914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91730F65-B838-46B7-92D6-59D7399B899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64" name="Picture 6">
            <a:extLst>
              <a:ext uri="{FF2B5EF4-FFF2-40B4-BE49-F238E27FC236}">
                <a16:creationId xmlns:a16="http://schemas.microsoft.com/office/drawing/2014/main" id="{8E175985-63F5-4D29-B6DE-CF325652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타원 164">
            <a:extLst>
              <a:ext uri="{FF2B5EF4-FFF2-40B4-BE49-F238E27FC236}">
                <a16:creationId xmlns:a16="http://schemas.microsoft.com/office/drawing/2014/main" id="{206A5E1D-E9C2-4C28-BA6E-D6CCD6253874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2D73CDA5-979B-4B0C-9A97-A9AA3FDB70A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173" name="순서도: 대체 처리 172">
              <a:extLst>
                <a:ext uri="{FF2B5EF4-FFF2-40B4-BE49-F238E27FC236}">
                  <a16:creationId xmlns:a16="http://schemas.microsoft.com/office/drawing/2014/main" id="{6E6F97F7-4D0E-4AA4-B5F1-2A04C2889063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순서도: 대체 처리 173">
              <a:extLst>
                <a:ext uri="{FF2B5EF4-FFF2-40B4-BE49-F238E27FC236}">
                  <a16:creationId xmlns:a16="http://schemas.microsoft.com/office/drawing/2014/main" id="{F65E6A5B-C85A-4AC3-998B-E0F7CE78C0A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순서도: 대체 처리 174">
              <a:extLst>
                <a:ext uri="{FF2B5EF4-FFF2-40B4-BE49-F238E27FC236}">
                  <a16:creationId xmlns:a16="http://schemas.microsoft.com/office/drawing/2014/main" id="{587102BF-8207-43D4-B42A-DC48DC5D939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순서도: 대체 처리 175">
              <a:extLst>
                <a:ext uri="{FF2B5EF4-FFF2-40B4-BE49-F238E27FC236}">
                  <a16:creationId xmlns:a16="http://schemas.microsoft.com/office/drawing/2014/main" id="{36F8EBDC-4316-4495-897A-FF26692586E0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대체 처리 176">
              <a:extLst>
                <a:ext uri="{FF2B5EF4-FFF2-40B4-BE49-F238E27FC236}">
                  <a16:creationId xmlns:a16="http://schemas.microsoft.com/office/drawing/2014/main" id="{FCB9FE1A-0C34-45FA-9E94-A271CDB14E2A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84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마을별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인구를 나타낸 그림그래프를 보고 더 알 수 있는 내용을 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48638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 정답 화면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F539598-7D5C-4950-BB3E-5240A49B0657}"/>
              </a:ext>
            </a:extLst>
          </p:cNvPr>
          <p:cNvGraphicFramePr>
            <a:graphicFrameLocks noGrp="1"/>
          </p:cNvGraphicFramePr>
          <p:nvPr/>
        </p:nvGraphicFramePr>
        <p:xfrm>
          <a:off x="1244481" y="2204864"/>
          <a:ext cx="5018286" cy="183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43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2509143">
                  <a:extLst>
                    <a:ext uri="{9D8B030D-6E8A-4147-A177-3AD203B41FA5}">
                      <a16:colId xmlns:a16="http://schemas.microsoft.com/office/drawing/2014/main" val="788150586"/>
                    </a:ext>
                  </a:extLst>
                </a:gridCol>
              </a:tblGrid>
              <a:tr h="915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희망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행복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915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소망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사랑 마을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5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828FC74-2E62-427A-A52A-201B1922E805}"/>
              </a:ext>
            </a:extLst>
          </p:cNvPr>
          <p:cNvGrpSpPr/>
          <p:nvPr/>
        </p:nvGrpSpPr>
        <p:grpSpPr>
          <a:xfrm>
            <a:off x="1604093" y="2555233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39D4A7B-33E8-4FE6-8691-EE673AA349D2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C8FBAEE0-422B-48C3-893A-1DD01B5DF96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49FC5F7-A7D6-4F7C-B6E0-FC37B269AE55}"/>
              </a:ext>
            </a:extLst>
          </p:cNvPr>
          <p:cNvGrpSpPr/>
          <p:nvPr/>
        </p:nvGrpSpPr>
        <p:grpSpPr>
          <a:xfrm>
            <a:off x="1955454" y="2555233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D71D331-F641-4C31-A37D-3E2E05F6A825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265C413-42E9-43D4-B91F-876C36E3FBD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CB8E7AE-8D10-49D1-9BA8-177D33C64C6F}"/>
              </a:ext>
            </a:extLst>
          </p:cNvPr>
          <p:cNvGrpSpPr/>
          <p:nvPr/>
        </p:nvGrpSpPr>
        <p:grpSpPr>
          <a:xfrm>
            <a:off x="2330228" y="2726827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12D83E7-8EEF-49F9-B14D-EA66A61845DE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31591E7F-5ABC-49F5-A4D3-EB58A397600F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C859CE-3426-4041-861E-0DCFFD063413}"/>
              </a:ext>
            </a:extLst>
          </p:cNvPr>
          <p:cNvGrpSpPr/>
          <p:nvPr/>
        </p:nvGrpSpPr>
        <p:grpSpPr>
          <a:xfrm>
            <a:off x="2581564" y="2726827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1E63F56-FFA3-4C8A-8D46-9905C28AAEE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FBCEA16C-0D49-4D32-A9CE-9359D040E5C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1A0C114-D25A-48E1-AEDC-0EA6AA60F165}"/>
              </a:ext>
            </a:extLst>
          </p:cNvPr>
          <p:cNvGrpSpPr/>
          <p:nvPr/>
        </p:nvGrpSpPr>
        <p:grpSpPr>
          <a:xfrm>
            <a:off x="2842345" y="2726827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0458281-305F-4A20-A5CC-043D51F061E3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584D6054-B7D3-4E26-BC6D-E353127D10C0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29EEF93-9252-431A-9B7C-E55DBE223BB6}"/>
              </a:ext>
            </a:extLst>
          </p:cNvPr>
          <p:cNvGrpSpPr/>
          <p:nvPr/>
        </p:nvGrpSpPr>
        <p:grpSpPr>
          <a:xfrm>
            <a:off x="3085364" y="2726827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87B735E-8131-47CE-80E2-3BAE1C9966BD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8E5A6C6-096F-443F-933E-96D3B225378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EC7ADA-358E-468B-B231-81340CBF18A2}"/>
              </a:ext>
            </a:extLst>
          </p:cNvPr>
          <p:cNvGrpSpPr/>
          <p:nvPr/>
        </p:nvGrpSpPr>
        <p:grpSpPr>
          <a:xfrm>
            <a:off x="3335037" y="2726827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E961BB5-810C-49DF-B217-5BFB1BBDC900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FF08B551-1834-4804-A06C-5B10387311A5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BA91B04-3EAB-4058-BD74-070174616271}"/>
              </a:ext>
            </a:extLst>
          </p:cNvPr>
          <p:cNvGrpSpPr/>
          <p:nvPr/>
        </p:nvGrpSpPr>
        <p:grpSpPr>
          <a:xfrm>
            <a:off x="1573672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80782AB-5C46-4BF4-9EC2-728D1FCFF9B2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800B221B-9FBC-4BA0-BC90-FD427634F4FD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790825-81F9-4C8A-A911-CCB1967522FF}"/>
              </a:ext>
            </a:extLst>
          </p:cNvPr>
          <p:cNvGrpSpPr/>
          <p:nvPr/>
        </p:nvGrpSpPr>
        <p:grpSpPr>
          <a:xfrm>
            <a:off x="1825008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2F2889-CA37-46F5-B2C5-3B7464E526D9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3DD1E198-B3AD-4910-AFFD-571B23DA428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D05B564-B3A3-44FD-93B4-34DA874BC3EA}"/>
              </a:ext>
            </a:extLst>
          </p:cNvPr>
          <p:cNvGrpSpPr/>
          <p:nvPr/>
        </p:nvGrpSpPr>
        <p:grpSpPr>
          <a:xfrm>
            <a:off x="2085789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E4E555-C560-489C-910C-65ECF19BED13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CC0E29CB-5049-433D-9945-F2EF9698A6AE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79BD371-454F-4EE8-A566-08500960ED53}"/>
              </a:ext>
            </a:extLst>
          </p:cNvPr>
          <p:cNvGrpSpPr/>
          <p:nvPr/>
        </p:nvGrpSpPr>
        <p:grpSpPr>
          <a:xfrm>
            <a:off x="2328808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2AE47ED-B603-40FE-9FC1-082F1CC41346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5470973-2DD7-4802-88CA-D97A02CC210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5E32BA-3874-498C-A3DC-9492A52BEE6A}"/>
              </a:ext>
            </a:extLst>
          </p:cNvPr>
          <p:cNvGrpSpPr/>
          <p:nvPr/>
        </p:nvGrpSpPr>
        <p:grpSpPr>
          <a:xfrm>
            <a:off x="2578481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C562B5F-040A-47BA-BDB8-60E76768A330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7FC3B6DB-5BAA-4491-9476-36803283D9A7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58872B6-7923-4906-B9A6-03F5B476E94D}"/>
              </a:ext>
            </a:extLst>
          </p:cNvPr>
          <p:cNvGrpSpPr/>
          <p:nvPr/>
        </p:nvGrpSpPr>
        <p:grpSpPr>
          <a:xfrm>
            <a:off x="2842345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548B168-9A00-4304-B313-38FB393687A7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18A46413-A134-4B87-B8FE-E2AF90D6F7CA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F148C6F-27E1-483D-AE2B-22EE1FEA4094}"/>
              </a:ext>
            </a:extLst>
          </p:cNvPr>
          <p:cNvGrpSpPr/>
          <p:nvPr/>
        </p:nvGrpSpPr>
        <p:grpSpPr>
          <a:xfrm>
            <a:off x="3092018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AF720FD-0C57-49C9-B4C5-433782706CB3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61F3B957-1C7E-4FB9-92EC-3C98C368600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5B7B7F1-2BC1-479C-A3F1-F511CFB92469}"/>
              </a:ext>
            </a:extLst>
          </p:cNvPr>
          <p:cNvGrpSpPr/>
          <p:nvPr/>
        </p:nvGrpSpPr>
        <p:grpSpPr>
          <a:xfrm>
            <a:off x="4582915" y="3460843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7B15654-E222-4E17-A6E2-0254EF7FE8FF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10B38173-6DF0-402A-8A20-5C3E7CFC7220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9A5E510-C96F-4503-8D2D-51D010BF386B}"/>
              </a:ext>
            </a:extLst>
          </p:cNvPr>
          <p:cNvGrpSpPr/>
          <p:nvPr/>
        </p:nvGrpSpPr>
        <p:grpSpPr>
          <a:xfrm>
            <a:off x="4941775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1C86566-5199-484E-91B1-39CDD8ED4E1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80D69015-25A4-496C-A82F-10576753F6A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B7D9C81-0017-4536-9AF6-F0601D8F4CF1}"/>
              </a:ext>
            </a:extLst>
          </p:cNvPr>
          <p:cNvGrpSpPr/>
          <p:nvPr/>
        </p:nvGrpSpPr>
        <p:grpSpPr>
          <a:xfrm>
            <a:off x="5191448" y="3605928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EA3F58-D295-4F1D-A143-338E19D86CD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92DAC321-C20E-4D96-BCEF-95A8BF8DEC63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01E3D7A-C25B-4266-BFB6-22314ABDCE1E}"/>
              </a:ext>
            </a:extLst>
          </p:cNvPr>
          <p:cNvGrpSpPr/>
          <p:nvPr/>
        </p:nvGrpSpPr>
        <p:grpSpPr>
          <a:xfrm>
            <a:off x="567670" y="3850403"/>
            <a:ext cx="2143229" cy="495649"/>
            <a:chOff x="427532" y="5073926"/>
            <a:chExt cx="2143229" cy="495649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E959A9-8E43-4E97-AAE9-7DA3F0960A40}"/>
                </a:ext>
              </a:extLst>
            </p:cNvPr>
            <p:cNvGrpSpPr/>
            <p:nvPr/>
          </p:nvGrpSpPr>
          <p:grpSpPr>
            <a:xfrm>
              <a:off x="427532" y="5073926"/>
              <a:ext cx="308597" cy="487288"/>
              <a:chOff x="399919" y="4089384"/>
              <a:chExt cx="216357" cy="341636"/>
            </a:xfrm>
            <a:solidFill>
              <a:srgbClr val="7030A0"/>
            </a:solidFill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43738862-0B6C-47F2-B18E-715AE4358862}"/>
                  </a:ext>
                </a:extLst>
              </p:cNvPr>
              <p:cNvSpPr/>
              <p:nvPr/>
            </p:nvSpPr>
            <p:spPr bwMode="auto">
              <a:xfrm>
                <a:off x="424592" y="4089384"/>
                <a:ext cx="171856" cy="171856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C68D6D3D-8B39-44FC-B9FD-DAF6E4375A1E}"/>
                  </a:ext>
                </a:extLst>
              </p:cNvPr>
              <p:cNvSpPr/>
              <p:nvPr/>
            </p:nvSpPr>
            <p:spPr bwMode="auto">
              <a:xfrm>
                <a:off x="399919" y="4259164"/>
                <a:ext cx="216357" cy="171856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D910947-01F3-4313-84E7-95A2168ECE02}"/>
                </a:ext>
              </a:extLst>
            </p:cNvPr>
            <p:cNvSpPr/>
            <p:nvPr/>
          </p:nvSpPr>
          <p:spPr>
            <a:xfrm>
              <a:off x="748254" y="5252047"/>
              <a:ext cx="7633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10000</a:t>
              </a:r>
              <a:r>
                <a:rPr kumimoji="0" lang="ko-KR" altLang="en-US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33D2AB2C-A560-48A7-89A3-564934DAE050}"/>
                </a:ext>
              </a:extLst>
            </p:cNvPr>
            <p:cNvGrpSpPr/>
            <p:nvPr/>
          </p:nvGrpSpPr>
          <p:grpSpPr>
            <a:xfrm>
              <a:off x="1575744" y="5253881"/>
              <a:ext cx="199927" cy="315694"/>
              <a:chOff x="399919" y="4089384"/>
              <a:chExt cx="216357" cy="341636"/>
            </a:xfrm>
            <a:solidFill>
              <a:srgbClr val="7030A0"/>
            </a:solidFill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A7A727B4-AE19-4B61-BC56-DC32120D97CF}"/>
                  </a:ext>
                </a:extLst>
              </p:cNvPr>
              <p:cNvSpPr/>
              <p:nvPr/>
            </p:nvSpPr>
            <p:spPr bwMode="auto">
              <a:xfrm>
                <a:off x="424592" y="4089384"/>
                <a:ext cx="171856" cy="171856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35" name="이등변 삼각형 134">
                <a:extLst>
                  <a:ext uri="{FF2B5EF4-FFF2-40B4-BE49-F238E27FC236}">
                    <a16:creationId xmlns:a16="http://schemas.microsoft.com/office/drawing/2014/main" id="{C44F4102-46CF-4898-B357-557C7E135282}"/>
                  </a:ext>
                </a:extLst>
              </p:cNvPr>
              <p:cNvSpPr/>
              <p:nvPr/>
            </p:nvSpPr>
            <p:spPr bwMode="auto">
              <a:xfrm>
                <a:off x="399919" y="4259164"/>
                <a:ext cx="216357" cy="171856"/>
              </a:xfrm>
              <a:prstGeom prst="triangl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0BE68EB-B7DE-486A-9C60-C8F184BAD278}"/>
                </a:ext>
              </a:extLst>
            </p:cNvPr>
            <p:cNvSpPr/>
            <p:nvPr/>
          </p:nvSpPr>
          <p:spPr>
            <a:xfrm>
              <a:off x="1892370" y="5252047"/>
              <a:ext cx="6783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1000</a:t>
              </a:r>
              <a:r>
                <a:rPr kumimoji="0" lang="ko-KR" altLang="en-US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851381-CC29-47EA-9EF2-3F5B50936A9A}"/>
              </a:ext>
            </a:extLst>
          </p:cNvPr>
          <p:cNvSpPr txBox="1"/>
          <p:nvPr/>
        </p:nvSpPr>
        <p:spPr>
          <a:xfrm>
            <a:off x="1051150" y="4391847"/>
            <a:ext cx="5321050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9" name="Picture 4">
            <a:extLst>
              <a:ext uri="{FF2B5EF4-FFF2-40B4-BE49-F238E27FC236}">
                <a16:creationId xmlns:a16="http://schemas.microsoft.com/office/drawing/2014/main" id="{F061E18F-96C1-4DA5-B8E5-C1A3B16C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29" y="454846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TextBox 43">
            <a:extLst>
              <a:ext uri="{FF2B5EF4-FFF2-40B4-BE49-F238E27FC236}">
                <a16:creationId xmlns:a16="http://schemas.microsoft.com/office/drawing/2014/main" id="{D7F34508-F97C-489F-9329-FC24056670A5}"/>
              </a:ext>
            </a:extLst>
          </p:cNvPr>
          <p:cNvSpPr txBox="1"/>
          <p:nvPr/>
        </p:nvSpPr>
        <p:spPr>
          <a:xfrm>
            <a:off x="1051151" y="4397041"/>
            <a:ext cx="532104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행복마을 인구 수는 소망 마을의 </a:t>
            </a:r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7A1679B-DB6F-4E25-A22E-E9C25F919192}"/>
              </a:ext>
            </a:extLst>
          </p:cNvPr>
          <p:cNvGrpSpPr/>
          <p:nvPr/>
        </p:nvGrpSpPr>
        <p:grpSpPr>
          <a:xfrm>
            <a:off x="4067944" y="2553752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A684F37-63DD-4580-A569-4FF47821EC2D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FA09D2A7-09C1-46C5-9ECB-F57363196E0E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D6D88A6-8EBC-43ED-8C38-A3210A949769}"/>
              </a:ext>
            </a:extLst>
          </p:cNvPr>
          <p:cNvGrpSpPr/>
          <p:nvPr/>
        </p:nvGrpSpPr>
        <p:grpSpPr>
          <a:xfrm>
            <a:off x="4419305" y="2553752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E3A57E1-33F2-40BC-A2DD-E860C84C3E45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id="{E4A74F53-B2E5-4996-9AC4-6431E9EDAA4C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0402913D-C0DC-48D7-9DE8-387C85F8ACA6}"/>
              </a:ext>
            </a:extLst>
          </p:cNvPr>
          <p:cNvGrpSpPr/>
          <p:nvPr/>
        </p:nvGrpSpPr>
        <p:grpSpPr>
          <a:xfrm>
            <a:off x="4767038" y="2553752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151114CB-60A9-420A-B862-3F48A7E64DF4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2" name="이등변 삼각형 151">
              <a:extLst>
                <a:ext uri="{FF2B5EF4-FFF2-40B4-BE49-F238E27FC236}">
                  <a16:creationId xmlns:a16="http://schemas.microsoft.com/office/drawing/2014/main" id="{2E0811E0-D359-4CFB-A4FE-BEFF9B411E48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0C12172-8BF3-4632-9367-764DF53DB9DC}"/>
              </a:ext>
            </a:extLst>
          </p:cNvPr>
          <p:cNvGrpSpPr/>
          <p:nvPr/>
        </p:nvGrpSpPr>
        <p:grpSpPr>
          <a:xfrm>
            <a:off x="5118399" y="2553752"/>
            <a:ext cx="308597" cy="487288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EFEA02B1-2598-4CE4-97B0-F80E641E43FD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5" name="이등변 삼각형 154">
              <a:extLst>
                <a:ext uri="{FF2B5EF4-FFF2-40B4-BE49-F238E27FC236}">
                  <a16:creationId xmlns:a16="http://schemas.microsoft.com/office/drawing/2014/main" id="{B83477C1-977B-481B-8320-6E3CBAAA9A4D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316933C-9F10-4F2A-96B3-6F3AEBEEA8E3}"/>
              </a:ext>
            </a:extLst>
          </p:cNvPr>
          <p:cNvGrpSpPr/>
          <p:nvPr/>
        </p:nvGrpSpPr>
        <p:grpSpPr>
          <a:xfrm>
            <a:off x="5528030" y="2725346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6C62C402-AC24-4BED-814D-D13AFF3A6B7C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C07C422-3C50-4CB1-BEDC-F39D28E92844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F49F84C-AFFC-4E6F-8CAD-09FE0C18285F}"/>
              </a:ext>
            </a:extLst>
          </p:cNvPr>
          <p:cNvGrpSpPr/>
          <p:nvPr/>
        </p:nvGrpSpPr>
        <p:grpSpPr>
          <a:xfrm>
            <a:off x="5755879" y="2725346"/>
            <a:ext cx="199927" cy="315694"/>
            <a:chOff x="399919" y="4089384"/>
            <a:chExt cx="216357" cy="341636"/>
          </a:xfrm>
          <a:solidFill>
            <a:srgbClr val="7030A0"/>
          </a:solidFill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FAAA2790-2479-4F6F-9E66-89AB56D8F84A}"/>
                </a:ext>
              </a:extLst>
            </p:cNvPr>
            <p:cNvSpPr/>
            <p:nvPr/>
          </p:nvSpPr>
          <p:spPr bwMode="auto">
            <a:xfrm>
              <a:off x="424592" y="4089384"/>
              <a:ext cx="171856" cy="17185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BA8CDA80-FD37-4D3C-A458-CABB1C60C0E5}"/>
                </a:ext>
              </a:extLst>
            </p:cNvPr>
            <p:cNvSpPr/>
            <p:nvPr/>
          </p:nvSpPr>
          <p:spPr bwMode="auto">
            <a:xfrm>
              <a:off x="399919" y="4259164"/>
              <a:ext cx="216357" cy="17185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0A676E2-EE08-4586-B6ED-F431D4B868C6}"/>
              </a:ext>
            </a:extLst>
          </p:cNvPr>
          <p:cNvSpPr txBox="1"/>
          <p:nvPr/>
        </p:nvSpPr>
        <p:spPr>
          <a:xfrm>
            <a:off x="1051150" y="4840792"/>
            <a:ext cx="5321050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" name="Picture 4">
            <a:extLst>
              <a:ext uri="{FF2B5EF4-FFF2-40B4-BE49-F238E27FC236}">
                <a16:creationId xmlns:a16="http://schemas.microsoft.com/office/drawing/2014/main" id="{E876FDBA-690D-45B3-AED5-CD38DEE2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29" y="499741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TextBox 43">
            <a:extLst>
              <a:ext uri="{FF2B5EF4-FFF2-40B4-BE49-F238E27FC236}">
                <a16:creationId xmlns:a16="http://schemas.microsoft.com/office/drawing/2014/main" id="{F7024CC1-3D1A-49D8-8348-3B8BF181EF8C}"/>
              </a:ext>
            </a:extLst>
          </p:cNvPr>
          <p:cNvSpPr txBox="1"/>
          <p:nvPr/>
        </p:nvSpPr>
        <p:spPr>
          <a:xfrm>
            <a:off x="1051151" y="4845986"/>
            <a:ext cx="532104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모든 마을의 인구수를 합하면 </a:t>
            </a:r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86000</a:t>
            </a:r>
            <a:r>
              <a:rPr lang="ko-KR" altLang="en-US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20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5" name="Picture 2">
            <a:extLst>
              <a:ext uri="{FF2B5EF4-FFF2-40B4-BE49-F238E27FC236}">
                <a16:creationId xmlns:a16="http://schemas.microsoft.com/office/drawing/2014/main" id="{5607424B-B4C6-48BE-AD7D-AFB9F3F9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3" y="4471550"/>
            <a:ext cx="280888" cy="22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223B2631-41AE-4EDC-B51C-48EB806B5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3" y="4926836"/>
            <a:ext cx="280888" cy="22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6">
            <a:extLst>
              <a:ext uri="{FF2B5EF4-FFF2-40B4-BE49-F238E27FC236}">
                <a16:creationId xmlns:a16="http://schemas.microsoft.com/office/drawing/2014/main" id="{C1D84FFA-6285-40B6-9A8B-EB1F4560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타원 167">
            <a:extLst>
              <a:ext uri="{FF2B5EF4-FFF2-40B4-BE49-F238E27FC236}">
                <a16:creationId xmlns:a16="http://schemas.microsoft.com/office/drawing/2014/main" id="{AB579DFB-2EF3-4606-B7DB-2A1D1678266D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4177C586-70A3-461C-95AC-DC185ACA4746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170" name="순서도: 대체 처리 169">
              <a:extLst>
                <a:ext uri="{FF2B5EF4-FFF2-40B4-BE49-F238E27FC236}">
                  <a16:creationId xmlns:a16="http://schemas.microsoft.com/office/drawing/2014/main" id="{C29C229D-91E3-4140-8D66-52D0C84D7158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순서도: 대체 처리 170">
              <a:extLst>
                <a:ext uri="{FF2B5EF4-FFF2-40B4-BE49-F238E27FC236}">
                  <a16:creationId xmlns:a16="http://schemas.microsoft.com/office/drawing/2014/main" id="{CC4B20AA-A351-4426-993A-58C52FBEB8EC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순서도: 대체 처리 171">
              <a:extLst>
                <a:ext uri="{FF2B5EF4-FFF2-40B4-BE49-F238E27FC236}">
                  <a16:creationId xmlns:a16="http://schemas.microsoft.com/office/drawing/2014/main" id="{5DCCC910-F797-4149-9FAD-40B29684B8A0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순서도: 대체 처리 172">
              <a:extLst>
                <a:ext uri="{FF2B5EF4-FFF2-40B4-BE49-F238E27FC236}">
                  <a16:creationId xmlns:a16="http://schemas.microsoft.com/office/drawing/2014/main" id="{EA1D9298-1240-449A-9C8F-83708FF9509D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순서도: 대체 처리 173">
              <a:extLst>
                <a:ext uri="{FF2B5EF4-FFF2-40B4-BE49-F238E27FC236}">
                  <a16:creationId xmlns:a16="http://schemas.microsoft.com/office/drawing/2014/main" id="{2A199AE4-8EC2-48EA-9E6B-66BCEB9FB1B1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26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지역별 나무 수를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지역별 나무 수를 그림그래프로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37023"/>
              </p:ext>
            </p:extLst>
          </p:nvPr>
        </p:nvGraphicFramePr>
        <p:xfrm>
          <a:off x="7020272" y="689281"/>
          <a:ext cx="2086863" cy="4670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나무그림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있는 그림 그대로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https://cdata2.tsherpa.co.kr/tsherpa/MultiMedia/Flash/2019/curri/TSV56.html?flashxmlnum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yuni4856&amp;classa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A8-C1-61-MM-MM-03-06-02-0-0-0-0&amp;classno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MM_61_03/suh_0601_05_0002/suh_0601_05_0002_401_1.html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 정답 화면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72A294B-55B4-4696-81CE-5E15C440F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03769"/>
              </p:ext>
            </p:extLst>
          </p:nvPr>
        </p:nvGraphicFramePr>
        <p:xfrm>
          <a:off x="829558" y="2327666"/>
          <a:ext cx="52122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797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71602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871602">
                  <a:extLst>
                    <a:ext uri="{9D8B030D-6E8A-4147-A177-3AD203B41FA5}">
                      <a16:colId xmlns:a16="http://schemas.microsoft.com/office/drawing/2014/main" val="788150586"/>
                    </a:ext>
                  </a:extLst>
                </a:gridCol>
                <a:gridCol w="871602">
                  <a:extLst>
                    <a:ext uri="{9D8B030D-6E8A-4147-A177-3AD203B41FA5}">
                      <a16:colId xmlns:a16="http://schemas.microsoft.com/office/drawing/2014/main" val="358216063"/>
                    </a:ext>
                  </a:extLst>
                </a:gridCol>
                <a:gridCol w="871602">
                  <a:extLst>
                    <a:ext uri="{9D8B030D-6E8A-4147-A177-3AD203B41FA5}">
                      <a16:colId xmlns:a16="http://schemas.microsoft.com/office/drawing/2014/main" val="4267359764"/>
                    </a:ext>
                  </a:extLst>
                </a:gridCol>
              </a:tblGrid>
              <a:tr h="3420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지역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42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나무 수</a:t>
                      </a:r>
                      <a:r>
                        <a:rPr kumimoji="0" lang="en-US" altLang="ko-KR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 그루</a:t>
                      </a:r>
                      <a:r>
                        <a:rPr kumimoji="0" lang="en-US" altLang="ko-KR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F539598-7D5C-4950-BB3E-5240A49B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1916"/>
              </p:ext>
            </p:extLst>
          </p:nvPr>
        </p:nvGraphicFramePr>
        <p:xfrm>
          <a:off x="569156" y="3330659"/>
          <a:ext cx="5018286" cy="183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143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2509143">
                  <a:extLst>
                    <a:ext uri="{9D8B030D-6E8A-4147-A177-3AD203B41FA5}">
                      <a16:colId xmlns:a16="http://schemas.microsoft.com/office/drawing/2014/main" val="788150586"/>
                    </a:ext>
                  </a:extLst>
                </a:gridCol>
              </a:tblGrid>
              <a:tr h="915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915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543"/>
                  </a:ext>
                </a:extLst>
              </a:tr>
            </a:tbl>
          </a:graphicData>
        </a:graphic>
      </p:graphicFrame>
      <p:pic>
        <p:nvPicPr>
          <p:cNvPr id="126" name="그림 125">
            <a:extLst>
              <a:ext uri="{FF2B5EF4-FFF2-40B4-BE49-F238E27FC236}">
                <a16:creationId xmlns:a16="http://schemas.microsoft.com/office/drawing/2014/main" id="{96542353-1730-456A-9781-54F0BF9EE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32" y="3683496"/>
            <a:ext cx="479795" cy="4797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F4009E84-23B1-459A-81BC-14B438D26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21" y="3683496"/>
            <a:ext cx="479795" cy="4797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3E0CE5DC-C135-4A6D-A220-FB4B57CAE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32" y="4608464"/>
            <a:ext cx="479795" cy="479795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4A256D33-273E-410E-9423-9AE87D126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21" y="4608464"/>
            <a:ext cx="479795" cy="47979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0B10231-7C14-44AA-9EF7-97E96FA9AA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44"/>
          <a:stretch/>
        </p:blipFill>
        <p:spPr>
          <a:xfrm>
            <a:off x="5664125" y="4410399"/>
            <a:ext cx="985838" cy="621651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1C39D7BB-0D56-4848-BC58-5C7E9C9897E0}"/>
              </a:ext>
            </a:extLst>
          </p:cNvPr>
          <p:cNvSpPr/>
          <p:nvPr/>
        </p:nvSpPr>
        <p:spPr>
          <a:xfrm>
            <a:off x="5617654" y="4163028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86E500-7FD0-408C-990B-F1E375DC183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72815DD-223A-49E8-963F-65822E2BC94E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7F5734CD-23C3-40CB-A6EC-AFBF1A63BE16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00C62F2-D3A4-42C6-9AC8-EC0C13CBB0A0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2902178D-45E5-413D-BBCF-D16EE5F9EA6F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E819086D-7024-4321-8FA2-3C35D44B04AF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75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문제의 표와 그림그래프를 비교했을 때 어떤 차이점이 있습니까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68998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 정답 화면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827E88-FB2F-495B-9861-61C16EC227A9}"/>
              </a:ext>
            </a:extLst>
          </p:cNvPr>
          <p:cNvSpPr txBox="1"/>
          <p:nvPr/>
        </p:nvSpPr>
        <p:spPr>
          <a:xfrm>
            <a:off x="902106" y="2392185"/>
            <a:ext cx="5321050" cy="1324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D4302336-72A0-465D-B6BD-58BDC734B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20" y="342936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id="{20D0026F-7A3F-4729-B0D6-F1362AA76A59}"/>
              </a:ext>
            </a:extLst>
          </p:cNvPr>
          <p:cNvSpPr txBox="1"/>
          <p:nvPr/>
        </p:nvSpPr>
        <p:spPr>
          <a:xfrm>
            <a:off x="902107" y="2397379"/>
            <a:ext cx="532104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표로 나타내면 정확한 수치를 알 수 있습니다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그림 그래프로 나타내면 지역별로 많고 적음을 한눈에 파악할 수 있습니다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7B04DDAA-44DA-423E-A244-F3052EF1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9" y="2471888"/>
            <a:ext cx="280888" cy="22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24398B0-FCAE-4FFF-A6BC-D3628EAFAC36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60C4DB23-705A-40C9-B94F-A9883365BAE8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982E201A-A8FB-4607-A1F0-09F1D08E24D9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0C96C07-ECDC-4F2F-8745-F4C66D1585B5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0406438-BA77-4E20-A685-4D9F29335806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B9B8D56A-3940-4550-989B-41696C6EDD46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61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C5AD72-1613-449B-9F99-403D334C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67" y="2028765"/>
            <a:ext cx="3821292" cy="22134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746820" y="4423692"/>
            <a:ext cx="6021424" cy="6849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548343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다음은 어떤 그래프인가요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8786" y="4466083"/>
            <a:ext cx="567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우리나라의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권역별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초등학생 수를 나타낸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그림그래프입니다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820" y="4766188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4" y="45024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3" y="398027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429265" y="3688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C08317-2A89-4BB7-8244-8A8959A9C5C5}"/>
              </a:ext>
            </a:extLst>
          </p:cNvPr>
          <p:cNvSpPr/>
          <p:nvPr/>
        </p:nvSpPr>
        <p:spPr>
          <a:xfrm>
            <a:off x="1975334" y="1950683"/>
            <a:ext cx="2020602" cy="542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AABF35F-0CCF-4673-B389-E1ECF811D57D}"/>
              </a:ext>
            </a:extLst>
          </p:cNvPr>
          <p:cNvSpPr/>
          <p:nvPr/>
        </p:nvSpPr>
        <p:spPr>
          <a:xfrm>
            <a:off x="3861382" y="2374268"/>
            <a:ext cx="269108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11E6E6-EF14-4B06-8023-82EA9E91B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8" y="1304764"/>
            <a:ext cx="6807568" cy="394321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8DAC0F-0745-4BD4-8128-9A280D39B606}"/>
              </a:ext>
            </a:extLst>
          </p:cNvPr>
          <p:cNvSpPr/>
          <p:nvPr/>
        </p:nvSpPr>
        <p:spPr>
          <a:xfrm>
            <a:off x="755576" y="1333904"/>
            <a:ext cx="3564396" cy="72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A52A63-6BE7-490D-A12D-36A1D352F54A}"/>
              </a:ext>
            </a:extLst>
          </p:cNvPr>
          <p:cNvSpPr/>
          <p:nvPr/>
        </p:nvSpPr>
        <p:spPr>
          <a:xfrm>
            <a:off x="609524" y="14799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380BEA-9023-40CF-9831-1799B5F0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7327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0661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C5AD72-1613-449B-9F99-403D334C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48" y="2182342"/>
            <a:ext cx="4203421" cy="243479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1"/>
            <a:ext cx="6918956" cy="1052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그림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슬기는 통계 활용 포스터를 만들기 위해 우리나라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초등학생 수를 조사하여 그림그래프로 나타냈습니다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548343" y="1784139"/>
            <a:ext cx="61164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   은 각각 몇 명을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00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02310" y="4724060"/>
            <a:ext cx="18449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명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명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62" y="4724060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suh_0601_05_0002_201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41" y="436590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725803" y="4073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B97DDE-E907-495A-9D4C-C9428D03093C}"/>
              </a:ext>
            </a:extLst>
          </p:cNvPr>
          <p:cNvSpPr/>
          <p:nvPr/>
        </p:nvSpPr>
        <p:spPr>
          <a:xfrm>
            <a:off x="4394468" y="14797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2B1698-879D-42D2-8068-8C5928872FEC}"/>
              </a:ext>
            </a:extLst>
          </p:cNvPr>
          <p:cNvSpPr/>
          <p:nvPr/>
        </p:nvSpPr>
        <p:spPr>
          <a:xfrm>
            <a:off x="3743908" y="147970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50F53-47ED-447B-8990-B209B3224060}"/>
              </a:ext>
            </a:extLst>
          </p:cNvPr>
          <p:cNvSpPr/>
          <p:nvPr/>
        </p:nvSpPr>
        <p:spPr>
          <a:xfrm>
            <a:off x="5047606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D74213-6514-4939-A82D-BBA2CBF5014D}"/>
              </a:ext>
            </a:extLst>
          </p:cNvPr>
          <p:cNvSpPr/>
          <p:nvPr/>
        </p:nvSpPr>
        <p:spPr>
          <a:xfrm>
            <a:off x="5698166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A2DC57-38BD-4F2E-942B-A080437B4A36}"/>
              </a:ext>
            </a:extLst>
          </p:cNvPr>
          <p:cNvSpPr/>
          <p:nvPr/>
        </p:nvSpPr>
        <p:spPr>
          <a:xfrm>
            <a:off x="6353527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8AC25C-BE5C-4122-A4FD-979D0E4FC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82" y="1753046"/>
            <a:ext cx="276225" cy="457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2E3CAF-81F4-4DA7-9E42-82B1C4190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3628" y="1862583"/>
            <a:ext cx="171450" cy="23812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82C87D-42E3-433B-89A1-A6A8CFEB9A10}"/>
              </a:ext>
            </a:extLst>
          </p:cNvPr>
          <p:cNvSpPr/>
          <p:nvPr/>
        </p:nvSpPr>
        <p:spPr>
          <a:xfrm>
            <a:off x="1948792" y="2116357"/>
            <a:ext cx="2020602" cy="542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B1262A6-24E7-4803-A863-9F957C6F2C25}"/>
              </a:ext>
            </a:extLst>
          </p:cNvPr>
          <p:cNvSpPr/>
          <p:nvPr/>
        </p:nvSpPr>
        <p:spPr>
          <a:xfrm>
            <a:off x="3834840" y="2539942"/>
            <a:ext cx="269108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25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11E6E6-EF14-4B06-8023-82EA9E91B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8" y="1304764"/>
            <a:ext cx="6807568" cy="394321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8DAC0F-0745-4BD4-8128-9A280D39B606}"/>
              </a:ext>
            </a:extLst>
          </p:cNvPr>
          <p:cNvSpPr/>
          <p:nvPr/>
        </p:nvSpPr>
        <p:spPr>
          <a:xfrm>
            <a:off x="755576" y="1333904"/>
            <a:ext cx="3564396" cy="72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A52A63-6BE7-490D-A12D-36A1D352F54A}"/>
              </a:ext>
            </a:extLst>
          </p:cNvPr>
          <p:cNvSpPr/>
          <p:nvPr/>
        </p:nvSpPr>
        <p:spPr>
          <a:xfrm>
            <a:off x="609524" y="14799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58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C5AD72-1613-449B-9F99-403D334C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48" y="2182342"/>
            <a:ext cx="4203421" cy="243479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1"/>
            <a:ext cx="6918956" cy="1052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그림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슬기는 통계 활용 포스터를 만들기 위해 우리나라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초등학생 수를 조사하여 그림그래프로 나타냈습니다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31540" y="1784139"/>
            <a:ext cx="65773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초등학생이 가장 많은 권역과 가장 적은 권역은 각각 어디인가요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9100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6969" y="4761148"/>
            <a:ext cx="24556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115" y="4788133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suh_0601_05_0002_201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41" y="436590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B97DDE-E907-495A-9D4C-C9428D03093C}"/>
              </a:ext>
            </a:extLst>
          </p:cNvPr>
          <p:cNvSpPr/>
          <p:nvPr/>
        </p:nvSpPr>
        <p:spPr>
          <a:xfrm>
            <a:off x="4394468" y="147970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2B1698-879D-42D2-8068-8C5928872FEC}"/>
              </a:ext>
            </a:extLst>
          </p:cNvPr>
          <p:cNvSpPr/>
          <p:nvPr/>
        </p:nvSpPr>
        <p:spPr>
          <a:xfrm>
            <a:off x="3743908" y="14797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50F53-47ED-447B-8990-B209B3224060}"/>
              </a:ext>
            </a:extLst>
          </p:cNvPr>
          <p:cNvSpPr/>
          <p:nvPr/>
        </p:nvSpPr>
        <p:spPr>
          <a:xfrm>
            <a:off x="5047606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D74213-6514-4939-A82D-BBA2CBF5014D}"/>
              </a:ext>
            </a:extLst>
          </p:cNvPr>
          <p:cNvSpPr/>
          <p:nvPr/>
        </p:nvSpPr>
        <p:spPr>
          <a:xfrm>
            <a:off x="5698166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A2DC57-38BD-4F2E-942B-A080437B4A36}"/>
              </a:ext>
            </a:extLst>
          </p:cNvPr>
          <p:cNvSpPr/>
          <p:nvPr/>
        </p:nvSpPr>
        <p:spPr>
          <a:xfrm>
            <a:off x="6353527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31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C5AD72-1613-449B-9F99-403D334C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48" y="2182342"/>
            <a:ext cx="4203421" cy="243479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1"/>
            <a:ext cx="6918956" cy="1052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그림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슬기는 통계 활용 포스터를 만들기 위해 우리나라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초등학생 수를 조사하여 그림그래프로 나타냈습니다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답해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31540" y="1784139"/>
            <a:ext cx="657737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강원 권역의 초등학생 수는 제주 권역의 초등학생 수의 몇 배인가요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9100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3569" y="4761148"/>
            <a:ext cx="7824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6522" y="4837835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suh_0601_05_0002_201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그림그래프로 나타내어 볼까요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41" y="436590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B97DDE-E907-495A-9D4C-C9428D03093C}"/>
              </a:ext>
            </a:extLst>
          </p:cNvPr>
          <p:cNvSpPr/>
          <p:nvPr/>
        </p:nvSpPr>
        <p:spPr>
          <a:xfrm>
            <a:off x="4394468" y="14797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2B1698-879D-42D2-8068-8C5928872FEC}"/>
              </a:ext>
            </a:extLst>
          </p:cNvPr>
          <p:cNvSpPr/>
          <p:nvPr/>
        </p:nvSpPr>
        <p:spPr>
          <a:xfrm>
            <a:off x="3743908" y="14797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50F53-47ED-447B-8990-B209B3224060}"/>
              </a:ext>
            </a:extLst>
          </p:cNvPr>
          <p:cNvSpPr/>
          <p:nvPr/>
        </p:nvSpPr>
        <p:spPr>
          <a:xfrm>
            <a:off x="5047606" y="148122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D74213-6514-4939-A82D-BBA2CBF5014D}"/>
              </a:ext>
            </a:extLst>
          </p:cNvPr>
          <p:cNvSpPr/>
          <p:nvPr/>
        </p:nvSpPr>
        <p:spPr>
          <a:xfrm>
            <a:off x="5698166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A2DC57-38BD-4F2E-942B-A080437B4A36}"/>
              </a:ext>
            </a:extLst>
          </p:cNvPr>
          <p:cNvSpPr/>
          <p:nvPr/>
        </p:nvSpPr>
        <p:spPr>
          <a:xfrm>
            <a:off x="6353527" y="148122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04524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39898</TotalTime>
  <Words>2026</Words>
  <Application>Microsoft Office PowerPoint</Application>
  <PresentationFormat>화면 슬라이드 쇼(4:3)</PresentationFormat>
  <Paragraphs>618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6249</cp:revision>
  <dcterms:created xsi:type="dcterms:W3CDTF">2008-07-15T12:19:11Z</dcterms:created>
  <dcterms:modified xsi:type="dcterms:W3CDTF">2022-03-01T09:00:59Z</dcterms:modified>
</cp:coreProperties>
</file>