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782" r:id="rId2"/>
    <p:sldId id="783" r:id="rId3"/>
    <p:sldId id="1171" r:id="rId4"/>
    <p:sldId id="1173" r:id="rId5"/>
    <p:sldId id="1318" r:id="rId6"/>
    <p:sldId id="1130" r:id="rId7"/>
    <p:sldId id="1265" r:id="rId8"/>
    <p:sldId id="1350" r:id="rId9"/>
    <p:sldId id="1329" r:id="rId10"/>
    <p:sldId id="1271" r:id="rId11"/>
    <p:sldId id="1341" r:id="rId12"/>
    <p:sldId id="1342" r:id="rId13"/>
    <p:sldId id="1343" r:id="rId14"/>
    <p:sldId id="1344" r:id="rId15"/>
    <p:sldId id="1345" r:id="rId16"/>
    <p:sldId id="1346" r:id="rId17"/>
    <p:sldId id="1347" r:id="rId18"/>
    <p:sldId id="1146" r:id="rId19"/>
    <p:sldId id="1149" r:id="rId20"/>
    <p:sldId id="1150" r:id="rId21"/>
    <p:sldId id="1315" r:id="rId22"/>
    <p:sldId id="1348" r:id="rId23"/>
    <p:sldId id="1317" r:id="rId24"/>
    <p:sldId id="1349" r:id="rId25"/>
    <p:sldId id="1338" r:id="rId26"/>
    <p:sldId id="1324" r:id="rId27"/>
    <p:sldId id="1339" r:id="rId28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FFFBF5"/>
    <a:srgbClr val="C7A08C"/>
    <a:srgbClr val="FCD5B5"/>
    <a:srgbClr val="00A0FF"/>
    <a:srgbClr val="AE7C65"/>
    <a:srgbClr val="36A851"/>
    <a:srgbClr val="F6C1C9"/>
    <a:srgbClr val="F6E7D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5" autoAdjust="0"/>
    <p:restoredTop sz="92079" autoAdjust="0"/>
  </p:normalViewPr>
  <p:slideViewPr>
    <p:cSldViewPr>
      <p:cViewPr varScale="1">
        <p:scale>
          <a:sx n="79" d="100"/>
          <a:sy n="79" d="100"/>
        </p:scale>
        <p:origin x="1882" y="6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209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978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34.png"/><Relationship Id="rId4" Type="http://schemas.openxmlformats.org/officeDocument/2006/relationships/image" Target="../media/image38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38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74829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60321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여러 가지 그래프를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85CD69-5CC0-4CEA-A673-2BA77A39FE97}"/>
              </a:ext>
            </a:extLst>
          </p:cNvPr>
          <p:cNvSpPr/>
          <p:nvPr/>
        </p:nvSpPr>
        <p:spPr>
          <a:xfrm>
            <a:off x="65312" y="692694"/>
            <a:ext cx="6918956" cy="10865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376A9C6F-F301-4881-839C-ABA7D15944F0}"/>
              </a:ext>
            </a:extLst>
          </p:cNvPr>
          <p:cNvSpPr txBox="1"/>
          <p:nvPr/>
        </p:nvSpPr>
        <p:spPr>
          <a:xfrm>
            <a:off x="302614" y="1902800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 그래프는 어떤 특징이 있는지 말해 보세요</a:t>
            </a:r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58AF3EC2-9C2F-4F4D-AF66-C1ACF9DE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00995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6CC7534-7247-4252-8D13-0EB9F5A058F8}"/>
              </a:ext>
            </a:extLst>
          </p:cNvPr>
          <p:cNvSpPr txBox="1"/>
          <p:nvPr/>
        </p:nvSpPr>
        <p:spPr>
          <a:xfrm>
            <a:off x="389042" y="782005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지역별 </a:t>
            </a:r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평균 </a:t>
            </a:r>
            <a:r>
              <a:rPr lang="ko-KR" altLang="en-US" sz="2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초미세</a:t>
            </a:r>
            <a:r>
              <a: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먼지 농도와 </a:t>
            </a:r>
            <a:r>
              <a:rPr lang="ko-KR" altLang="en-US" sz="2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초미세</a:t>
            </a:r>
            <a:r>
              <a: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먼지 성분을 나타낸 그래프입니다</a:t>
            </a:r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여러 가지 그래프를 비교해 봅시다</a:t>
            </a:r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E13A13D-B8F7-4224-A945-A5553249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F0147C6E-24DB-4AFC-B387-B935BCA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E5B5BFE-8B3A-46F6-B87F-E542B1D7EAC3}"/>
              </a:ext>
            </a:extLst>
          </p:cNvPr>
          <p:cNvSpPr/>
          <p:nvPr/>
        </p:nvSpPr>
        <p:spPr>
          <a:xfrm>
            <a:off x="5720072" y="152060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46B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물음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A46B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A46B5B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7778079-35C3-490A-B004-77BA48E6FE1D}"/>
              </a:ext>
            </a:extLst>
          </p:cNvPr>
          <p:cNvSpPr/>
          <p:nvPr/>
        </p:nvSpPr>
        <p:spPr>
          <a:xfrm>
            <a:off x="5069512" y="1520605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46B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물음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A46B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A46B5B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2536B9-AF52-4145-8612-7A4C75B9FCCA}"/>
              </a:ext>
            </a:extLst>
          </p:cNvPr>
          <p:cNvSpPr/>
          <p:nvPr/>
        </p:nvSpPr>
        <p:spPr>
          <a:xfrm>
            <a:off x="6373210" y="152212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물음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CDCB55-64D2-494B-8FB9-C87440E14950}"/>
              </a:ext>
            </a:extLst>
          </p:cNvPr>
          <p:cNvGrpSpPr/>
          <p:nvPr/>
        </p:nvGrpSpPr>
        <p:grpSpPr>
          <a:xfrm>
            <a:off x="1184390" y="1454858"/>
            <a:ext cx="1194600" cy="327813"/>
            <a:chOff x="1184390" y="1454858"/>
            <a:chExt cx="1194600" cy="327813"/>
          </a:xfrm>
        </p:grpSpPr>
        <p:pic>
          <p:nvPicPr>
            <p:cNvPr id="59" name="Picture 7">
              <a:extLst>
                <a:ext uri="{FF2B5EF4-FFF2-40B4-BE49-F238E27FC236}">
                  <a16:creationId xmlns:a16="http://schemas.microsoft.com/office/drawing/2014/main" id="{5E535435-CAC4-409A-B120-001C4987A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390" y="1454858"/>
              <a:ext cx="1084148" cy="327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43">
              <a:extLst>
                <a:ext uri="{FF2B5EF4-FFF2-40B4-BE49-F238E27FC236}">
                  <a16:creationId xmlns:a16="http://schemas.microsoft.com/office/drawing/2014/main" id="{76D5DE73-D46D-44BE-AF86-1C3FA0C29E48}"/>
                </a:ext>
              </a:extLst>
            </p:cNvPr>
            <p:cNvSpPr txBox="1"/>
            <p:nvPr/>
          </p:nvSpPr>
          <p:spPr>
            <a:xfrm>
              <a:off x="1403648" y="1486731"/>
              <a:ext cx="9753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b="1" i="0" u="none" strike="noStrike" kern="1200" cap="none" spc="-15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그래프 보기</a:t>
              </a:r>
              <a:endParaRPr kumimoji="1" lang="en-US" altLang="ko-KR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42A86EF-E5CD-4D5D-ACA0-1F51CC456D86}"/>
              </a:ext>
            </a:extLst>
          </p:cNvPr>
          <p:cNvGrpSpPr/>
          <p:nvPr/>
        </p:nvGrpSpPr>
        <p:grpSpPr>
          <a:xfrm>
            <a:off x="525671" y="2378645"/>
            <a:ext cx="1201530" cy="335369"/>
            <a:chOff x="-2540473" y="2995259"/>
            <a:chExt cx="1401351" cy="574782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BD1EAB0-FFD4-44C2-9DD7-76E344E3311C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DE86136-739A-4B19-89FD-11623C2A8BE7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그림그래프</a:t>
              </a:r>
            </a:p>
          </p:txBody>
        </p:sp>
      </p:grpSp>
      <p:sp>
        <p:nvSpPr>
          <p:cNvPr id="67" name="TextBox 7">
            <a:extLst>
              <a:ext uri="{FF2B5EF4-FFF2-40B4-BE49-F238E27FC236}">
                <a16:creationId xmlns:a16="http://schemas.microsoft.com/office/drawing/2014/main" id="{D429A65A-912E-42C5-801B-06C2A964D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874747F8-88ED-4EA4-B2F6-5CB919265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69" name="직사각형 21">
            <a:extLst>
              <a:ext uri="{FF2B5EF4-FFF2-40B4-BE49-F238E27FC236}">
                <a16:creationId xmlns:a16="http://schemas.microsoft.com/office/drawing/2014/main" id="{275F6159-6C55-4B3E-84AA-4A512E710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6BF60C11-7C5C-4EB4-B354-40CDBA793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4674475-AA48-4E55-A1E2-BE10A5BBE307}"/>
              </a:ext>
            </a:extLst>
          </p:cNvPr>
          <p:cNvGrpSpPr/>
          <p:nvPr/>
        </p:nvGrpSpPr>
        <p:grpSpPr>
          <a:xfrm>
            <a:off x="525671" y="3820822"/>
            <a:ext cx="1201530" cy="335369"/>
            <a:chOff x="-2540473" y="2995259"/>
            <a:chExt cx="1401351" cy="574782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616D845A-E4EB-416F-B691-B2BFC342BDB0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E00D427-8F57-4858-AA13-8451E446A24F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원그래프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A5BAAF9-885E-4D4D-A6C6-F2410DA101BD}"/>
              </a:ext>
            </a:extLst>
          </p:cNvPr>
          <p:cNvSpPr/>
          <p:nvPr/>
        </p:nvSpPr>
        <p:spPr bwMode="auto">
          <a:xfrm>
            <a:off x="528561" y="2870726"/>
            <a:ext cx="6142469" cy="4190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166C36C-7B23-41D3-A9D9-4759418C8758}"/>
              </a:ext>
            </a:extLst>
          </p:cNvPr>
          <p:cNvSpPr/>
          <p:nvPr/>
        </p:nvSpPr>
        <p:spPr>
          <a:xfrm>
            <a:off x="762909" y="2865012"/>
            <a:ext cx="5908121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그림의 크기로 수량의 많고 적음을 쉽게 알 수 있습니다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49DE5FB1-01AC-44A4-89C9-793E2B7E4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23" y="2968036"/>
            <a:ext cx="252671" cy="20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7D4B2E3-842F-4190-8239-30749285B4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427" y="3274408"/>
            <a:ext cx="219055" cy="219055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72A8A7D8-5596-4731-B0C8-FB9CFD868488}"/>
              </a:ext>
            </a:extLst>
          </p:cNvPr>
          <p:cNvSpPr/>
          <p:nvPr/>
        </p:nvSpPr>
        <p:spPr bwMode="auto">
          <a:xfrm>
            <a:off x="528561" y="4307957"/>
            <a:ext cx="6142469" cy="4102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A0D3215-F82D-4B54-B4C8-82FA6F2E36EC}"/>
              </a:ext>
            </a:extLst>
          </p:cNvPr>
          <p:cNvSpPr/>
          <p:nvPr/>
        </p:nvSpPr>
        <p:spPr>
          <a:xfrm>
            <a:off x="762909" y="4302243"/>
            <a:ext cx="5908121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전체에 대한 각 부분의 비율을 한눈에 알아보기 쉽습니다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16632C8D-818F-4BDA-8ED7-EB8E6DDF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23" y="4405267"/>
            <a:ext cx="252671" cy="20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50F99A6-6C4C-44B7-AB07-6F5FF3ECBA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427" y="4378794"/>
            <a:ext cx="219055" cy="21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7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8EA85A-0309-435F-9A73-EBE6399DE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740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06547"/>
              </p:ext>
            </p:extLst>
          </p:nvPr>
        </p:nvGraphicFramePr>
        <p:xfrm>
          <a:off x="6984268" y="692696"/>
          <a:ext cx="2086863" cy="29332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그래프 보기 약물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그래프 탭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나누기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839060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5D95DE1-A4CA-45E2-B4FE-1C18DB3EA763}"/>
              </a:ext>
            </a:extLst>
          </p:cNvPr>
          <p:cNvSpPr/>
          <p:nvPr/>
        </p:nvSpPr>
        <p:spPr>
          <a:xfrm>
            <a:off x="4451170" y="202655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6C69FF-0337-4989-9178-DFB08EB07E9E}"/>
              </a:ext>
            </a:extLst>
          </p:cNvPr>
          <p:cNvSpPr/>
          <p:nvPr/>
        </p:nvSpPr>
        <p:spPr>
          <a:xfrm>
            <a:off x="5539549" y="2232048"/>
            <a:ext cx="630667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858803-5782-4CAF-B44B-D4A77E8DC7FE}"/>
              </a:ext>
            </a:extLst>
          </p:cNvPr>
          <p:cNvSpPr/>
          <p:nvPr/>
        </p:nvSpPr>
        <p:spPr>
          <a:xfrm>
            <a:off x="4889066" y="2232049"/>
            <a:ext cx="630667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792DB7-A4C4-456D-A9B9-09781C9D1510}"/>
              </a:ext>
            </a:extLst>
          </p:cNvPr>
          <p:cNvSpPr/>
          <p:nvPr/>
        </p:nvSpPr>
        <p:spPr>
          <a:xfrm>
            <a:off x="6192610" y="2233569"/>
            <a:ext cx="630667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F296A2-DB80-4485-81A8-4208F11EF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27" y="2516373"/>
            <a:ext cx="6634120" cy="271249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0B6F85-8105-4349-9C09-DB0C77A09A8C}"/>
              </a:ext>
            </a:extLst>
          </p:cNvPr>
          <p:cNvSpPr/>
          <p:nvPr/>
        </p:nvSpPr>
        <p:spPr>
          <a:xfrm>
            <a:off x="4238506" y="2232049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55F42EF-BF0F-4127-91ED-6B65C562B589}"/>
              </a:ext>
            </a:extLst>
          </p:cNvPr>
          <p:cNvSpPr/>
          <p:nvPr/>
        </p:nvSpPr>
        <p:spPr>
          <a:xfrm>
            <a:off x="4005625" y="225031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B7011E1-97A9-4A67-8A0B-E4F007A77854}"/>
              </a:ext>
            </a:extLst>
          </p:cNvPr>
          <p:cNvSpPr/>
          <p:nvPr/>
        </p:nvSpPr>
        <p:spPr>
          <a:xfrm>
            <a:off x="1484330" y="2487638"/>
            <a:ext cx="4032825" cy="564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69FF9F7-7378-4065-9986-4BE93130197D}"/>
              </a:ext>
            </a:extLst>
          </p:cNvPr>
          <p:cNvSpPr/>
          <p:nvPr/>
        </p:nvSpPr>
        <p:spPr>
          <a:xfrm>
            <a:off x="1303037" y="270892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2D2D55-F8A6-4620-9BC8-9D23D51CBFDD}"/>
              </a:ext>
            </a:extLst>
          </p:cNvPr>
          <p:cNvSpPr/>
          <p:nvPr/>
        </p:nvSpPr>
        <p:spPr>
          <a:xfrm>
            <a:off x="6483402" y="3619400"/>
            <a:ext cx="384911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49ADD7-9E5E-4297-BFF6-B7D8CDD5586B}"/>
              </a:ext>
            </a:extLst>
          </p:cNvPr>
          <p:cNvSpPr/>
          <p:nvPr/>
        </p:nvSpPr>
        <p:spPr>
          <a:xfrm>
            <a:off x="6372200" y="35098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90AF4D1-81D9-4459-B2C1-787D7643873E}"/>
              </a:ext>
            </a:extLst>
          </p:cNvPr>
          <p:cNvSpPr/>
          <p:nvPr/>
        </p:nvSpPr>
        <p:spPr>
          <a:xfrm>
            <a:off x="2516582" y="54223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8B3CEAA-9E10-4029-81EC-7533BA2B0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986" y="5429400"/>
            <a:ext cx="1569151" cy="2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79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8EA85A-0309-435F-9A73-EBE6399DE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740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/>
        </p:nvGraphicFramePr>
        <p:xfrm>
          <a:off x="6984268" y="692696"/>
          <a:ext cx="2086863" cy="29332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그래프 보기 약물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그래프 탭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나누기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839060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5D95DE1-A4CA-45E2-B4FE-1C18DB3EA763}"/>
              </a:ext>
            </a:extLst>
          </p:cNvPr>
          <p:cNvSpPr/>
          <p:nvPr/>
        </p:nvSpPr>
        <p:spPr>
          <a:xfrm>
            <a:off x="4451170" y="202655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6C69FF-0337-4989-9178-DFB08EB07E9E}"/>
              </a:ext>
            </a:extLst>
          </p:cNvPr>
          <p:cNvSpPr/>
          <p:nvPr/>
        </p:nvSpPr>
        <p:spPr>
          <a:xfrm>
            <a:off x="5539549" y="2232048"/>
            <a:ext cx="630667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858803-5782-4CAF-B44B-D4A77E8DC7FE}"/>
              </a:ext>
            </a:extLst>
          </p:cNvPr>
          <p:cNvSpPr/>
          <p:nvPr/>
        </p:nvSpPr>
        <p:spPr>
          <a:xfrm>
            <a:off x="4889066" y="2232049"/>
            <a:ext cx="630667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792DB7-A4C4-456D-A9B9-09781C9D1510}"/>
              </a:ext>
            </a:extLst>
          </p:cNvPr>
          <p:cNvSpPr/>
          <p:nvPr/>
        </p:nvSpPr>
        <p:spPr>
          <a:xfrm>
            <a:off x="6192610" y="2233569"/>
            <a:ext cx="630667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0B6F85-8105-4349-9C09-DB0C77A09A8C}"/>
              </a:ext>
            </a:extLst>
          </p:cNvPr>
          <p:cNvSpPr/>
          <p:nvPr/>
        </p:nvSpPr>
        <p:spPr>
          <a:xfrm>
            <a:off x="4238506" y="2232049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55F42EF-BF0F-4127-91ED-6B65C562B589}"/>
              </a:ext>
            </a:extLst>
          </p:cNvPr>
          <p:cNvSpPr/>
          <p:nvPr/>
        </p:nvSpPr>
        <p:spPr>
          <a:xfrm>
            <a:off x="4005625" y="225031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A410C21-0F76-466A-BD74-0930633C7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27" y="2516373"/>
            <a:ext cx="6634120" cy="272710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B7011E1-97A9-4A67-8A0B-E4F007A77854}"/>
              </a:ext>
            </a:extLst>
          </p:cNvPr>
          <p:cNvSpPr/>
          <p:nvPr/>
        </p:nvSpPr>
        <p:spPr>
          <a:xfrm>
            <a:off x="1241353" y="2487638"/>
            <a:ext cx="4518780" cy="564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69FF9F7-7378-4065-9986-4BE93130197D}"/>
              </a:ext>
            </a:extLst>
          </p:cNvPr>
          <p:cNvSpPr/>
          <p:nvPr/>
        </p:nvSpPr>
        <p:spPr>
          <a:xfrm>
            <a:off x="1103428" y="251637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2D2D55-F8A6-4620-9BC8-9D23D51CBFDD}"/>
              </a:ext>
            </a:extLst>
          </p:cNvPr>
          <p:cNvSpPr/>
          <p:nvPr/>
        </p:nvSpPr>
        <p:spPr>
          <a:xfrm>
            <a:off x="6483402" y="3619400"/>
            <a:ext cx="384911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49ADD7-9E5E-4297-BFF6-B7D8CDD5586B}"/>
              </a:ext>
            </a:extLst>
          </p:cNvPr>
          <p:cNvSpPr/>
          <p:nvPr/>
        </p:nvSpPr>
        <p:spPr>
          <a:xfrm>
            <a:off x="6372200" y="35098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90AF4D1-81D9-4459-B2C1-787D7643873E}"/>
              </a:ext>
            </a:extLst>
          </p:cNvPr>
          <p:cNvSpPr/>
          <p:nvPr/>
        </p:nvSpPr>
        <p:spPr>
          <a:xfrm>
            <a:off x="2516582" y="54223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440683-2423-4994-A1AB-16A8295FB013}"/>
              </a:ext>
            </a:extLst>
          </p:cNvPr>
          <p:cNvSpPr/>
          <p:nvPr/>
        </p:nvSpPr>
        <p:spPr>
          <a:xfrm>
            <a:off x="146708" y="3619400"/>
            <a:ext cx="384911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2433A39-7FAE-4758-8B3C-C5AEF05E4EF3}"/>
              </a:ext>
            </a:extLst>
          </p:cNvPr>
          <p:cNvSpPr/>
          <p:nvPr/>
        </p:nvSpPr>
        <p:spPr>
          <a:xfrm>
            <a:off x="35506" y="35098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5737502-D286-4512-B2BB-A40DA6480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986" y="5429400"/>
            <a:ext cx="1569151" cy="2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0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8EA85A-0309-435F-9A73-EBE6399DE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740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/>
        </p:nvGraphicFramePr>
        <p:xfrm>
          <a:off x="6984268" y="692696"/>
          <a:ext cx="2086863" cy="29332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그래프 보기 약물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그래프 탭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나누기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839060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5D95DE1-A4CA-45E2-B4FE-1C18DB3EA763}"/>
              </a:ext>
            </a:extLst>
          </p:cNvPr>
          <p:cNvSpPr/>
          <p:nvPr/>
        </p:nvSpPr>
        <p:spPr>
          <a:xfrm>
            <a:off x="4451170" y="202655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6C69FF-0337-4989-9178-DFB08EB07E9E}"/>
              </a:ext>
            </a:extLst>
          </p:cNvPr>
          <p:cNvSpPr/>
          <p:nvPr/>
        </p:nvSpPr>
        <p:spPr>
          <a:xfrm>
            <a:off x="5539549" y="2232048"/>
            <a:ext cx="630667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858803-5782-4CAF-B44B-D4A77E8DC7FE}"/>
              </a:ext>
            </a:extLst>
          </p:cNvPr>
          <p:cNvSpPr/>
          <p:nvPr/>
        </p:nvSpPr>
        <p:spPr>
          <a:xfrm>
            <a:off x="4889066" y="2232049"/>
            <a:ext cx="630667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792DB7-A4C4-456D-A9B9-09781C9D1510}"/>
              </a:ext>
            </a:extLst>
          </p:cNvPr>
          <p:cNvSpPr/>
          <p:nvPr/>
        </p:nvSpPr>
        <p:spPr>
          <a:xfrm>
            <a:off x="6192610" y="2233569"/>
            <a:ext cx="630667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0B6F85-8105-4349-9C09-DB0C77A09A8C}"/>
              </a:ext>
            </a:extLst>
          </p:cNvPr>
          <p:cNvSpPr/>
          <p:nvPr/>
        </p:nvSpPr>
        <p:spPr>
          <a:xfrm>
            <a:off x="4238506" y="2232049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55F42EF-BF0F-4127-91ED-6B65C562B589}"/>
              </a:ext>
            </a:extLst>
          </p:cNvPr>
          <p:cNvSpPr/>
          <p:nvPr/>
        </p:nvSpPr>
        <p:spPr>
          <a:xfrm>
            <a:off x="4005625" y="225031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90AF4D1-81D9-4459-B2C1-787D7643873E}"/>
              </a:ext>
            </a:extLst>
          </p:cNvPr>
          <p:cNvSpPr/>
          <p:nvPr/>
        </p:nvSpPr>
        <p:spPr>
          <a:xfrm>
            <a:off x="2516582" y="54223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83DEAE-27EF-4165-9D93-DC5F53927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27" y="2516373"/>
            <a:ext cx="6634120" cy="272521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B7011E1-97A9-4A67-8A0B-E4F007A77854}"/>
              </a:ext>
            </a:extLst>
          </p:cNvPr>
          <p:cNvSpPr/>
          <p:nvPr/>
        </p:nvSpPr>
        <p:spPr>
          <a:xfrm>
            <a:off x="2429486" y="2487638"/>
            <a:ext cx="2142514" cy="564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69FF9F7-7378-4065-9986-4BE93130197D}"/>
              </a:ext>
            </a:extLst>
          </p:cNvPr>
          <p:cNvSpPr/>
          <p:nvPr/>
        </p:nvSpPr>
        <p:spPr>
          <a:xfrm>
            <a:off x="2268538" y="251637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440683-2423-4994-A1AB-16A8295FB013}"/>
              </a:ext>
            </a:extLst>
          </p:cNvPr>
          <p:cNvSpPr/>
          <p:nvPr/>
        </p:nvSpPr>
        <p:spPr>
          <a:xfrm>
            <a:off x="146708" y="3619400"/>
            <a:ext cx="384911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2433A39-7FAE-4758-8B3C-C5AEF05E4EF3}"/>
              </a:ext>
            </a:extLst>
          </p:cNvPr>
          <p:cNvSpPr/>
          <p:nvPr/>
        </p:nvSpPr>
        <p:spPr>
          <a:xfrm>
            <a:off x="35506" y="35098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870C104-40A6-4283-BEA9-6CD194132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986" y="5429400"/>
            <a:ext cx="1569151" cy="22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8EA85A-0309-435F-9A73-EBE6399DE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740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839666"/>
              </p:ext>
            </p:extLst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839060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6C69FF-0337-4989-9178-DFB08EB07E9E}"/>
              </a:ext>
            </a:extLst>
          </p:cNvPr>
          <p:cNvSpPr/>
          <p:nvPr/>
        </p:nvSpPr>
        <p:spPr>
          <a:xfrm>
            <a:off x="5539549" y="2232048"/>
            <a:ext cx="630667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858803-5782-4CAF-B44B-D4A77E8DC7FE}"/>
              </a:ext>
            </a:extLst>
          </p:cNvPr>
          <p:cNvSpPr/>
          <p:nvPr/>
        </p:nvSpPr>
        <p:spPr>
          <a:xfrm>
            <a:off x="4889066" y="2232049"/>
            <a:ext cx="630667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792DB7-A4C4-456D-A9B9-09781C9D1510}"/>
              </a:ext>
            </a:extLst>
          </p:cNvPr>
          <p:cNvSpPr/>
          <p:nvPr/>
        </p:nvSpPr>
        <p:spPr>
          <a:xfrm>
            <a:off x="6192610" y="2233569"/>
            <a:ext cx="630667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0B6F85-8105-4349-9C09-DB0C77A09A8C}"/>
              </a:ext>
            </a:extLst>
          </p:cNvPr>
          <p:cNvSpPr/>
          <p:nvPr/>
        </p:nvSpPr>
        <p:spPr>
          <a:xfrm>
            <a:off x="4238506" y="223204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B7011E1-97A9-4A67-8A0B-E4F007A77854}"/>
              </a:ext>
            </a:extLst>
          </p:cNvPr>
          <p:cNvSpPr/>
          <p:nvPr/>
        </p:nvSpPr>
        <p:spPr>
          <a:xfrm>
            <a:off x="204662" y="2487639"/>
            <a:ext cx="384911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69FF9F7-7378-4065-9986-4BE93130197D}"/>
              </a:ext>
            </a:extLst>
          </p:cNvPr>
          <p:cNvSpPr/>
          <p:nvPr/>
        </p:nvSpPr>
        <p:spPr>
          <a:xfrm>
            <a:off x="43714" y="251637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930DAF0B-3ECE-4A14-AA09-1C278B962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48" y="2677230"/>
            <a:ext cx="170646" cy="18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29815C3-26F2-44D2-9263-D956DF6E3071}"/>
              </a:ext>
            </a:extLst>
          </p:cNvPr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0ECB439-8042-4BF0-8C45-CB0397F90BFA}"/>
              </a:ext>
            </a:extLst>
          </p:cNvPr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5258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85CD69-5CC0-4CEA-A673-2BA77A39FE97}"/>
              </a:ext>
            </a:extLst>
          </p:cNvPr>
          <p:cNvSpPr/>
          <p:nvPr/>
        </p:nvSpPr>
        <p:spPr>
          <a:xfrm>
            <a:off x="65312" y="692694"/>
            <a:ext cx="6918956" cy="10865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376A9C6F-F301-4881-839C-ABA7D15944F0}"/>
              </a:ext>
            </a:extLst>
          </p:cNvPr>
          <p:cNvSpPr txBox="1"/>
          <p:nvPr/>
        </p:nvSpPr>
        <p:spPr>
          <a:xfrm>
            <a:off x="302614" y="1902800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각 그래프를 보고 알 수 있는 내용을 말해 보세요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58AF3EC2-9C2F-4F4D-AF66-C1ACF9DE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00995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6CC7534-7247-4252-8D13-0EB9F5A058F8}"/>
              </a:ext>
            </a:extLst>
          </p:cNvPr>
          <p:cNvSpPr txBox="1"/>
          <p:nvPr/>
        </p:nvSpPr>
        <p:spPr>
          <a:xfrm>
            <a:off x="389042" y="782005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세계 주요 </a:t>
            </a:r>
            <a:r>
              <a:rPr lang="ko-KR" altLang="en-US" sz="2000" spc="-15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도시별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미세 먼지 농도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우리나라의 월별 평균 미세 먼지 농도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미세 먼지 배출량을 나타낸 그래프입니다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여러 가지 그래프를 비교해 봅시다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E13A13D-B8F7-4224-A945-A5553249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F0147C6E-24DB-4AFC-B387-B935BCA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E5B5BFE-8B3A-46F6-B87F-E542B1D7EAC3}"/>
              </a:ext>
            </a:extLst>
          </p:cNvPr>
          <p:cNvSpPr/>
          <p:nvPr/>
        </p:nvSpPr>
        <p:spPr>
          <a:xfrm>
            <a:off x="5720072" y="152060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물음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7778079-35C3-490A-B004-77BA48E6FE1D}"/>
              </a:ext>
            </a:extLst>
          </p:cNvPr>
          <p:cNvSpPr/>
          <p:nvPr/>
        </p:nvSpPr>
        <p:spPr>
          <a:xfrm>
            <a:off x="5069512" y="1520605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46B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물음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A46B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A46B5B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2536B9-AF52-4145-8612-7A4C75B9FCCA}"/>
              </a:ext>
            </a:extLst>
          </p:cNvPr>
          <p:cNvSpPr/>
          <p:nvPr/>
        </p:nvSpPr>
        <p:spPr>
          <a:xfrm>
            <a:off x="6373210" y="152212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46B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물음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A46B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A46B5B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42A86EF-E5CD-4D5D-ACA0-1F51CC456D86}"/>
              </a:ext>
            </a:extLst>
          </p:cNvPr>
          <p:cNvGrpSpPr/>
          <p:nvPr/>
        </p:nvGrpSpPr>
        <p:grpSpPr>
          <a:xfrm>
            <a:off x="417176" y="2378645"/>
            <a:ext cx="1418520" cy="335369"/>
            <a:chOff x="-2540473" y="2995259"/>
            <a:chExt cx="1401351" cy="574782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BD1EAB0-FFD4-44C2-9DD7-76E344E3311C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DE86136-739A-4B19-89FD-11623C2A8BE7}"/>
                </a:ext>
              </a:extLst>
            </p:cNvPr>
            <p:cNvSpPr/>
            <p:nvPr/>
          </p:nvSpPr>
          <p:spPr>
            <a:xfrm>
              <a:off x="-2540473" y="2995259"/>
              <a:ext cx="1401351" cy="553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5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막대</a:t>
              </a:r>
              <a:r>
                <a:rPr kumimoji="1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그래프</a:t>
              </a:r>
            </a:p>
          </p:txBody>
        </p:sp>
      </p:grpSp>
      <p:sp>
        <p:nvSpPr>
          <p:cNvPr id="67" name="TextBox 7">
            <a:extLst>
              <a:ext uri="{FF2B5EF4-FFF2-40B4-BE49-F238E27FC236}">
                <a16:creationId xmlns:a16="http://schemas.microsoft.com/office/drawing/2014/main" id="{D429A65A-912E-42C5-801B-06C2A964D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	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874747F8-88ED-4EA4-B2F6-5CB919265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69" name="직사각형 21">
            <a:extLst>
              <a:ext uri="{FF2B5EF4-FFF2-40B4-BE49-F238E27FC236}">
                <a16:creationId xmlns:a16="http://schemas.microsoft.com/office/drawing/2014/main" id="{275F6159-6C55-4B3E-84AA-4A512E710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suh_0601_05_0008_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202_1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6BF60C11-7C5C-4EB4-B354-40CDBA793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08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그래프를 비교해 볼까요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A5BAAF9-885E-4D4D-A6C6-F2410DA101BD}"/>
              </a:ext>
            </a:extLst>
          </p:cNvPr>
          <p:cNvSpPr/>
          <p:nvPr/>
        </p:nvSpPr>
        <p:spPr bwMode="auto">
          <a:xfrm>
            <a:off x="528561" y="2816042"/>
            <a:ext cx="5735627" cy="3797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166C36C-7B23-41D3-A9D9-4759418C8758}"/>
              </a:ext>
            </a:extLst>
          </p:cNvPr>
          <p:cNvSpPr/>
          <p:nvPr/>
        </p:nvSpPr>
        <p:spPr>
          <a:xfrm>
            <a:off x="762909" y="2810328"/>
            <a:ext cx="5908121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한국</a:t>
            </a:r>
            <a:r>
              <a:rPr kumimoji="1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서울</a:t>
            </a:r>
            <a:r>
              <a:rPr kumimoji="1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1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미세 먼지 농도가 가장 높습니다</a:t>
            </a:r>
            <a:r>
              <a:rPr kumimoji="1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49DE5FB1-01AC-44A4-89C9-793E2B7E4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23" y="2913352"/>
            <a:ext cx="252671" cy="20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7D4B2E3-842F-4190-8239-30749285B4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66" y="2911194"/>
            <a:ext cx="219055" cy="21905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F2CF06-8A92-4169-9C3E-98DFDF098A44}"/>
              </a:ext>
            </a:extLst>
          </p:cNvPr>
          <p:cNvSpPr/>
          <p:nvPr/>
        </p:nvSpPr>
        <p:spPr>
          <a:xfrm>
            <a:off x="4417204" y="1520605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46B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그래프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40A0384-8B25-4D52-87B9-7915C9B21EAC}"/>
              </a:ext>
            </a:extLst>
          </p:cNvPr>
          <p:cNvGrpSpPr/>
          <p:nvPr/>
        </p:nvGrpSpPr>
        <p:grpSpPr>
          <a:xfrm>
            <a:off x="417176" y="3387556"/>
            <a:ext cx="1418520" cy="335369"/>
            <a:chOff x="-2540473" y="2995259"/>
            <a:chExt cx="1401351" cy="574782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90ED508-CAAD-4EE4-B7C9-D30DB2888024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2131990-073E-4166-B317-4864384DD9DB}"/>
                </a:ext>
              </a:extLst>
            </p:cNvPr>
            <p:cNvSpPr/>
            <p:nvPr/>
          </p:nvSpPr>
          <p:spPr>
            <a:xfrm>
              <a:off x="-2540473" y="2995259"/>
              <a:ext cx="1401351" cy="553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5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꺾은선</a:t>
              </a:r>
              <a:r>
                <a:rPr kumimoji="1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그래프</a:t>
              </a: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84714B5-AD4E-45E4-873E-E8D03DB16FF3}"/>
              </a:ext>
            </a:extLst>
          </p:cNvPr>
          <p:cNvSpPr/>
          <p:nvPr/>
        </p:nvSpPr>
        <p:spPr bwMode="auto">
          <a:xfrm>
            <a:off x="528561" y="3824953"/>
            <a:ext cx="5735627" cy="7525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E0308BE-120E-46F1-9D69-3BB589EEC134}"/>
              </a:ext>
            </a:extLst>
          </p:cNvPr>
          <p:cNvSpPr/>
          <p:nvPr/>
        </p:nvSpPr>
        <p:spPr>
          <a:xfrm>
            <a:off x="741500" y="3853156"/>
            <a:ext cx="5908121" cy="72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r>
              <a:rPr kumimoji="1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월의 미세 먼지 농도가 가장 높고</a:t>
            </a:r>
            <a:r>
              <a:rPr kumimoji="1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8</a:t>
            </a:r>
            <a:r>
              <a:rPr kumimoji="1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월의 미세 먼지 농도가</a:t>
            </a:r>
            <a:endParaRPr kumimoji="1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가장 낮습니다</a:t>
            </a:r>
            <a:r>
              <a:rPr lang="en-US" altLang="ko-KR" sz="1800" b="1" spc="-150" noProof="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8931470-84CB-444B-980B-01DF158B2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23" y="3922263"/>
            <a:ext cx="252671" cy="20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961DC437-F07B-4D7F-8F14-043F2BDE96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66" y="3920105"/>
            <a:ext cx="219055" cy="219055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675C9F32-8436-4F3C-9389-9BECBD74011E}"/>
              </a:ext>
            </a:extLst>
          </p:cNvPr>
          <p:cNvGrpSpPr/>
          <p:nvPr/>
        </p:nvGrpSpPr>
        <p:grpSpPr>
          <a:xfrm>
            <a:off x="525188" y="4564208"/>
            <a:ext cx="1202496" cy="335369"/>
            <a:chOff x="-2540473" y="2995259"/>
            <a:chExt cx="1401351" cy="574782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20FD00C6-133F-4A7D-87ED-3016706A056C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43C80A7-46C1-4772-A478-836FBD734770}"/>
                </a:ext>
              </a:extLst>
            </p:cNvPr>
            <p:cNvSpPr/>
            <p:nvPr/>
          </p:nvSpPr>
          <p:spPr>
            <a:xfrm>
              <a:off x="-2540473" y="2995259"/>
              <a:ext cx="1401351" cy="553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5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띠</a:t>
              </a:r>
              <a:r>
                <a:rPr kumimoji="1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그래프</a:t>
              </a: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38FC911-5955-4158-B7C6-61257BBBF2C8}"/>
              </a:ext>
            </a:extLst>
          </p:cNvPr>
          <p:cNvSpPr/>
          <p:nvPr/>
        </p:nvSpPr>
        <p:spPr bwMode="auto">
          <a:xfrm>
            <a:off x="549566" y="4994672"/>
            <a:ext cx="5735627" cy="3797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DDE80AF-8558-44AF-807F-0AD26FED71BD}"/>
              </a:ext>
            </a:extLst>
          </p:cNvPr>
          <p:cNvSpPr/>
          <p:nvPr/>
        </p:nvSpPr>
        <p:spPr>
          <a:xfrm>
            <a:off x="703258" y="4958018"/>
            <a:ext cx="590812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제조업 연소를 통해 나오는 미세 먼지가 가장 많습니다</a:t>
            </a:r>
            <a:r>
              <a:rPr kumimoji="1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2EC8D0A7-C109-4E2F-9C20-AB86D6324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45" y="5058849"/>
            <a:ext cx="252671" cy="20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F7ADDF94-2FA5-4100-B8AE-8B8D5AF194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66" y="4941277"/>
            <a:ext cx="219055" cy="21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5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85CD69-5CC0-4CEA-A673-2BA77A39FE97}"/>
              </a:ext>
            </a:extLst>
          </p:cNvPr>
          <p:cNvSpPr/>
          <p:nvPr/>
        </p:nvSpPr>
        <p:spPr>
          <a:xfrm>
            <a:off x="65312" y="692694"/>
            <a:ext cx="6918956" cy="10865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376A9C6F-F301-4881-839C-ABA7D15944F0}"/>
              </a:ext>
            </a:extLst>
          </p:cNvPr>
          <p:cNvSpPr txBox="1"/>
          <p:nvPr/>
        </p:nvSpPr>
        <p:spPr>
          <a:xfrm>
            <a:off x="302614" y="1902800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각 그래프는 어떤 특징이 있는지 말해 보세요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58AF3EC2-9C2F-4F4D-AF66-C1ACF9DE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00995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6CC7534-7247-4252-8D13-0EB9F5A058F8}"/>
              </a:ext>
            </a:extLst>
          </p:cNvPr>
          <p:cNvSpPr txBox="1"/>
          <p:nvPr/>
        </p:nvSpPr>
        <p:spPr>
          <a:xfrm>
            <a:off x="389042" y="782005"/>
            <a:ext cx="662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세계 주요 </a:t>
            </a:r>
            <a:r>
              <a:rPr lang="ko-KR" altLang="en-US" sz="2000" spc="-15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도시별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미세 먼지 농도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우리나라의 월별 평균 미세 먼지 농도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미세 먼지 배출량을 나타낸 그래프입니다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여러 가지 그래프를 비교해 봅시다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E13A13D-B8F7-4224-A945-A5553249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F0147C6E-24DB-4AFC-B387-B935BCA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E5B5BFE-8B3A-46F6-B87F-E542B1D7EAC3}"/>
              </a:ext>
            </a:extLst>
          </p:cNvPr>
          <p:cNvSpPr/>
          <p:nvPr/>
        </p:nvSpPr>
        <p:spPr>
          <a:xfrm>
            <a:off x="5720072" y="152060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46B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물음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A46B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A46B5B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7778079-35C3-490A-B004-77BA48E6FE1D}"/>
              </a:ext>
            </a:extLst>
          </p:cNvPr>
          <p:cNvSpPr/>
          <p:nvPr/>
        </p:nvSpPr>
        <p:spPr>
          <a:xfrm>
            <a:off x="5069512" y="1520605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46B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물음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A46B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A46B5B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2536B9-AF52-4145-8612-7A4C75B9FCCA}"/>
              </a:ext>
            </a:extLst>
          </p:cNvPr>
          <p:cNvSpPr/>
          <p:nvPr/>
        </p:nvSpPr>
        <p:spPr>
          <a:xfrm>
            <a:off x="6373210" y="152212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물음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TextBox 7">
            <a:extLst>
              <a:ext uri="{FF2B5EF4-FFF2-40B4-BE49-F238E27FC236}">
                <a16:creationId xmlns:a16="http://schemas.microsoft.com/office/drawing/2014/main" id="{D429A65A-912E-42C5-801B-06C2A964D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	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874747F8-88ED-4EA4-B2F6-5CB919265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69" name="직사각형 21">
            <a:extLst>
              <a:ext uri="{FF2B5EF4-FFF2-40B4-BE49-F238E27FC236}">
                <a16:creationId xmlns:a16="http://schemas.microsoft.com/office/drawing/2014/main" id="{275F6159-6C55-4B3E-84AA-4A512E710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suh_0601_05_0008_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6BF60C11-7C5C-4EB4-B354-40CDBA793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08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그래프를 비교해 볼까요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F2CF06-8A92-4169-9C3E-98DFDF098A44}"/>
              </a:ext>
            </a:extLst>
          </p:cNvPr>
          <p:cNvSpPr/>
          <p:nvPr/>
        </p:nvSpPr>
        <p:spPr>
          <a:xfrm>
            <a:off x="4417204" y="1520605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46B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그래프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8BD9DE7-EF66-47A2-B26C-CE53A221CE8F}"/>
              </a:ext>
            </a:extLst>
          </p:cNvPr>
          <p:cNvGrpSpPr/>
          <p:nvPr/>
        </p:nvGrpSpPr>
        <p:grpSpPr>
          <a:xfrm>
            <a:off x="417176" y="2378645"/>
            <a:ext cx="1418520" cy="335369"/>
            <a:chOff x="-2540473" y="2995259"/>
            <a:chExt cx="1401351" cy="57478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3FB2420F-7DE5-4B75-A20C-FCAB9A01AF25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AF4CCCE-F961-432C-9A45-2309EBCA7A03}"/>
                </a:ext>
              </a:extLst>
            </p:cNvPr>
            <p:cNvSpPr/>
            <p:nvPr/>
          </p:nvSpPr>
          <p:spPr>
            <a:xfrm>
              <a:off x="-2540473" y="2995259"/>
              <a:ext cx="1401351" cy="553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5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막대</a:t>
              </a:r>
              <a:r>
                <a:rPr kumimoji="1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그래프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A44954-2BF9-433B-98BD-EBFA73F0CBAD}"/>
              </a:ext>
            </a:extLst>
          </p:cNvPr>
          <p:cNvSpPr/>
          <p:nvPr/>
        </p:nvSpPr>
        <p:spPr bwMode="auto">
          <a:xfrm>
            <a:off x="528561" y="2816042"/>
            <a:ext cx="5558359" cy="3797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76FFB1-FC3B-4C9F-8780-251A0C5588DD}"/>
              </a:ext>
            </a:extLst>
          </p:cNvPr>
          <p:cNvSpPr/>
          <p:nvPr/>
        </p:nvSpPr>
        <p:spPr>
          <a:xfrm>
            <a:off x="762909" y="2810328"/>
            <a:ext cx="5908121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수량의 많고 적음을 한눈에 비교하기 쉽습니다</a:t>
            </a:r>
            <a:r>
              <a:rPr kumimoji="1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6A7A6AA1-C253-4B9D-B65F-AAF6B49A4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23" y="2913352"/>
            <a:ext cx="252671" cy="20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4EFBBE3-D4B3-48EA-8DDE-62892286FA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651" y="2911194"/>
            <a:ext cx="219055" cy="219055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4766516A-A2E0-49B7-BF12-17AA14EFC2F2}"/>
              </a:ext>
            </a:extLst>
          </p:cNvPr>
          <p:cNvGrpSpPr/>
          <p:nvPr/>
        </p:nvGrpSpPr>
        <p:grpSpPr>
          <a:xfrm>
            <a:off x="417176" y="3387556"/>
            <a:ext cx="1418520" cy="335369"/>
            <a:chOff x="-2540473" y="2995259"/>
            <a:chExt cx="1401351" cy="574782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485E702-B9D5-4825-BA2A-59BF36280900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D52E02F-E41D-44BA-A0AD-586CFF499A11}"/>
                </a:ext>
              </a:extLst>
            </p:cNvPr>
            <p:cNvSpPr/>
            <p:nvPr/>
          </p:nvSpPr>
          <p:spPr>
            <a:xfrm>
              <a:off x="-2540473" y="2995259"/>
              <a:ext cx="1401351" cy="553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5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꺾은선</a:t>
              </a:r>
              <a:r>
                <a:rPr kumimoji="1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그래프</a:t>
              </a: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8732F8-FEE4-4403-AF4F-CB676FE59DEF}"/>
              </a:ext>
            </a:extLst>
          </p:cNvPr>
          <p:cNvSpPr/>
          <p:nvPr/>
        </p:nvSpPr>
        <p:spPr bwMode="auto">
          <a:xfrm>
            <a:off x="528561" y="3824953"/>
            <a:ext cx="5558359" cy="3797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96D5E8A-27D7-4DC2-9F5B-997D7E7507C2}"/>
              </a:ext>
            </a:extLst>
          </p:cNvPr>
          <p:cNvSpPr/>
          <p:nvPr/>
        </p:nvSpPr>
        <p:spPr>
          <a:xfrm>
            <a:off x="762909" y="3819239"/>
            <a:ext cx="590812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수량의 변화하는 모습과 정도를 쉽게 알 수 있습니다</a:t>
            </a:r>
            <a:r>
              <a:rPr kumimoji="1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88722B64-90B8-49DE-AF8C-8A0240ACE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23" y="3922263"/>
            <a:ext cx="252671" cy="20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A70410EE-6A8C-4A73-91E6-4798B30992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651" y="3920105"/>
            <a:ext cx="219055" cy="219055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9E3AADDF-6B26-4D82-940D-3C6564A54609}"/>
              </a:ext>
            </a:extLst>
          </p:cNvPr>
          <p:cNvGrpSpPr/>
          <p:nvPr/>
        </p:nvGrpSpPr>
        <p:grpSpPr>
          <a:xfrm>
            <a:off x="417176" y="4408728"/>
            <a:ext cx="1202496" cy="335369"/>
            <a:chOff x="-2540473" y="2995259"/>
            <a:chExt cx="1401351" cy="574782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18A7B2D4-0FA1-46CA-81E0-A1B947309533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72C3898-F2A9-4AE0-BF2F-9923EFA8E3F4}"/>
                </a:ext>
              </a:extLst>
            </p:cNvPr>
            <p:cNvSpPr/>
            <p:nvPr/>
          </p:nvSpPr>
          <p:spPr>
            <a:xfrm>
              <a:off x="-2540473" y="2995259"/>
              <a:ext cx="1401351" cy="553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5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띠</a:t>
              </a:r>
              <a:r>
                <a:rPr kumimoji="1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그래프</a:t>
              </a: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B2662CF-5016-43A0-B96D-F13BCDD2E026}"/>
              </a:ext>
            </a:extLst>
          </p:cNvPr>
          <p:cNvSpPr/>
          <p:nvPr/>
        </p:nvSpPr>
        <p:spPr bwMode="auto">
          <a:xfrm>
            <a:off x="528561" y="4846125"/>
            <a:ext cx="5822252" cy="3797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A68E649A-E598-42AD-9760-76BB20D41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23" y="4943435"/>
            <a:ext cx="252671" cy="20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33A392D0-52E4-4CD2-A2B2-825423DC41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15" y="4943435"/>
            <a:ext cx="219055" cy="219055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9AA33351-2959-4E14-966B-DB42EB00E110}"/>
              </a:ext>
            </a:extLst>
          </p:cNvPr>
          <p:cNvSpPr/>
          <p:nvPr/>
        </p:nvSpPr>
        <p:spPr>
          <a:xfrm>
            <a:off x="762909" y="4840411"/>
            <a:ext cx="590812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전체에 대한 각 부분의 비율을 한눈에 알아보기 쉽습니다</a:t>
            </a:r>
            <a:r>
              <a:rPr kumimoji="1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47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85CD69-5CC0-4CEA-A673-2BA77A39FE97}"/>
              </a:ext>
            </a:extLst>
          </p:cNvPr>
          <p:cNvSpPr/>
          <p:nvPr/>
        </p:nvSpPr>
        <p:spPr>
          <a:xfrm>
            <a:off x="65312" y="692694"/>
            <a:ext cx="6918956" cy="7971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CC7534-7247-4252-8D13-0EB9F5A058F8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자료를 그래프로 나타낼 때 어떤 그래프가 좋을지      에서 찾아봅시다</a:t>
            </a:r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E13A13D-B8F7-4224-A945-A5553249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F0147C6E-24DB-4AFC-B387-B935BCA3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0ED44004-70D6-4FF2-96F5-430D7F74F454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7" name="TextBox 7">
            <a:extLst>
              <a:ext uri="{FF2B5EF4-FFF2-40B4-BE49-F238E27FC236}">
                <a16:creationId xmlns:a16="http://schemas.microsoft.com/office/drawing/2014/main" id="{D429A65A-912E-42C5-801B-06C2A964D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	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874747F8-88ED-4EA4-B2F6-5CB919265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69" name="직사각형 21">
            <a:extLst>
              <a:ext uri="{FF2B5EF4-FFF2-40B4-BE49-F238E27FC236}">
                <a16:creationId xmlns:a16="http://schemas.microsoft.com/office/drawing/2014/main" id="{275F6159-6C55-4B3E-84AA-4A512E710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suh_0601_05_0008_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6BF60C11-7C5C-4EB4-B354-40CDBA793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08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그래프를 비교해 볼까요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3B52CB-E85F-4ADF-B8BE-F0A556E15679}"/>
              </a:ext>
            </a:extLst>
          </p:cNvPr>
          <p:cNvGrpSpPr/>
          <p:nvPr/>
        </p:nvGrpSpPr>
        <p:grpSpPr>
          <a:xfrm>
            <a:off x="311624" y="1629072"/>
            <a:ext cx="6776751" cy="754824"/>
            <a:chOff x="311624" y="1629072"/>
            <a:chExt cx="6776751" cy="754824"/>
          </a:xfrm>
        </p:grpSpPr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2664C202-2EC5-421F-B6A2-1DE3F7DE8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24" y="1629072"/>
              <a:ext cx="384058" cy="244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65F66BD8-DD85-4E8B-9484-AB7296D9BA1D}"/>
                </a:ext>
              </a:extLst>
            </p:cNvPr>
            <p:cNvSpPr/>
            <p:nvPr/>
          </p:nvSpPr>
          <p:spPr>
            <a:xfrm>
              <a:off x="323528" y="1643118"/>
              <a:ext cx="6408712" cy="740778"/>
            </a:xfrm>
            <a:prstGeom prst="roundRect">
              <a:avLst>
                <a:gd name="adj" fmla="val 4801"/>
              </a:avLst>
            </a:prstGeom>
            <a:noFill/>
            <a:ln>
              <a:solidFill>
                <a:srgbClr val="F6E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58BF58B-A9A2-447D-A843-F93140F93256}"/>
                </a:ext>
              </a:extLst>
            </p:cNvPr>
            <p:cNvSpPr txBox="1"/>
            <p:nvPr/>
          </p:nvSpPr>
          <p:spPr>
            <a:xfrm>
              <a:off x="466922" y="1862871"/>
              <a:ext cx="6621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그림그래프</a:t>
              </a:r>
              <a:r>
                <a:rPr lang="en-US" altLang="ko-KR" sz="1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막대그래프</a:t>
              </a:r>
              <a:r>
                <a:rPr lang="en-US" altLang="ko-KR" sz="1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꺾은선그래프</a:t>
              </a:r>
              <a:r>
                <a:rPr lang="en-US" altLang="ko-KR" sz="1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띠그래프</a:t>
              </a:r>
              <a:r>
                <a:rPr lang="en-US" altLang="ko-KR" sz="1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원그래프</a:t>
              </a:r>
              <a:endParaRPr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6904F650-F117-4E8F-875B-E6A8CC1B9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51904"/>
              </p:ext>
            </p:extLst>
          </p:nvPr>
        </p:nvGraphicFramePr>
        <p:xfrm>
          <a:off x="688650" y="2804720"/>
          <a:ext cx="5636689" cy="191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689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</a:tblGrid>
              <a:tr h="33624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자료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5161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 키의 월별 변화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5161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dirty="0" err="1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권역별</a:t>
                      </a:r>
                      <a:r>
                        <a:rPr kumimoji="0" lang="ko-KR" altLang="en-US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미세 먼지 농도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921775"/>
                  </a:ext>
                </a:extLst>
              </a:tr>
              <a:tr h="5161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우리 반 친구들이 좋아하는 과목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181229"/>
                  </a:ext>
                </a:extLst>
              </a:tr>
            </a:tbl>
          </a:graphicData>
        </a:graphic>
      </p:graphicFrame>
      <p:pic>
        <p:nvPicPr>
          <p:cNvPr id="74" name="그림 73">
            <a:extLst>
              <a:ext uri="{FF2B5EF4-FFF2-40B4-BE49-F238E27FC236}">
                <a16:creationId xmlns:a16="http://schemas.microsoft.com/office/drawing/2014/main" id="{1F632338-360C-4DB2-B0C0-4526DA2A87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770" y="3332302"/>
            <a:ext cx="219055" cy="219055"/>
          </a:xfrm>
          <a:prstGeom prst="rect">
            <a:avLst/>
          </a:prstGeom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3C67AA90-2400-4BE0-8B02-447C77FAE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661" y="3301387"/>
            <a:ext cx="252671" cy="20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C97D23D-7FCE-4961-883E-18FA6DE13D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770" y="3870364"/>
            <a:ext cx="219055" cy="219055"/>
          </a:xfrm>
          <a:prstGeom prst="rect">
            <a:avLst/>
          </a:prstGeom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0B62C2B0-BBBA-4DAE-BFF8-F40345B15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661" y="3839449"/>
            <a:ext cx="252671" cy="20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43CB9648-9A8F-4AF1-B9D7-DD9D6F0BCD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770" y="4409560"/>
            <a:ext cx="219055" cy="219055"/>
          </a:xfrm>
          <a:prstGeom prst="rect">
            <a:avLst/>
          </a:prstGeom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DB04CFF9-E95E-42AF-B958-6DB034E52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661" y="4378645"/>
            <a:ext cx="252671" cy="20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6">
            <a:extLst>
              <a:ext uri="{FF2B5EF4-FFF2-40B4-BE49-F238E27FC236}">
                <a16:creationId xmlns:a16="http://schemas.microsoft.com/office/drawing/2014/main" id="{ED636AE0-38DE-41D2-943B-36BD200B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001" y="823116"/>
            <a:ext cx="467227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14A93-B76F-4F8D-B224-765FB98BD900}"/>
              </a:ext>
            </a:extLst>
          </p:cNvPr>
          <p:cNvSpPr/>
          <p:nvPr/>
        </p:nvSpPr>
        <p:spPr>
          <a:xfrm>
            <a:off x="4409661" y="3210594"/>
            <a:ext cx="1777988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꺾은선 그래프</a:t>
            </a:r>
            <a:endParaRPr kumimoji="1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1C68DE1-5598-4C4D-9D04-70D28EA7BD55}"/>
              </a:ext>
            </a:extLst>
          </p:cNvPr>
          <p:cNvSpPr/>
          <p:nvPr/>
        </p:nvSpPr>
        <p:spPr>
          <a:xfrm>
            <a:off x="4409661" y="3748656"/>
            <a:ext cx="1777988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그림그래프</a:t>
            </a:r>
            <a:endParaRPr kumimoji="1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F715EC-6136-42CF-8C2B-799D0FD08E52}"/>
              </a:ext>
            </a:extLst>
          </p:cNvPr>
          <p:cNvSpPr/>
          <p:nvPr/>
        </p:nvSpPr>
        <p:spPr>
          <a:xfrm>
            <a:off x="4409661" y="4287852"/>
            <a:ext cx="1777988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원그래프</a:t>
            </a:r>
            <a:endParaRPr kumimoji="1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10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6F897C-8051-470A-B710-3550D9DE9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1021217"/>
            <a:ext cx="6709540" cy="411229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531319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1965" y="1503060"/>
            <a:ext cx="222404" cy="3150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7757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24EF6CA7-0417-4DB3-B0A5-1944137C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33" y="2988873"/>
            <a:ext cx="181087" cy="19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51057DBB-9A90-4D4C-A29D-7AC67C045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34" y="2341883"/>
            <a:ext cx="181087" cy="19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46D7604F-09EB-411A-921C-B69CF0FC5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29" y="1632445"/>
            <a:ext cx="181087" cy="19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3AFA4CB-42CE-4395-BE53-24FECBE7C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33" y="3740406"/>
            <a:ext cx="181087" cy="19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02571E17-66D6-4FBD-8A7A-62E6F5D4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33" y="4430470"/>
            <a:ext cx="181087" cy="19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8BB4F4-5281-4C8E-950A-40479D27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" y="952226"/>
            <a:ext cx="6682053" cy="414325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552306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2514372" y="3356992"/>
            <a:ext cx="2057628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2365008" y="33569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187825"/>
              </p:ext>
            </p:extLst>
          </p:nvPr>
        </p:nvGraphicFramePr>
        <p:xfrm>
          <a:off x="153927" y="224644"/>
          <a:ext cx="8836146" cy="3751676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그래프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suh_0601_05_0008_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suh_0601_05_0008_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그래프의 종류와 특징 알아보기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suh_0601_05_0008_201_1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그래프의 종류와 특징 알아보기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suh_0601_05_0008_202_1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주어진 자료를 나타내기에 알맞은 그래프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suh_0601_05_0008_203_1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72943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suh_0601_05_0008_3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suh_0601_05_0008_3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suh_0601_05_0008_401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8C5473-90B9-4411-9BDE-487FFF9F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651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68107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라인박스 및 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7">
            <a:extLst>
              <a:ext uri="{FF2B5EF4-FFF2-40B4-BE49-F238E27FC236}">
                <a16:creationId xmlns:a16="http://schemas.microsoft.com/office/drawing/2014/main" id="{230EADE2-C193-42B6-910F-D00E07A7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1C5F19E-DD51-4287-A812-43F776BB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07AD84-FA4A-4D6C-81B1-99FC11D1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9D40312-27A1-4568-858B-FA6486DC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D11FC9-2EBA-4DDD-9230-2CAD1A3C319F}"/>
              </a:ext>
            </a:extLst>
          </p:cNvPr>
          <p:cNvSpPr/>
          <p:nvPr/>
        </p:nvSpPr>
        <p:spPr>
          <a:xfrm>
            <a:off x="281143" y="2266061"/>
            <a:ext cx="6590349" cy="26200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FBB2FFE-A8FE-475F-A080-482B5E5AA423}"/>
              </a:ext>
            </a:extLst>
          </p:cNvPr>
          <p:cNvSpPr/>
          <p:nvPr/>
        </p:nvSpPr>
        <p:spPr>
          <a:xfrm>
            <a:off x="127720" y="22007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DA894C00-D7FE-4B27-9EE5-86678AA3D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87" y="500318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DD2C66-5609-4604-B935-08560D01B00C}"/>
              </a:ext>
            </a:extLst>
          </p:cNvPr>
          <p:cNvSpPr/>
          <p:nvPr/>
        </p:nvSpPr>
        <p:spPr>
          <a:xfrm>
            <a:off x="4732167" y="500318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D2DF0BD-320A-4E7F-87B2-E24A63E9CAAA}"/>
              </a:ext>
            </a:extLst>
          </p:cNvPr>
          <p:cNvSpPr/>
          <p:nvPr/>
        </p:nvSpPr>
        <p:spPr>
          <a:xfrm>
            <a:off x="4647484" y="48817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806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8C5473-90B9-4411-9BDE-487FFF9F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651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25069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7">
            <a:extLst>
              <a:ext uri="{FF2B5EF4-FFF2-40B4-BE49-F238E27FC236}">
                <a16:creationId xmlns:a16="http://schemas.microsoft.com/office/drawing/2014/main" id="{230EADE2-C193-42B6-910F-D00E07A7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1C5F19E-DD51-4287-A812-43F776BB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07AD84-FA4A-4D6C-81B1-99FC11D1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9D40312-27A1-4568-858B-FA6486DC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D11FC9-2EBA-4DDD-9230-2CAD1A3C319F}"/>
              </a:ext>
            </a:extLst>
          </p:cNvPr>
          <p:cNvSpPr/>
          <p:nvPr/>
        </p:nvSpPr>
        <p:spPr>
          <a:xfrm>
            <a:off x="281143" y="2266061"/>
            <a:ext cx="6590349" cy="26200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DA894C00-D7FE-4B27-9EE5-86678AA3D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87" y="500318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DD2C66-5609-4604-B935-08560D01B00C}"/>
              </a:ext>
            </a:extLst>
          </p:cNvPr>
          <p:cNvSpPr/>
          <p:nvPr/>
        </p:nvSpPr>
        <p:spPr>
          <a:xfrm>
            <a:off x="4732167" y="500318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7C1EED3-908A-4F82-A2CB-66951AB4EB4E}"/>
              </a:ext>
            </a:extLst>
          </p:cNvPr>
          <p:cNvSpPr/>
          <p:nvPr/>
        </p:nvSpPr>
        <p:spPr>
          <a:xfrm>
            <a:off x="611560" y="2155296"/>
            <a:ext cx="5608783" cy="262000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D9B493-F2D8-41BA-9039-FA2340AE825B}"/>
              </a:ext>
            </a:extLst>
          </p:cNvPr>
          <p:cNvSpPr txBox="1"/>
          <p:nvPr/>
        </p:nvSpPr>
        <p:spPr>
          <a:xfrm>
            <a:off x="831237" y="2276872"/>
            <a:ext cx="5400169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검은색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×100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40 %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>
              <a:lnSpc>
                <a:spcPct val="20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흰색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×100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30 %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노란색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×100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20 %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20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×100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10 %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BB06E59-6BCD-45BA-A33E-B8B3AAEAE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536538"/>
              </p:ext>
            </p:extLst>
          </p:nvPr>
        </p:nvGraphicFramePr>
        <p:xfrm>
          <a:off x="1670363" y="2384884"/>
          <a:ext cx="39604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31" name="Picture 4">
            <a:extLst>
              <a:ext uri="{FF2B5EF4-FFF2-40B4-BE49-F238E27FC236}">
                <a16:creationId xmlns:a16="http://schemas.microsoft.com/office/drawing/2014/main" id="{F3AA00C2-BCCB-4DFA-886A-3FD4EA6BC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44" y="3718693"/>
            <a:ext cx="88932" cy="1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BF9B880E-B05F-4D6F-AAA1-08D57599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595997"/>
            <a:ext cx="88932" cy="1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5ABB0B3F-5E53-4067-9EB6-FE6DC3417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44" y="4271627"/>
            <a:ext cx="88932" cy="1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3A6F0876-3A1E-4964-B49D-BCD018259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148931"/>
            <a:ext cx="88932" cy="1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3B76890-DDE2-4053-8EDE-4B1723178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6355"/>
              </p:ext>
            </p:extLst>
          </p:nvPr>
        </p:nvGraphicFramePr>
        <p:xfrm>
          <a:off x="1447995" y="2917878"/>
          <a:ext cx="39604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F60F549C-3E11-4E90-B59D-B6937B91F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66575"/>
              </p:ext>
            </p:extLst>
          </p:nvPr>
        </p:nvGraphicFramePr>
        <p:xfrm>
          <a:off x="1692347" y="3490527"/>
          <a:ext cx="39604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40EF7870-F83F-4EA7-801C-5A5341E8D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03644"/>
              </p:ext>
            </p:extLst>
          </p:nvPr>
        </p:nvGraphicFramePr>
        <p:xfrm>
          <a:off x="1465208" y="4028230"/>
          <a:ext cx="396044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75038ABE-E7EB-4B28-953C-80D2DFECB5D5}"/>
              </a:ext>
            </a:extLst>
          </p:cNvPr>
          <p:cNvSpPr/>
          <p:nvPr/>
        </p:nvSpPr>
        <p:spPr>
          <a:xfrm flipH="1" flipV="1">
            <a:off x="4995526" y="4793010"/>
            <a:ext cx="195359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347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83AECD-B502-4FD4-BD82-118ADC36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102" y="4908010"/>
            <a:ext cx="1130329" cy="3242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2545990-28D1-499D-A601-2CC7935DC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44" y="1050387"/>
            <a:ext cx="6634120" cy="31788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776110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24128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07414"/>
              </p:ext>
            </p:extLst>
          </p:nvPr>
        </p:nvGraphicFramePr>
        <p:xfrm>
          <a:off x="7020272" y="689281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그래프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각각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라인박스 및 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6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나누기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170230"/>
                  </a:ext>
                </a:extLst>
              </a:tr>
            </a:tbl>
          </a:graphicData>
        </a:graphic>
      </p:graphicFrame>
      <p:sp>
        <p:nvSpPr>
          <p:cNvPr id="20" name="TextBox 7">
            <a:extLst>
              <a:ext uri="{FF2B5EF4-FFF2-40B4-BE49-F238E27FC236}">
                <a16:creationId xmlns:a16="http://schemas.microsoft.com/office/drawing/2014/main" id="{230EADE2-C193-42B6-910F-D00E07A7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1C5F19E-DD51-4287-A812-43F776BB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07AD84-FA4A-4D6C-81B1-99FC11D1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9D40312-27A1-4568-858B-FA6486DC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F9E16A-2F4E-4C2E-8FE6-E06CF5A8F1CC}"/>
              </a:ext>
            </a:extLst>
          </p:cNvPr>
          <p:cNvSpPr/>
          <p:nvPr/>
        </p:nvSpPr>
        <p:spPr>
          <a:xfrm>
            <a:off x="2144392" y="2456892"/>
            <a:ext cx="2829251" cy="5229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DD58861-3A89-4C39-BEDB-F9E7AB8BC2AA}"/>
              </a:ext>
            </a:extLst>
          </p:cNvPr>
          <p:cNvSpPr/>
          <p:nvPr/>
        </p:nvSpPr>
        <p:spPr>
          <a:xfrm>
            <a:off x="1990968" y="23916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3F078DE-3C86-4A32-AC57-19E2F54B3793}"/>
              </a:ext>
            </a:extLst>
          </p:cNvPr>
          <p:cNvGrpSpPr/>
          <p:nvPr/>
        </p:nvGrpSpPr>
        <p:grpSpPr>
          <a:xfrm flipV="1">
            <a:off x="2951820" y="5194504"/>
            <a:ext cx="1117171" cy="179599"/>
            <a:chOff x="319554" y="1245924"/>
            <a:chExt cx="2636592" cy="423864"/>
          </a:xfrm>
        </p:grpSpPr>
        <p:pic>
          <p:nvPicPr>
            <p:cNvPr id="26" name="Picture 11">
              <a:extLst>
                <a:ext uri="{FF2B5EF4-FFF2-40B4-BE49-F238E27FC236}">
                  <a16:creationId xmlns:a16="http://schemas.microsoft.com/office/drawing/2014/main" id="{9C785BCF-E16E-43B2-BD94-F1E980D52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>
              <a:extLst>
                <a:ext uri="{FF2B5EF4-FFF2-40B4-BE49-F238E27FC236}">
                  <a16:creationId xmlns:a16="http://schemas.microsoft.com/office/drawing/2014/main" id="{3B8D3ABE-962A-46DF-BC55-092FF9022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>
              <a:extLst>
                <a:ext uri="{FF2B5EF4-FFF2-40B4-BE49-F238E27FC236}">
                  <a16:creationId xmlns:a16="http://schemas.microsoft.com/office/drawing/2014/main" id="{8FA82952-6C71-47DD-97B7-6352DA405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4">
              <a:extLst>
                <a:ext uri="{FF2B5EF4-FFF2-40B4-BE49-F238E27FC236}">
                  <a16:creationId xmlns:a16="http://schemas.microsoft.com/office/drawing/2014/main" id="{AD64CBAE-78C6-445B-A8E3-935A1845D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680960-571F-45DF-A6B2-690E6927852E}"/>
              </a:ext>
            </a:extLst>
          </p:cNvPr>
          <p:cNvSpPr/>
          <p:nvPr/>
        </p:nvSpPr>
        <p:spPr>
          <a:xfrm>
            <a:off x="4973643" y="2184769"/>
            <a:ext cx="1959299" cy="272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05CF5A5-E5A0-45D3-8C38-67B6CB3E0630}"/>
              </a:ext>
            </a:extLst>
          </p:cNvPr>
          <p:cNvSpPr/>
          <p:nvPr/>
        </p:nvSpPr>
        <p:spPr>
          <a:xfrm>
            <a:off x="4820219" y="21194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2D609CC-02FF-4A5A-863F-DFDC49E19AC0}"/>
              </a:ext>
            </a:extLst>
          </p:cNvPr>
          <p:cNvSpPr/>
          <p:nvPr/>
        </p:nvSpPr>
        <p:spPr>
          <a:xfrm>
            <a:off x="2643827" y="51717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759B4D-3A6F-4444-9741-1DBC770BC487}"/>
              </a:ext>
            </a:extLst>
          </p:cNvPr>
          <p:cNvSpPr/>
          <p:nvPr/>
        </p:nvSpPr>
        <p:spPr>
          <a:xfrm>
            <a:off x="6408204" y="24568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2AA5E4-D3DF-464E-94E6-39738B40FC04}"/>
              </a:ext>
            </a:extLst>
          </p:cNvPr>
          <p:cNvSpPr/>
          <p:nvPr/>
        </p:nvSpPr>
        <p:spPr>
          <a:xfrm>
            <a:off x="6610300" y="2468727"/>
            <a:ext cx="260131" cy="2437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961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6AD7BB7-F9FF-4C69-B342-53CABB2E4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594" y="2464478"/>
            <a:ext cx="2892153" cy="26207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83AECD-B502-4FD4-BD82-118ADC36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102" y="4908010"/>
            <a:ext cx="1130329" cy="3242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2545990-28D1-499D-A601-2CC7935DCF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424"/>
          <a:stretch/>
        </p:blipFill>
        <p:spPr>
          <a:xfrm>
            <a:off x="281144" y="1050387"/>
            <a:ext cx="6634120" cy="141702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776110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24128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264433"/>
              </p:ext>
            </p:extLst>
          </p:nvPr>
        </p:nvGraphicFramePr>
        <p:xfrm>
          <a:off x="7020272" y="689281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그래프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각각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라인박스 및 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6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나누기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170230"/>
                  </a:ext>
                </a:extLst>
              </a:tr>
            </a:tbl>
          </a:graphicData>
        </a:graphic>
      </p:graphicFrame>
      <p:sp>
        <p:nvSpPr>
          <p:cNvPr id="20" name="TextBox 7">
            <a:extLst>
              <a:ext uri="{FF2B5EF4-FFF2-40B4-BE49-F238E27FC236}">
                <a16:creationId xmlns:a16="http://schemas.microsoft.com/office/drawing/2014/main" id="{230EADE2-C193-42B6-910F-D00E07A7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1C5F19E-DD51-4287-A812-43F776BB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07AD84-FA4A-4D6C-81B1-99FC11D1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9D40312-27A1-4568-858B-FA6486DC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F9E16A-2F4E-4C2E-8FE6-E06CF5A8F1CC}"/>
              </a:ext>
            </a:extLst>
          </p:cNvPr>
          <p:cNvSpPr/>
          <p:nvPr/>
        </p:nvSpPr>
        <p:spPr>
          <a:xfrm>
            <a:off x="2144392" y="2456892"/>
            <a:ext cx="2829251" cy="5229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DD58861-3A89-4C39-BEDB-F9E7AB8BC2AA}"/>
              </a:ext>
            </a:extLst>
          </p:cNvPr>
          <p:cNvSpPr/>
          <p:nvPr/>
        </p:nvSpPr>
        <p:spPr>
          <a:xfrm>
            <a:off x="1990968" y="23916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680960-571F-45DF-A6B2-690E6927852E}"/>
              </a:ext>
            </a:extLst>
          </p:cNvPr>
          <p:cNvSpPr/>
          <p:nvPr/>
        </p:nvSpPr>
        <p:spPr>
          <a:xfrm>
            <a:off x="4973643" y="2184769"/>
            <a:ext cx="1959299" cy="272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05CF5A5-E5A0-45D3-8C38-67B6CB3E0630}"/>
              </a:ext>
            </a:extLst>
          </p:cNvPr>
          <p:cNvSpPr/>
          <p:nvPr/>
        </p:nvSpPr>
        <p:spPr>
          <a:xfrm>
            <a:off x="4820219" y="21194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2D609CC-02FF-4A5A-863F-DFDC49E19AC0}"/>
              </a:ext>
            </a:extLst>
          </p:cNvPr>
          <p:cNvSpPr/>
          <p:nvPr/>
        </p:nvSpPr>
        <p:spPr>
          <a:xfrm>
            <a:off x="2643827" y="51717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759B4D-3A6F-4444-9741-1DBC770BC487}"/>
              </a:ext>
            </a:extLst>
          </p:cNvPr>
          <p:cNvSpPr/>
          <p:nvPr/>
        </p:nvSpPr>
        <p:spPr>
          <a:xfrm>
            <a:off x="6408204" y="24568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2AA5E4-D3DF-464E-94E6-39738B40FC04}"/>
              </a:ext>
            </a:extLst>
          </p:cNvPr>
          <p:cNvSpPr/>
          <p:nvPr/>
        </p:nvSpPr>
        <p:spPr>
          <a:xfrm>
            <a:off x="6610300" y="2468727"/>
            <a:ext cx="260131" cy="2437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AB67D78-606F-4D8B-8F32-1DB36E8770AF}"/>
              </a:ext>
            </a:extLst>
          </p:cNvPr>
          <p:cNvGrpSpPr/>
          <p:nvPr/>
        </p:nvGrpSpPr>
        <p:grpSpPr>
          <a:xfrm flipV="1">
            <a:off x="2951820" y="5194504"/>
            <a:ext cx="1117171" cy="183634"/>
            <a:chOff x="290979" y="2009759"/>
            <a:chExt cx="2665167" cy="433388"/>
          </a:xfrm>
        </p:grpSpPr>
        <p:pic>
          <p:nvPicPr>
            <p:cNvPr id="36" name="Picture 15">
              <a:extLst>
                <a:ext uri="{FF2B5EF4-FFF2-40B4-BE49-F238E27FC236}">
                  <a16:creationId xmlns:a16="http://schemas.microsoft.com/office/drawing/2014/main" id="{46040A6A-9338-4526-960D-26339D262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>
              <a:extLst>
                <a:ext uri="{FF2B5EF4-FFF2-40B4-BE49-F238E27FC236}">
                  <a16:creationId xmlns:a16="http://schemas.microsoft.com/office/drawing/2014/main" id="{3C5B195D-07EB-4631-8FE0-B84506AB9B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>
              <a:extLst>
                <a:ext uri="{FF2B5EF4-FFF2-40B4-BE49-F238E27FC236}">
                  <a16:creationId xmlns:a16="http://schemas.microsoft.com/office/drawing/2014/main" id="{E032BAC6-0D7D-4ED5-989F-7DA8D463B0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>
              <a:extLst>
                <a:ext uri="{FF2B5EF4-FFF2-40B4-BE49-F238E27FC236}">
                  <a16:creationId xmlns:a16="http://schemas.microsoft.com/office/drawing/2014/main" id="{9B61AAFA-C2F4-4A55-AD04-6EF6421B0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9283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9" name="Picture 6">
            <a:extLst>
              <a:ext uri="{FF2B5EF4-FFF2-40B4-BE49-F238E27FC236}">
                <a16:creationId xmlns:a16="http://schemas.microsoft.com/office/drawing/2014/main" id="{69C5A712-37E7-4116-AE3D-B4893056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1" name="타원 170">
            <a:extLst>
              <a:ext uri="{FF2B5EF4-FFF2-40B4-BE49-F238E27FC236}">
                <a16:creationId xmlns:a16="http://schemas.microsoft.com/office/drawing/2014/main" id="{2FEC1B61-F17E-4EDA-A62E-A37123464A58}"/>
              </a:ext>
            </a:extLst>
          </p:cNvPr>
          <p:cNvSpPr/>
          <p:nvPr/>
        </p:nvSpPr>
        <p:spPr>
          <a:xfrm>
            <a:off x="5326486" y="5298660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DE12E503-DDE1-46B6-952D-F698A2A152BC}"/>
              </a:ext>
            </a:extLst>
          </p:cNvPr>
          <p:cNvSpPr txBox="1"/>
          <p:nvPr/>
        </p:nvSpPr>
        <p:spPr>
          <a:xfrm>
            <a:off x="512628" y="1604119"/>
            <a:ext cx="62021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그래프의 공통점을 찾아 말해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03C18D1-2E46-48E9-8973-A7B23441BB75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6BD0DD00-5B34-4E60-873F-B2E45BE5CBCD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F5A6838E-08D1-46A8-83D5-52A78516FA0E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92CB00A8-A735-4C11-AE87-65104B501C9D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11ED6A2D-CFED-4BCD-A21C-7A270692AEEC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8D9DA8FA-7BEE-40EB-89CE-1A0CC88686D2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B0EA5682-B668-477A-96E0-5E3F3B898A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498"/>
          <a:stretch/>
        </p:blipFill>
        <p:spPr>
          <a:xfrm>
            <a:off x="759923" y="3575412"/>
            <a:ext cx="2356583" cy="171904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3C1FA0F-8DD8-4469-9F75-777A3F6524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80" t="52667" r="3022"/>
          <a:stretch/>
        </p:blipFill>
        <p:spPr>
          <a:xfrm>
            <a:off x="466016" y="2600063"/>
            <a:ext cx="3307989" cy="85065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1E90F76-2246-41B2-87CB-48786B5B9FAA}"/>
              </a:ext>
            </a:extLst>
          </p:cNvPr>
          <p:cNvSpPr/>
          <p:nvPr/>
        </p:nvSpPr>
        <p:spPr bwMode="auto">
          <a:xfrm>
            <a:off x="1120476" y="2475371"/>
            <a:ext cx="1764432" cy="2661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537C301-09B6-46AC-9EDD-6A5628B5F8C1}"/>
              </a:ext>
            </a:extLst>
          </p:cNvPr>
          <p:cNvSpPr/>
          <p:nvPr/>
        </p:nvSpPr>
        <p:spPr>
          <a:xfrm>
            <a:off x="852174" y="2171335"/>
            <a:ext cx="2171520" cy="353979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팔린 </a:t>
            </a:r>
            <a:r>
              <a:rPr lang="ko-KR" altLang="en-US" sz="15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색깔별</a:t>
            </a:r>
            <a:r>
              <a:rPr lang="ko-KR" altLang="en-US" sz="15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우산 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EBF6B8-AA01-4709-ADAC-3D3F0E9832A9}"/>
              </a:ext>
            </a:extLst>
          </p:cNvPr>
          <p:cNvSpPr txBox="1"/>
          <p:nvPr/>
        </p:nvSpPr>
        <p:spPr>
          <a:xfrm>
            <a:off x="3592233" y="3522740"/>
            <a:ext cx="3068000" cy="592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E99625FF-B004-4248-BC7D-478FEEDCACD0}"/>
              </a:ext>
            </a:extLst>
          </p:cNvPr>
          <p:cNvSpPr txBox="1"/>
          <p:nvPr/>
        </p:nvSpPr>
        <p:spPr>
          <a:xfrm>
            <a:off x="3826809" y="3504347"/>
            <a:ext cx="2887976" cy="5916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전체에 대한 각 </a:t>
            </a:r>
            <a:r>
              <a:rPr lang="ko-KR" altLang="en-US" sz="1800" b="1" spc="-15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부분의 비율을 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한눈에 알 수 있습니다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id="{1AB18078-96CA-4764-866F-0E209BBC5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777" y="3891654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A9F81B2E-75DB-44F1-9E59-1156878E9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92" y="3575412"/>
            <a:ext cx="230423" cy="18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434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78794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9" name="Picture 6">
            <a:extLst>
              <a:ext uri="{FF2B5EF4-FFF2-40B4-BE49-F238E27FC236}">
                <a16:creationId xmlns:a16="http://schemas.microsoft.com/office/drawing/2014/main" id="{69C5A712-37E7-4116-AE3D-B4893056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>
            <a:extLst>
              <a:ext uri="{FF2B5EF4-FFF2-40B4-BE49-F238E27FC236}">
                <a16:creationId xmlns:a16="http://schemas.microsoft.com/office/drawing/2014/main" id="{DE12E503-DDE1-46B6-952D-F698A2A152BC}"/>
              </a:ext>
            </a:extLst>
          </p:cNvPr>
          <p:cNvSpPr txBox="1"/>
          <p:nvPr/>
        </p:nvSpPr>
        <p:spPr>
          <a:xfrm>
            <a:off x="512628" y="1604119"/>
            <a:ext cx="620215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우산 가게에서 우산 색깔별로 팔린 우산 수를 비교하려고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그래프로 나타내면 좋을지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이유는 무엇인지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7F16BD-E5A2-493D-93CD-5015E01A98C9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C3490F1A-4511-4641-BA62-9F26F0C54DC7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EFD929F3-CF7D-442D-ACC4-14CDDEEF4122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CF2EC832-BC32-4296-B2FB-69226A2641AE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7622EF02-9314-420B-8115-0DB9AB143EAE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4252F82C-F13A-4FD4-97EC-A8E4A9459054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32AE7E5B-2110-44BD-8563-07B5032EFC71}"/>
              </a:ext>
            </a:extLst>
          </p:cNvPr>
          <p:cNvSpPr/>
          <p:nvPr/>
        </p:nvSpPr>
        <p:spPr>
          <a:xfrm>
            <a:off x="5467279" y="494793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520C9D-BADA-4234-993C-E0CE88578B31}"/>
              </a:ext>
            </a:extLst>
          </p:cNvPr>
          <p:cNvGrpSpPr/>
          <p:nvPr/>
        </p:nvGrpSpPr>
        <p:grpSpPr>
          <a:xfrm>
            <a:off x="402015" y="2789119"/>
            <a:ext cx="1230807" cy="335369"/>
            <a:chOff x="-2540473" y="2995259"/>
            <a:chExt cx="1401352" cy="574782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927D1CD-7428-405B-BFC3-B86F8C385345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E845A0C-E119-457E-B945-913ABEFE551A}"/>
                </a:ext>
              </a:extLst>
            </p:cNvPr>
            <p:cNvSpPr/>
            <p:nvPr/>
          </p:nvSpPr>
          <p:spPr>
            <a:xfrm>
              <a:off x="-2540473" y="2995259"/>
              <a:ext cx="1401352" cy="553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그래프 종류</a:t>
              </a:r>
            </a:p>
          </p:txBody>
        </p:sp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9F6D07F0-F0F3-4257-9110-3CF8320518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79" y="3268893"/>
            <a:ext cx="556776" cy="34218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7875B4C-9E1E-4746-90E8-D604153866DA}"/>
              </a:ext>
            </a:extLst>
          </p:cNvPr>
          <p:cNvSpPr txBox="1"/>
          <p:nvPr/>
        </p:nvSpPr>
        <p:spPr>
          <a:xfrm>
            <a:off x="1733065" y="3273408"/>
            <a:ext cx="4820603" cy="592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F95CE468-20CC-464A-BB3E-E2D56548B3A5}"/>
              </a:ext>
            </a:extLst>
          </p:cNvPr>
          <p:cNvSpPr txBox="1"/>
          <p:nvPr/>
        </p:nvSpPr>
        <p:spPr>
          <a:xfrm>
            <a:off x="1967641" y="3255014"/>
            <a:ext cx="4586027" cy="845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팔린 우산에 대한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색깔별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팔린 우산의 비율을 비교하기 쉽기 때문입니다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F75CD585-22DD-40D2-ADD9-FF278C87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984" y="3673724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09063DC9-A847-4BB9-8036-6ECEA4663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25" y="3326080"/>
            <a:ext cx="230423" cy="18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1D174A6-7640-48BA-AC1D-301EFC8027FA}"/>
              </a:ext>
            </a:extLst>
          </p:cNvPr>
          <p:cNvSpPr txBox="1"/>
          <p:nvPr/>
        </p:nvSpPr>
        <p:spPr>
          <a:xfrm>
            <a:off x="1698159" y="2797271"/>
            <a:ext cx="1360633" cy="341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9DA20E9B-B8F1-4E44-A85F-1897C7B76C01}"/>
              </a:ext>
            </a:extLst>
          </p:cNvPr>
          <p:cNvSpPr txBox="1"/>
          <p:nvPr/>
        </p:nvSpPr>
        <p:spPr>
          <a:xfrm>
            <a:off x="1932735" y="2778876"/>
            <a:ext cx="1126057" cy="341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원그래프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0C630ED-8BA0-4FD6-9E15-F281A5821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19" y="2849942"/>
            <a:ext cx="230423" cy="18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id="{C4536292-8C79-4C42-86AA-3CD5EE9FF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600" y="2963113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3AE8437-0E5D-48CA-8054-D78B85919925}"/>
              </a:ext>
            </a:extLst>
          </p:cNvPr>
          <p:cNvSpPr txBox="1"/>
          <p:nvPr/>
        </p:nvSpPr>
        <p:spPr>
          <a:xfrm>
            <a:off x="3213764" y="2797271"/>
            <a:ext cx="1360633" cy="341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CD530E8B-BB53-43C8-AC04-EBB03433B2AB}"/>
              </a:ext>
            </a:extLst>
          </p:cNvPr>
          <p:cNvSpPr txBox="1"/>
          <p:nvPr/>
        </p:nvSpPr>
        <p:spPr>
          <a:xfrm>
            <a:off x="3448340" y="2778876"/>
            <a:ext cx="1126057" cy="341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띠그래프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C775F61C-5A55-4C70-A5BE-F498DF5E7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524" y="2849942"/>
            <a:ext cx="230423" cy="18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id="{22F999CF-7295-4CBE-A085-C3ED5DCA8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205" y="2963113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350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9" name="Picture 6">
            <a:extLst>
              <a:ext uri="{FF2B5EF4-FFF2-40B4-BE49-F238E27FC236}">
                <a16:creationId xmlns:a16="http://schemas.microsoft.com/office/drawing/2014/main" id="{69C5A712-37E7-4116-AE3D-B4893056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1" name="타원 170">
            <a:extLst>
              <a:ext uri="{FF2B5EF4-FFF2-40B4-BE49-F238E27FC236}">
                <a16:creationId xmlns:a16="http://schemas.microsoft.com/office/drawing/2014/main" id="{2FEC1B61-F17E-4EDA-A62E-A37123464A58}"/>
              </a:ext>
            </a:extLst>
          </p:cNvPr>
          <p:cNvSpPr/>
          <p:nvPr/>
        </p:nvSpPr>
        <p:spPr>
          <a:xfrm>
            <a:off x="5326486" y="5298660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DE12E503-DDE1-46B6-952D-F698A2A152BC}"/>
              </a:ext>
            </a:extLst>
          </p:cNvPr>
          <p:cNvSpPr txBox="1"/>
          <p:nvPr/>
        </p:nvSpPr>
        <p:spPr>
          <a:xfrm>
            <a:off x="512628" y="1604119"/>
            <a:ext cx="620215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 동안의 자신의 몸무게 변화 자료를 그래프로 나타내려고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그래프로 나타내면 좋을지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이유는 무엇인지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83FA044-6A85-4A4E-BB8B-59388194B5D7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CAD08E7F-9882-4A41-B9F7-2AEBAB24D22A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E758C5E3-60AB-46B0-9438-D2E73144E93D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28D72CAF-9585-4E8A-A03D-37FA60A4281B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B971A030-A55C-4718-8A60-F2D71594FD57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198D1BDB-B7E0-456E-8173-5B2BA92F72D1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BAD6AFA-1555-4EF2-A343-407F89A7A22D}"/>
              </a:ext>
            </a:extLst>
          </p:cNvPr>
          <p:cNvGrpSpPr/>
          <p:nvPr/>
        </p:nvGrpSpPr>
        <p:grpSpPr>
          <a:xfrm>
            <a:off x="647563" y="2789119"/>
            <a:ext cx="1230806" cy="335369"/>
            <a:chOff x="-2540473" y="2995259"/>
            <a:chExt cx="1401351" cy="57478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654E9BF-F05C-48D9-9349-11D2C36E483F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3F7CB4-D38D-4C6E-9E78-8E1D8E009F30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그래프 종류</a:t>
              </a:r>
            </a:p>
          </p:txBody>
        </p: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FA350225-1B14-4CDA-9CCC-1F401FCAD4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27" y="3268893"/>
            <a:ext cx="556776" cy="34218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7754905-8482-47EA-B73C-E9F07EA5F5BB}"/>
              </a:ext>
            </a:extLst>
          </p:cNvPr>
          <p:cNvSpPr txBox="1"/>
          <p:nvPr/>
        </p:nvSpPr>
        <p:spPr>
          <a:xfrm>
            <a:off x="1978614" y="3273408"/>
            <a:ext cx="4447042" cy="592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25AECD05-D270-4BB5-B934-DF0AA390A3F0}"/>
              </a:ext>
            </a:extLst>
          </p:cNvPr>
          <p:cNvSpPr txBox="1"/>
          <p:nvPr/>
        </p:nvSpPr>
        <p:spPr>
          <a:xfrm>
            <a:off x="2213190" y="3255014"/>
            <a:ext cx="4447042" cy="61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몸무게가 변화하는 모습과 정도를 쉽게 알 수 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2803C77F-DAA4-4C7B-ADC0-CAAF82A6C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07" y="3639975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C11A69FD-092B-462E-905B-30598FDAF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373" y="3326080"/>
            <a:ext cx="230423" cy="18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379D724-7DD0-43A7-9E46-AA57EC034F90}"/>
              </a:ext>
            </a:extLst>
          </p:cNvPr>
          <p:cNvSpPr txBox="1"/>
          <p:nvPr/>
        </p:nvSpPr>
        <p:spPr>
          <a:xfrm>
            <a:off x="1979711" y="2797271"/>
            <a:ext cx="1886169" cy="341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3A3FE0DF-EA10-4022-BD0D-41F38DBEC6DE}"/>
              </a:ext>
            </a:extLst>
          </p:cNvPr>
          <p:cNvSpPr txBox="1"/>
          <p:nvPr/>
        </p:nvSpPr>
        <p:spPr>
          <a:xfrm>
            <a:off x="2214287" y="2778876"/>
            <a:ext cx="1557766" cy="341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꺾은선그래프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CAD1897A-EBCD-49EA-9121-E242CE689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471" y="2849942"/>
            <a:ext cx="230423" cy="18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80823202-85B1-495C-B831-28EEAAF7B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209" y="2963113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2E33C91-C454-4313-8E5D-9DA35F2D4922}"/>
              </a:ext>
            </a:extLst>
          </p:cNvPr>
          <p:cNvSpPr txBox="1"/>
          <p:nvPr/>
        </p:nvSpPr>
        <p:spPr>
          <a:xfrm>
            <a:off x="1978613" y="3989705"/>
            <a:ext cx="4447043" cy="8927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EBB1412C-34EC-48D6-AC0C-48E84933AFCF}"/>
              </a:ext>
            </a:extLst>
          </p:cNvPr>
          <p:cNvSpPr txBox="1"/>
          <p:nvPr/>
        </p:nvSpPr>
        <p:spPr>
          <a:xfrm>
            <a:off x="2213189" y="3971311"/>
            <a:ext cx="4212467" cy="9111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꺾은선 그래프는 시간에 따라 연속적으로 변하는 양을 나타내는 데 편리하기 때문입니다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6" name="Picture 4">
            <a:extLst>
              <a:ext uri="{FF2B5EF4-FFF2-40B4-BE49-F238E27FC236}">
                <a16:creationId xmlns:a16="http://schemas.microsoft.com/office/drawing/2014/main" id="{4FA952AD-D11C-49A0-B526-32FD35216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510" y="4463666"/>
            <a:ext cx="204384" cy="20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00D8D5D2-BB07-40BF-B717-219F7D9FF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373" y="4042377"/>
            <a:ext cx="230423" cy="18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59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098582D0-BA1D-4C30-AAFF-B19FBB183904}"/>
              </a:ext>
            </a:extLst>
          </p:cNvPr>
          <p:cNvGrpSpPr/>
          <p:nvPr/>
        </p:nvGrpSpPr>
        <p:grpSpPr>
          <a:xfrm>
            <a:off x="1739397" y="2232316"/>
            <a:ext cx="3264651" cy="2299953"/>
            <a:chOff x="-11782" y="1769262"/>
            <a:chExt cx="9300306" cy="6899205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DAE3AA1-4BAA-4DB5-9348-EB1A48D43333}"/>
                </a:ext>
              </a:extLst>
            </p:cNvPr>
            <p:cNvGrpSpPr/>
            <p:nvPr/>
          </p:nvGrpSpPr>
          <p:grpSpPr>
            <a:xfrm>
              <a:off x="-11782" y="1769262"/>
              <a:ext cx="9300306" cy="4868945"/>
              <a:chOff x="-11782" y="1769262"/>
              <a:chExt cx="9300306" cy="4868945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F9E65CDC-6D3C-4925-997F-6ED675160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769262"/>
                <a:ext cx="9144000" cy="3358316"/>
              </a:xfrm>
              <a:prstGeom prst="rect">
                <a:avLst/>
              </a:prstGeom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B27D2EFE-F942-484D-9A3C-47E656D2A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782" y="4126849"/>
                <a:ext cx="9300306" cy="2511358"/>
              </a:xfrm>
              <a:prstGeom prst="rect">
                <a:avLst/>
              </a:prstGeom>
            </p:spPr>
          </p:pic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323AAAE-F6D6-42DE-8583-BB112652F2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3205"/>
            <a:stretch/>
          </p:blipFill>
          <p:spPr>
            <a:xfrm>
              <a:off x="121887" y="6630587"/>
              <a:ext cx="9078688" cy="203788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 bwMode="auto">
          <a:xfrm>
            <a:off x="1907704" y="5069505"/>
            <a:ext cx="3186856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4545" y="1592796"/>
            <a:ext cx="65389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지역별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월 평균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초미세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먼지 농도는 어떤 그래프로 나타냈나요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7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15953" y="107372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49670" y="5111896"/>
            <a:ext cx="280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그림그래프로 나타냈습니다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7085" y="4970792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51482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4514186" y="37715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3E2FB5-E5F4-42A5-A4CA-50BC9C94AAFE}"/>
              </a:ext>
            </a:extLst>
          </p:cNvPr>
          <p:cNvSpPr/>
          <p:nvPr/>
        </p:nvSpPr>
        <p:spPr>
          <a:xfrm>
            <a:off x="6351009" y="107372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E7B5F00-F8A7-47CE-9CA5-157EEAF88317}"/>
              </a:ext>
            </a:extLst>
          </p:cNvPr>
          <p:cNvSpPr/>
          <p:nvPr/>
        </p:nvSpPr>
        <p:spPr>
          <a:xfrm>
            <a:off x="5395676" y="965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75C9C56-73A5-4C82-BB25-F097B8D56D0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72" y="3785497"/>
            <a:ext cx="266700" cy="2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C97D2B-5C39-4A34-9242-FD8E7DA09AC9}"/>
              </a:ext>
            </a:extLst>
          </p:cNvPr>
          <p:cNvGrpSpPr/>
          <p:nvPr/>
        </p:nvGrpSpPr>
        <p:grpSpPr>
          <a:xfrm>
            <a:off x="420427" y="971356"/>
            <a:ext cx="6275016" cy="4654968"/>
            <a:chOff x="-11782" y="1769262"/>
            <a:chExt cx="9300306" cy="689920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0DA5187-C75D-4BCE-94EE-7B08693A8874}"/>
                </a:ext>
              </a:extLst>
            </p:cNvPr>
            <p:cNvGrpSpPr/>
            <p:nvPr/>
          </p:nvGrpSpPr>
          <p:grpSpPr>
            <a:xfrm>
              <a:off x="-11782" y="1769262"/>
              <a:ext cx="9300306" cy="4868945"/>
              <a:chOff x="-11782" y="1769262"/>
              <a:chExt cx="9300306" cy="4868945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8BA13976-7F7E-46D9-8C6D-D47B0472B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769262"/>
                <a:ext cx="9144000" cy="3358316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98C49FE4-C72E-4C97-8D0C-15DE1C56F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782" y="4126849"/>
                <a:ext cx="9300306" cy="2511358"/>
              </a:xfrm>
              <a:prstGeom prst="rect">
                <a:avLst/>
              </a:prstGeom>
            </p:spPr>
          </p:pic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3D4587B-A82E-4363-A8AF-E906149FA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3205"/>
            <a:stretch/>
          </p:blipFill>
          <p:spPr>
            <a:xfrm>
              <a:off x="121887" y="6630587"/>
              <a:ext cx="9078688" cy="2037880"/>
            </a:xfrm>
            <a:prstGeom prst="rect">
              <a:avLst/>
            </a:prstGeom>
          </p:spPr>
        </p:pic>
      </p:grp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라인박스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42B502B-52B1-4BCB-8C50-239FFEEEB225}"/>
              </a:ext>
            </a:extLst>
          </p:cNvPr>
          <p:cNvSpPr/>
          <p:nvPr/>
        </p:nvSpPr>
        <p:spPr>
          <a:xfrm>
            <a:off x="412152" y="1013451"/>
            <a:ext cx="3907819" cy="467426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지역별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평균 </a:t>
            </a:r>
            <a:r>
              <a:rPr lang="ko-KR" altLang="en-US" sz="18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초미세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먼지 농도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1DCDFD9-FE4C-488D-9A85-CF1E529E8B2B}"/>
              </a:ext>
            </a:extLst>
          </p:cNvPr>
          <p:cNvSpPr/>
          <p:nvPr/>
        </p:nvSpPr>
        <p:spPr>
          <a:xfrm>
            <a:off x="133065" y="953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4AB017B-3B3F-4A51-A891-B8403743CFF8}"/>
              </a:ext>
            </a:extLst>
          </p:cNvPr>
          <p:cNvSpPr/>
          <p:nvPr/>
        </p:nvSpPr>
        <p:spPr>
          <a:xfrm>
            <a:off x="4414841" y="1028691"/>
            <a:ext cx="2052228" cy="467426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초미세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먼지 성분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026AF4-C72A-4F65-98B5-FC01FA19C045}"/>
              </a:ext>
            </a:extLst>
          </p:cNvPr>
          <p:cNvSpPr/>
          <p:nvPr/>
        </p:nvSpPr>
        <p:spPr>
          <a:xfrm>
            <a:off x="4309088" y="953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2069794" y="5055166"/>
            <a:ext cx="3096344" cy="4545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68323" y="1592796"/>
            <a:ext cx="56540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초미세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먼지 성분은 어떤 그래프로 나타냈나요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15953" y="107372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502" y="5332184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98" y="513395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3E2FB5-E5F4-42A5-A4CA-50BC9C94AAFE}"/>
              </a:ext>
            </a:extLst>
          </p:cNvPr>
          <p:cNvSpPr/>
          <p:nvPr/>
        </p:nvSpPr>
        <p:spPr>
          <a:xfrm>
            <a:off x="6363887" y="107372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B8605A-9B6C-49CA-B556-1369D32FB002}"/>
              </a:ext>
            </a:extLst>
          </p:cNvPr>
          <p:cNvSpPr txBox="1"/>
          <p:nvPr/>
        </p:nvSpPr>
        <p:spPr>
          <a:xfrm>
            <a:off x="2411760" y="5119152"/>
            <a:ext cx="275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원그래프로 나타냈습니다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2CA47F66-105A-494E-A5BC-AF9E48A67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D44C9531-AF40-435F-BBF4-8F75B6EFC2B4}"/>
              </a:ext>
            </a:extLst>
          </p:cNvPr>
          <p:cNvGrpSpPr/>
          <p:nvPr/>
        </p:nvGrpSpPr>
        <p:grpSpPr>
          <a:xfrm>
            <a:off x="1801855" y="2235398"/>
            <a:ext cx="3264651" cy="2299953"/>
            <a:chOff x="-11782" y="1769262"/>
            <a:chExt cx="9300306" cy="689920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F7B5915-78F2-40F2-B8DB-1EE271D380C8}"/>
                </a:ext>
              </a:extLst>
            </p:cNvPr>
            <p:cNvGrpSpPr/>
            <p:nvPr/>
          </p:nvGrpSpPr>
          <p:grpSpPr>
            <a:xfrm>
              <a:off x="-11782" y="1769262"/>
              <a:ext cx="9300306" cy="4868945"/>
              <a:chOff x="-11782" y="1769262"/>
              <a:chExt cx="9300306" cy="4868945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3F3BE822-7521-42B5-ACC7-38A8D2B03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1769262"/>
                <a:ext cx="9144000" cy="3358316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11934C96-734F-4EB0-A3B9-44C4BAE8F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1782" y="4126849"/>
                <a:ext cx="9300306" cy="2511358"/>
              </a:xfrm>
              <a:prstGeom prst="rect">
                <a:avLst/>
              </a:prstGeom>
            </p:spPr>
          </p:pic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08A454B-47D3-4CD5-B87A-0ACD77ED8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43205"/>
            <a:stretch/>
          </p:blipFill>
          <p:spPr>
            <a:xfrm>
              <a:off x="121887" y="6630587"/>
              <a:ext cx="9078688" cy="2037880"/>
            </a:xfrm>
            <a:prstGeom prst="rect">
              <a:avLst/>
            </a:prstGeom>
          </p:spPr>
        </p:pic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14914458-EB45-4203-BFF6-EF8140BFABE0}"/>
              </a:ext>
            </a:extLst>
          </p:cNvPr>
          <p:cNvSpPr/>
          <p:nvPr/>
        </p:nvSpPr>
        <p:spPr>
          <a:xfrm>
            <a:off x="5258319" y="41715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E4D8471-F655-4172-B024-30B1BBECCD3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95" y="4332878"/>
            <a:ext cx="266700" cy="2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7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28005D-F06F-4398-9C58-81D2BFDE7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65552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14665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5259F37D-056F-4054-A054-7D37FFA45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8" y="3137914"/>
            <a:ext cx="202226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1061F13-23EE-436F-BA29-8F10DC69A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7334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9402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그래프 보기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72516" y="2297940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4" y="2456892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8C4B0C-E8A2-48FA-9066-304F201DD813}"/>
              </a:ext>
            </a:extLst>
          </p:cNvPr>
          <p:cNvSpPr/>
          <p:nvPr/>
        </p:nvSpPr>
        <p:spPr>
          <a:xfrm>
            <a:off x="2268538" y="1880828"/>
            <a:ext cx="86409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96282" y="227390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5D95DE1-A4CA-45E2-B4FE-1C18DB3EA763}"/>
              </a:ext>
            </a:extLst>
          </p:cNvPr>
          <p:cNvSpPr/>
          <p:nvPr/>
        </p:nvSpPr>
        <p:spPr>
          <a:xfrm>
            <a:off x="2133373" y="177812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D3D4F5-6C27-4560-95D2-C2A3FECB3D6C}"/>
              </a:ext>
            </a:extLst>
          </p:cNvPr>
          <p:cNvSpPr/>
          <p:nvPr/>
        </p:nvSpPr>
        <p:spPr>
          <a:xfrm>
            <a:off x="5688124" y="46067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27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606861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그래프 보기 버튼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풀팝업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F926BB-B41D-4A5B-B901-26568448F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19" y="1160748"/>
            <a:ext cx="6562725" cy="4314825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195CC00B-8590-469D-9FAA-4A0407AD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521" y="1016732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BDAC751-F2B4-4CAA-BBB1-B10086E12D60}"/>
              </a:ext>
            </a:extLst>
          </p:cNvPr>
          <p:cNvSpPr/>
          <p:nvPr/>
        </p:nvSpPr>
        <p:spPr>
          <a:xfrm>
            <a:off x="205519" y="1334634"/>
            <a:ext cx="3907819" cy="467426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지역별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평균 </a:t>
            </a:r>
            <a:r>
              <a:rPr lang="ko-KR" altLang="en-US" sz="18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초미세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먼지 농도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1944B11-9BC1-479B-BD82-AE0862EC14E5}"/>
              </a:ext>
            </a:extLst>
          </p:cNvPr>
          <p:cNvSpPr/>
          <p:nvPr/>
        </p:nvSpPr>
        <p:spPr>
          <a:xfrm>
            <a:off x="4319972" y="1304764"/>
            <a:ext cx="2052228" cy="467426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초미세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먼지 성분</a:t>
            </a:r>
          </a:p>
        </p:txBody>
      </p:sp>
    </p:spTree>
    <p:extLst>
      <p:ext uri="{BB962C8B-B14F-4D97-AF65-F5344CB8AC3E}">
        <p14:creationId xmlns:p14="http://schemas.microsoft.com/office/powerpoint/2010/main" val="30514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751644-48DE-473F-815E-035B247D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4094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2859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00303" y="2262594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그래프를 비교해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4044" y="2355949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60132" y="4917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7544" y="217295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FAC680-0272-49FB-994A-9405BA6F04C6}"/>
              </a:ext>
            </a:extLst>
          </p:cNvPr>
          <p:cNvSpPr/>
          <p:nvPr/>
        </p:nvSpPr>
        <p:spPr>
          <a:xfrm>
            <a:off x="2260742" y="1844824"/>
            <a:ext cx="864096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BC89F4-5E60-4C9B-83CB-CB1CA847C777}"/>
              </a:ext>
            </a:extLst>
          </p:cNvPr>
          <p:cNvSpPr/>
          <p:nvPr/>
        </p:nvSpPr>
        <p:spPr>
          <a:xfrm>
            <a:off x="67831" y="26515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43E39A8-9168-4863-A2FB-97F3BAD63033}"/>
              </a:ext>
            </a:extLst>
          </p:cNvPr>
          <p:cNvSpPr/>
          <p:nvPr/>
        </p:nvSpPr>
        <p:spPr>
          <a:xfrm>
            <a:off x="259251" y="2809918"/>
            <a:ext cx="388313" cy="439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4B894168-0B1E-453E-A2D0-044528438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3" y="2884049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49835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40279</TotalTime>
  <Words>1836</Words>
  <Application>Microsoft Office PowerPoint</Application>
  <PresentationFormat>화면 슬라이드 쇼(4:3)</PresentationFormat>
  <Paragraphs>589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6313</cp:revision>
  <dcterms:created xsi:type="dcterms:W3CDTF">2008-07-15T12:19:11Z</dcterms:created>
  <dcterms:modified xsi:type="dcterms:W3CDTF">2022-03-03T14:02:11Z</dcterms:modified>
</cp:coreProperties>
</file>