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171" r:id="rId4"/>
    <p:sldId id="1182" r:id="rId5"/>
    <p:sldId id="1188" r:id="rId6"/>
    <p:sldId id="1197" r:id="rId7"/>
    <p:sldId id="1189" r:id="rId8"/>
    <p:sldId id="1191" r:id="rId9"/>
    <p:sldId id="1198" r:id="rId10"/>
    <p:sldId id="1199" r:id="rId11"/>
    <p:sldId id="1193" r:id="rId12"/>
    <p:sldId id="1194" r:id="rId13"/>
    <p:sldId id="1195" r:id="rId14"/>
    <p:sldId id="1196" r:id="rId15"/>
    <p:sldId id="1149" r:id="rId16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5"/>
    <a:srgbClr val="C7A08C"/>
    <a:srgbClr val="FDEADA"/>
    <a:srgbClr val="107CE9"/>
    <a:srgbClr val="A46B5B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68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22.jpe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9.png"/><Relationship Id="rId5" Type="http://schemas.openxmlformats.org/officeDocument/2006/relationships/image" Target="../media/image23.png"/><Relationship Id="rId10" Type="http://schemas.openxmlformats.org/officeDocument/2006/relationships/image" Target="../media/image7.png"/><Relationship Id="rId4" Type="http://schemas.openxmlformats.org/officeDocument/2006/relationships/image" Target="../media/image22.jpe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9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58432"/>
              </p:ext>
            </p:extLst>
          </p:nvPr>
        </p:nvGraphicFramePr>
        <p:xfrm>
          <a:off x="34925" y="2446338"/>
          <a:ext cx="8929688" cy="3616782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731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2882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8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4518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사용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진입화면에서 팝업이 나타나지 않습니다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클릭 시에만 펼쳐지고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X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클릭 시 사라집니다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닫혔을 때 화면입니다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 보기 </a:t>
                      </a:r>
                      <a:r>
                        <a:rPr lang="en-US" altLang="ko-KR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1000" kern="12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풀팝업</a:t>
                      </a:r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endParaRPr lang="en-US" altLang="ko-KR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9437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운동장은 교실보다 안전사고가 약 몇 배 더 많이 발생하나요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" y="2638953"/>
            <a:ext cx="283259" cy="11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/>
          <p:cNvSpPr/>
          <p:nvPr/>
        </p:nvSpPr>
        <p:spPr>
          <a:xfrm>
            <a:off x="32741" y="257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5412116" y="1129992"/>
            <a:ext cx="272265" cy="26819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90" y="800075"/>
            <a:ext cx="211602" cy="25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53397A-A969-48D8-825B-DD1006D1B0DC}"/>
              </a:ext>
            </a:extLst>
          </p:cNvPr>
          <p:cNvGrpSpPr/>
          <p:nvPr/>
        </p:nvGrpSpPr>
        <p:grpSpPr>
          <a:xfrm>
            <a:off x="5688125" y="1107618"/>
            <a:ext cx="1100668" cy="486571"/>
            <a:chOff x="2699792" y="1585526"/>
            <a:chExt cx="936501" cy="486571"/>
          </a:xfrm>
        </p:grpSpPr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9390F62D-D22A-4191-A585-7EEBD65A3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679FBB4F-1403-4092-8E8B-C589A6AFD090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sp>
        <p:nvSpPr>
          <p:cNvPr id="28" name="TextBox 43">
            <a:extLst>
              <a:ext uri="{FF2B5EF4-FFF2-40B4-BE49-F238E27FC236}">
                <a16:creationId xmlns:a16="http://schemas.microsoft.com/office/drawing/2014/main" id="{849F968A-4AB1-429B-A14C-8C1001D66FE4}"/>
              </a:ext>
            </a:extLst>
          </p:cNvPr>
          <p:cNvSpPr txBox="1"/>
          <p:nvPr/>
        </p:nvSpPr>
        <p:spPr>
          <a:xfrm>
            <a:off x="2771800" y="1903415"/>
            <a:ext cx="1531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44" y="538085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4714811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5790382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1AE6E3-BCBF-42BD-878E-152573F4351D}"/>
              </a:ext>
            </a:extLst>
          </p:cNvPr>
          <p:cNvGrpSpPr/>
          <p:nvPr/>
        </p:nvGrpSpPr>
        <p:grpSpPr>
          <a:xfrm>
            <a:off x="575556" y="3698899"/>
            <a:ext cx="5940660" cy="1599019"/>
            <a:chOff x="575556" y="3563346"/>
            <a:chExt cx="5940660" cy="1599019"/>
          </a:xfrm>
        </p:grpSpPr>
        <p:sp>
          <p:nvSpPr>
            <p:cNvPr id="39" name="사각형: 둥근 모서리 21">
              <a:extLst>
                <a:ext uri="{FF2B5EF4-FFF2-40B4-BE49-F238E27FC236}">
                  <a16:creationId xmlns:a16="http://schemas.microsoft.com/office/drawing/2014/main" id="{E1A97A39-8EEA-41A1-BC90-261195DAF8AE}"/>
                </a:ext>
              </a:extLst>
            </p:cNvPr>
            <p:cNvSpPr/>
            <p:nvPr/>
          </p:nvSpPr>
          <p:spPr>
            <a:xfrm>
              <a:off x="575556" y="3855953"/>
              <a:ext cx="5870496" cy="11146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0CF3F31A-A626-4567-912B-A75BEBEC6398}"/>
                </a:ext>
              </a:extLst>
            </p:cNvPr>
            <p:cNvSpPr/>
            <p:nvPr/>
          </p:nvSpPr>
          <p:spPr>
            <a:xfrm flipH="1" flipV="1">
              <a:off x="4906368" y="49742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20DCC65-9555-489B-89D6-0E64E46F59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079612" y="356334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34EEF6-96D0-4DA3-B419-C2728EBD9508}"/>
                </a:ext>
              </a:extLst>
            </p:cNvPr>
            <p:cNvSpPr txBox="1"/>
            <p:nvPr/>
          </p:nvSpPr>
          <p:spPr>
            <a:xfrm>
              <a:off x="645720" y="3897656"/>
              <a:ext cx="58704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운동장 안전사고 발생 수의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35 %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교실 안전사고 발생 수의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19 %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35÷19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1.8421……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배이므로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1.9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약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등으로 나타낼 수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46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94F7D32-62A5-4D7A-8012-0D8BF783C8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80" y="2091887"/>
            <a:ext cx="298925" cy="298925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CB5B048A-0B4E-4634-A65A-222E8796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93" y="194698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50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8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65149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사용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진입화면에서 팝업이 나타나지 않습니다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클릭 시에만 펼쳐지고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X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클릭 시 사라집니다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열렸을 때 화면입니다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9437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운동장은 교실보다 안전사고가 약 몇 배 더 많이 발생하나요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" y="2638953"/>
            <a:ext cx="283259" cy="11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90" y="800075"/>
            <a:ext cx="211602" cy="25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53397A-A969-48D8-825B-DD1006D1B0DC}"/>
              </a:ext>
            </a:extLst>
          </p:cNvPr>
          <p:cNvGrpSpPr/>
          <p:nvPr/>
        </p:nvGrpSpPr>
        <p:grpSpPr>
          <a:xfrm>
            <a:off x="5688125" y="1107618"/>
            <a:ext cx="1100668" cy="486571"/>
            <a:chOff x="2699792" y="1585526"/>
            <a:chExt cx="936501" cy="486571"/>
          </a:xfrm>
        </p:grpSpPr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9390F62D-D22A-4191-A585-7EEBD65A3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679FBB4F-1403-4092-8E8B-C589A6AFD090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sp>
        <p:nvSpPr>
          <p:cNvPr id="28" name="TextBox 43">
            <a:extLst>
              <a:ext uri="{FF2B5EF4-FFF2-40B4-BE49-F238E27FC236}">
                <a16:creationId xmlns:a16="http://schemas.microsoft.com/office/drawing/2014/main" id="{849F968A-4AB1-429B-A14C-8C1001D66FE4}"/>
              </a:ext>
            </a:extLst>
          </p:cNvPr>
          <p:cNvSpPr txBox="1"/>
          <p:nvPr/>
        </p:nvSpPr>
        <p:spPr>
          <a:xfrm>
            <a:off x="2771800" y="1903415"/>
            <a:ext cx="15310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44" y="538085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94F7D32-62A5-4D7A-8012-0D8BF783C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80" y="2091887"/>
            <a:ext cx="298925" cy="298925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CB5B048A-0B4E-4634-A65A-222E8796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93" y="194698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84B1B0-CDA1-473C-B7D1-5D4A0A6CA579}"/>
              </a:ext>
            </a:extLst>
          </p:cNvPr>
          <p:cNvGrpSpPr/>
          <p:nvPr/>
        </p:nvGrpSpPr>
        <p:grpSpPr>
          <a:xfrm>
            <a:off x="90518" y="2108879"/>
            <a:ext cx="6929754" cy="1986853"/>
            <a:chOff x="65368" y="1994394"/>
            <a:chExt cx="6929754" cy="198685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6AFC144-C6C8-4900-BB54-0697F0519B5D}"/>
                </a:ext>
              </a:extLst>
            </p:cNvPr>
            <p:cNvGrpSpPr/>
            <p:nvPr/>
          </p:nvGrpSpPr>
          <p:grpSpPr>
            <a:xfrm>
              <a:off x="65368" y="1994394"/>
              <a:ext cx="6929754" cy="1986853"/>
              <a:chOff x="54515" y="2543711"/>
              <a:chExt cx="6929754" cy="1986853"/>
            </a:xfrm>
          </p:grpSpPr>
          <p:pic>
            <p:nvPicPr>
              <p:cNvPr id="59" name="Picture 3">
                <a:extLst>
                  <a:ext uri="{FF2B5EF4-FFF2-40B4-BE49-F238E27FC236}">
                    <a16:creationId xmlns:a16="http://schemas.microsoft.com/office/drawing/2014/main" id="{7FDB0214-BDBB-4A28-A0D8-EEA1C7BA85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15" y="2543711"/>
                <a:ext cx="6929754" cy="1986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7" name="TextBox 43">
                <a:extLst>
                  <a:ext uri="{FF2B5EF4-FFF2-40B4-BE49-F238E27FC236}">
                    <a16:creationId xmlns:a16="http://schemas.microsoft.com/office/drawing/2014/main" id="{0C592980-15D1-4608-94F9-FA23747158BD}"/>
                  </a:ext>
                </a:extLst>
              </p:cNvPr>
              <p:cNvSpPr txBox="1"/>
              <p:nvPr/>
            </p:nvSpPr>
            <p:spPr>
              <a:xfrm>
                <a:off x="990619" y="3180896"/>
                <a:ext cx="5695660" cy="12618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지혜는 학교에서 어린이 안전사고가 자주 발생하는 장소를 조사하고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학생들을 대상으로 안전한 학교생활을 하는데 가장 필요하다고 생각하는 규칙을 조사했습니다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물음에 답해 봅시다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58" name="TextBox 43">
                <a:extLst>
                  <a:ext uri="{FF2B5EF4-FFF2-40B4-BE49-F238E27FC236}">
                    <a16:creationId xmlns:a16="http://schemas.microsoft.com/office/drawing/2014/main" id="{07DACF6A-E684-4922-BEB2-CA0099C5AA90}"/>
                  </a:ext>
                </a:extLst>
              </p:cNvPr>
              <p:cNvSpPr txBox="1"/>
              <p:nvPr/>
            </p:nvSpPr>
            <p:spPr>
              <a:xfrm>
                <a:off x="386693" y="3134253"/>
                <a:ext cx="260980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~</a:t>
                </a:r>
              </a:p>
            </p:txBody>
          </p:sp>
        </p:grpSp>
        <p:pic>
          <p:nvPicPr>
            <p:cNvPr id="54" name="Picture 29">
              <a:extLst>
                <a:ext uri="{FF2B5EF4-FFF2-40B4-BE49-F238E27FC236}">
                  <a16:creationId xmlns:a16="http://schemas.microsoft.com/office/drawing/2014/main" id="{1C57A941-A274-4E93-82DA-3AE7EF526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311" y="2638458"/>
              <a:ext cx="331199" cy="325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>
              <a:extLst>
                <a:ext uri="{FF2B5EF4-FFF2-40B4-BE49-F238E27FC236}">
                  <a16:creationId xmlns:a16="http://schemas.microsoft.com/office/drawing/2014/main" id="{7C1BB6D8-04B8-474B-992B-047F1231A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37" y="2638458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타원 118"/>
          <p:cNvSpPr/>
          <p:nvPr/>
        </p:nvSpPr>
        <p:spPr>
          <a:xfrm>
            <a:off x="107504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8A6145D6-C8AB-48D1-A6D4-012251E8A398}"/>
              </a:ext>
            </a:extLst>
          </p:cNvPr>
          <p:cNvSpPr txBox="1"/>
          <p:nvPr/>
        </p:nvSpPr>
        <p:spPr>
          <a:xfrm>
            <a:off x="17592" y="2720243"/>
            <a:ext cx="260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9447456A-BEE0-4F9D-AE23-9DDBC1D215A5}"/>
              </a:ext>
            </a:extLst>
          </p:cNvPr>
          <p:cNvSpPr txBox="1"/>
          <p:nvPr/>
        </p:nvSpPr>
        <p:spPr>
          <a:xfrm>
            <a:off x="890640" y="2720243"/>
            <a:ext cx="260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48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8502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자료보기 클릭 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 팝업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24843"/>
            <a:ext cx="3347073" cy="3362497"/>
          </a:xfrm>
          <a:prstGeom prst="rect">
            <a:avLst/>
          </a:prstGeom>
        </p:spPr>
      </p:pic>
      <p:sp>
        <p:nvSpPr>
          <p:cNvPr id="35" name="사각형: 둥근 모서리 9">
            <a:extLst>
              <a:ext uri="{FF2B5EF4-FFF2-40B4-BE49-F238E27FC236}">
                <a16:creationId xmlns:a16="http://schemas.microsoft.com/office/drawing/2014/main" id="{B2FA6EDD-8DFF-4902-BEC5-630F87EA64A1}"/>
              </a:ext>
            </a:extLst>
          </p:cNvPr>
          <p:cNvSpPr/>
          <p:nvPr/>
        </p:nvSpPr>
        <p:spPr>
          <a:xfrm>
            <a:off x="318576" y="1395502"/>
            <a:ext cx="3212960" cy="42974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장소별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안전사고 발생 수</a:t>
            </a:r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B2FA6EDD-8DFF-4902-BEC5-630F87EA64A1}"/>
              </a:ext>
            </a:extLst>
          </p:cNvPr>
          <p:cNvSpPr/>
          <p:nvPr/>
        </p:nvSpPr>
        <p:spPr>
          <a:xfrm>
            <a:off x="3965537" y="1377537"/>
            <a:ext cx="2763704" cy="42974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안전한 학교생활 규칙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BEF0DFF-D221-45B8-9CA8-F86FEE7E8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55735"/>
              </p:ext>
            </p:extLst>
          </p:nvPr>
        </p:nvGraphicFramePr>
        <p:xfrm>
          <a:off x="3859668" y="2132856"/>
          <a:ext cx="2952000" cy="300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위험한 곳에 가지 않기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경기 규칙 잘 지키기</a:t>
                      </a:r>
                      <a:r>
                        <a:rPr kumimoji="0" lang="en-US" altLang="ko-KR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놀이 기구의 바른 사용법 익히기</a:t>
                      </a:r>
                      <a:endParaRPr kumimoji="0" lang="en-US" altLang="ko-KR" sz="18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친구와 장난치지 않기 </a:t>
                      </a:r>
                      <a:endParaRPr kumimoji="0" lang="en-US" altLang="ko-KR" sz="18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합계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id="{79098816-CF0A-457A-A2B9-240870EBF6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0" t="-143" r="474" b="143"/>
          <a:stretch/>
        </p:blipFill>
        <p:spPr>
          <a:xfrm>
            <a:off x="6638447" y="798589"/>
            <a:ext cx="259521" cy="2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8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10376"/>
              </p:ext>
            </p:extLst>
          </p:nvPr>
        </p:nvGraphicFramePr>
        <p:xfrm>
          <a:off x="6984268" y="692696"/>
          <a:ext cx="2086863" cy="4213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팝업 사용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문제와 같은 팝업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진입화면에서 팝업이 나타나지 않습니다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클릭 시에만 펼쳐지고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X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클릭 시 사라집니다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닫혔을 때 화면입니다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17952" y="740527"/>
            <a:ext cx="69437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교실 또는 복도에서 발생하는 안전사고는 전체의 몇 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" y="2638953"/>
            <a:ext cx="283259" cy="11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/>
          <p:cNvSpPr/>
          <p:nvPr/>
        </p:nvSpPr>
        <p:spPr>
          <a:xfrm>
            <a:off x="32741" y="257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08" y="800075"/>
            <a:ext cx="211602" cy="25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53397A-A969-48D8-825B-DD1006D1B0DC}"/>
              </a:ext>
            </a:extLst>
          </p:cNvPr>
          <p:cNvGrpSpPr/>
          <p:nvPr/>
        </p:nvGrpSpPr>
        <p:grpSpPr>
          <a:xfrm>
            <a:off x="5688125" y="1107618"/>
            <a:ext cx="1100668" cy="486571"/>
            <a:chOff x="2699792" y="1585526"/>
            <a:chExt cx="936501" cy="486571"/>
          </a:xfrm>
        </p:grpSpPr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9390F62D-D22A-4191-A585-7EEBD65A3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679FBB4F-1403-4092-8E8B-C589A6AFD090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3059832" y="1772816"/>
            <a:ext cx="863476" cy="400110"/>
            <a:chOff x="1333641" y="2608699"/>
            <a:chExt cx="954664" cy="59833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333641" y="2608699"/>
              <a:ext cx="954664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39 %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59832" y="1791978"/>
            <a:ext cx="1312439" cy="456175"/>
            <a:chOff x="3023828" y="2023300"/>
            <a:chExt cx="1312439" cy="4561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F7897B-052A-465B-9588-0ED663578D39}"/>
                </a:ext>
              </a:extLst>
            </p:cNvPr>
            <p:cNvSpPr/>
            <p:nvPr/>
          </p:nvSpPr>
          <p:spPr>
            <a:xfrm>
              <a:off x="3023828" y="2023300"/>
              <a:ext cx="1312439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    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B91B9B2-57C8-4067-986A-7E268F2D4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205" y="2277437"/>
              <a:ext cx="202038" cy="202038"/>
            </a:xfrm>
            <a:prstGeom prst="rect">
              <a:avLst/>
            </a:prstGeom>
          </p:spPr>
        </p:pic>
      </p:grpSp>
      <p:pic>
        <p:nvPicPr>
          <p:cNvPr id="3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44" y="538085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4714811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5790382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1AE6E3-BCBF-42BD-878E-152573F4351D}"/>
              </a:ext>
            </a:extLst>
          </p:cNvPr>
          <p:cNvGrpSpPr/>
          <p:nvPr/>
        </p:nvGrpSpPr>
        <p:grpSpPr>
          <a:xfrm>
            <a:off x="859724" y="3698899"/>
            <a:ext cx="5050006" cy="1599019"/>
            <a:chOff x="575556" y="3563346"/>
            <a:chExt cx="5050006" cy="1599019"/>
          </a:xfrm>
        </p:grpSpPr>
        <p:sp>
          <p:nvSpPr>
            <p:cNvPr id="39" name="사각형: 둥근 모서리 21">
              <a:extLst>
                <a:ext uri="{FF2B5EF4-FFF2-40B4-BE49-F238E27FC236}">
                  <a16:creationId xmlns:a16="http://schemas.microsoft.com/office/drawing/2014/main" id="{E1A97A39-8EEA-41A1-BC90-261195DAF8AE}"/>
                </a:ext>
              </a:extLst>
            </p:cNvPr>
            <p:cNvSpPr/>
            <p:nvPr/>
          </p:nvSpPr>
          <p:spPr>
            <a:xfrm>
              <a:off x="575556" y="3855953"/>
              <a:ext cx="4932548" cy="11146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0CF3F31A-A626-4567-912B-A75BEBEC6398}"/>
                </a:ext>
              </a:extLst>
            </p:cNvPr>
            <p:cNvSpPr/>
            <p:nvPr/>
          </p:nvSpPr>
          <p:spPr>
            <a:xfrm flipH="1" flipV="1">
              <a:off x="4906368" y="49742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20DCC65-9555-489B-89D6-0E64E46F59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079612" y="356334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34EEF6-96D0-4DA3-B419-C2728EBD9508}"/>
                </a:ext>
              </a:extLst>
            </p:cNvPr>
            <p:cNvSpPr txBox="1"/>
            <p:nvPr/>
          </p:nvSpPr>
          <p:spPr>
            <a:xfrm>
              <a:off x="645720" y="3897656"/>
              <a:ext cx="49798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교실 안전사고 발생 수의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19 %,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복도 안전사고 발생 수의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20 %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교실 또는 복도에서 발생하는 안전사고의 비율은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39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39 %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48" name="Picture 3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94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8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23752"/>
              </p:ext>
            </p:extLst>
          </p:nvPr>
        </p:nvGraphicFramePr>
        <p:xfrm>
          <a:off x="6984268" y="692696"/>
          <a:ext cx="2086863" cy="4213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팝업 사용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문제와 같은 팝업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진입화면에서 팝업이 나타나지 않습니다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클릭 시에만 펼쳐지고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X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클릭 시 사라집니다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닫혔을 때 화면입니다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그림 그대로 사용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47" name="TextBox 43"/>
          <p:cNvSpPr txBox="1"/>
          <p:nvPr/>
        </p:nvSpPr>
        <p:spPr>
          <a:xfrm>
            <a:off x="417952" y="740527"/>
            <a:ext cx="69437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안전한 학교생활 규칙을 그림그래프로 나타내어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" y="2638953"/>
            <a:ext cx="283259" cy="11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/>
          <p:cNvSpPr/>
          <p:nvPr/>
        </p:nvSpPr>
        <p:spPr>
          <a:xfrm>
            <a:off x="32741" y="257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53397A-A969-48D8-825B-DD1006D1B0DC}"/>
              </a:ext>
            </a:extLst>
          </p:cNvPr>
          <p:cNvGrpSpPr/>
          <p:nvPr/>
        </p:nvGrpSpPr>
        <p:grpSpPr>
          <a:xfrm>
            <a:off x="5688125" y="1107618"/>
            <a:ext cx="1100668" cy="486571"/>
            <a:chOff x="2699792" y="1585526"/>
            <a:chExt cx="936501" cy="486571"/>
          </a:xfrm>
        </p:grpSpPr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9390F62D-D22A-4191-A585-7EEBD65A3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679FBB4F-1403-4092-8E8B-C589A6AFD090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BEF0DFF-D221-45B8-9CA8-F86FEE7E8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67272"/>
              </p:ext>
            </p:extLst>
          </p:nvPr>
        </p:nvGraphicFramePr>
        <p:xfrm>
          <a:off x="668246" y="2009582"/>
          <a:ext cx="5703674" cy="32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67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위험한 곳에 가지 않기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경기 규칙 잘 지키기</a:t>
                      </a:r>
                      <a:r>
                        <a:rPr kumimoji="0" lang="en-US" altLang="ko-KR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놀이 기구의 바른 사용법 익히기</a:t>
                      </a:r>
                      <a:endParaRPr kumimoji="0" lang="en-US" altLang="ko-KR" sz="18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친구와 장난치지 않기 </a:t>
                      </a:r>
                      <a:endParaRPr kumimoji="0" lang="en-US" altLang="ko-KR" sz="18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사각형: 둥근 모서리 9">
            <a:extLst>
              <a:ext uri="{FF2B5EF4-FFF2-40B4-BE49-F238E27FC236}">
                <a16:creationId xmlns:a16="http://schemas.microsoft.com/office/drawing/2014/main" id="{B2FA6EDD-8DFF-4902-BEC5-630F87EA64A1}"/>
              </a:ext>
            </a:extLst>
          </p:cNvPr>
          <p:cNvSpPr/>
          <p:nvPr/>
        </p:nvSpPr>
        <p:spPr>
          <a:xfrm>
            <a:off x="2161774" y="1580312"/>
            <a:ext cx="2642770" cy="35502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안전한 학교생활 규칙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5750343" y="549495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631" y="2402047"/>
            <a:ext cx="2422934" cy="465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275" y="2969342"/>
            <a:ext cx="2291967" cy="505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036" y="3566403"/>
            <a:ext cx="1007736" cy="4583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036" y="4124566"/>
            <a:ext cx="1611651" cy="480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6087" y="4753711"/>
            <a:ext cx="1440665" cy="422013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3779282" y="2312256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97" y="5246939"/>
            <a:ext cx="1895524" cy="423796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469511" y="5227910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45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989345"/>
            <a:ext cx="6625234" cy="408517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48520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44932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959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EE1F18-E85B-46D8-9B06-FACF6FFBA44D}"/>
              </a:ext>
            </a:extLst>
          </p:cNvPr>
          <p:cNvSpPr/>
          <p:nvPr/>
        </p:nvSpPr>
        <p:spPr>
          <a:xfrm>
            <a:off x="281144" y="457114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90236F-81DE-4061-98A2-FEBCBEFF8C6D}"/>
              </a:ext>
            </a:extLst>
          </p:cNvPr>
          <p:cNvSpPr/>
          <p:nvPr/>
        </p:nvSpPr>
        <p:spPr>
          <a:xfrm>
            <a:off x="359981" y="43520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76CFF058-1A6B-4FF5-87A7-34CA6C76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2385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71142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4~6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suh_0601_05_0010_206_1..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suh_0601_05_0010_207_1..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suh_0601_05_0010_3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07356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0101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18FB6-32AE-47AA-87BD-A4707CBC6DD4}"/>
              </a:ext>
            </a:extLst>
          </p:cNvPr>
          <p:cNvSpPr/>
          <p:nvPr/>
        </p:nvSpPr>
        <p:spPr>
          <a:xfrm>
            <a:off x="215018" y="467780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9D3732A-F4A7-4F61-95FF-D0FFAA881514}"/>
              </a:ext>
            </a:extLst>
          </p:cNvPr>
          <p:cNvSpPr/>
          <p:nvPr/>
        </p:nvSpPr>
        <p:spPr>
          <a:xfrm>
            <a:off x="293855" y="44587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9">
            <a:extLst>
              <a:ext uri="{FF2B5EF4-FFF2-40B4-BE49-F238E27FC236}">
                <a16:creationId xmlns:a16="http://schemas.microsoft.com/office/drawing/2014/main" id="{912DA47D-0ADE-41AE-8BA7-4D849BDB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43" y="413052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1699008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2191576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3043554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470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37850"/>
              </p:ext>
            </p:extLst>
          </p:nvPr>
        </p:nvGraphicFramePr>
        <p:xfrm>
          <a:off x="6984268" y="692696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사용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좌측 팝업창이 처음에 바로 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X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클릭하면 닫히고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닫힌 이후 화살표 클릭 시 다시 펼쳐집니다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열렸을 때 화면입니다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72F888B-0B81-47BF-8A38-26094AFD9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03571"/>
              </p:ext>
            </p:extLst>
          </p:nvPr>
        </p:nvGraphicFramePr>
        <p:xfrm>
          <a:off x="191823" y="2038147"/>
          <a:ext cx="6665935" cy="259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397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장래</a:t>
                      </a:r>
                      <a:endParaRPr kumimoji="0" lang="en-US" altLang="ko-KR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연예인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프로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그래머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선생님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요리사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863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863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endParaRPr kumimoji="0" lang="en-US" altLang="ko-KR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" name="Picture 26">
            <a:extLst>
              <a:ext uri="{FF2B5EF4-FFF2-40B4-BE49-F238E27FC236}">
                <a16:creationId xmlns:a16="http://schemas.microsoft.com/office/drawing/2014/main" id="{D4E89613-AD6A-4182-8D8F-BFABD06D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26395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표로 나타내어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1187624" y="3134048"/>
            <a:ext cx="661278" cy="400110"/>
            <a:chOff x="1452623" y="2662230"/>
            <a:chExt cx="707110" cy="59833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70" y="3354138"/>
            <a:ext cx="244989" cy="244989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2015295" y="3134048"/>
            <a:ext cx="661278" cy="400110"/>
            <a:chOff x="1452623" y="2662230"/>
            <a:chExt cx="707110" cy="59833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41" y="3354138"/>
            <a:ext cx="244989" cy="24498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2864994" y="3134048"/>
            <a:ext cx="661278" cy="400110"/>
            <a:chOff x="1452623" y="2662230"/>
            <a:chExt cx="707110" cy="5983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40" y="3354138"/>
            <a:ext cx="244989" cy="244989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3663684" y="3134048"/>
            <a:ext cx="661278" cy="400110"/>
            <a:chOff x="1452623" y="2662230"/>
            <a:chExt cx="707110" cy="59833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30" y="3354138"/>
            <a:ext cx="244989" cy="244989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4502894" y="3134048"/>
            <a:ext cx="661278" cy="400110"/>
            <a:chOff x="1452623" y="2662230"/>
            <a:chExt cx="707110" cy="59833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40" y="3354138"/>
            <a:ext cx="244989" cy="244989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5277399" y="3134048"/>
            <a:ext cx="661278" cy="400110"/>
            <a:chOff x="1452623" y="2662230"/>
            <a:chExt cx="707110" cy="59833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45" y="3354138"/>
            <a:ext cx="244989" cy="244989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6130599" y="3134048"/>
            <a:ext cx="661278" cy="400110"/>
            <a:chOff x="1452623" y="2662230"/>
            <a:chExt cx="707110" cy="59833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45" y="3354138"/>
            <a:ext cx="244989" cy="244989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1187624" y="4022840"/>
            <a:ext cx="661278" cy="400110"/>
            <a:chOff x="1452623" y="2662230"/>
            <a:chExt cx="707110" cy="59833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</a:p>
          </p:txBody>
        </p:sp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70" y="4242930"/>
            <a:ext cx="244989" cy="244989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2015295" y="4022840"/>
            <a:ext cx="661278" cy="400110"/>
            <a:chOff x="1452623" y="2662230"/>
            <a:chExt cx="707110" cy="59833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41" y="4242930"/>
            <a:ext cx="244989" cy="244989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2864994" y="4022840"/>
            <a:ext cx="661278" cy="400110"/>
            <a:chOff x="1452623" y="2662230"/>
            <a:chExt cx="707110" cy="59833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</a:p>
          </p:txBody>
        </p: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40" y="4242930"/>
            <a:ext cx="244989" cy="244989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3663684" y="4022840"/>
            <a:ext cx="661278" cy="400110"/>
            <a:chOff x="1452623" y="2662230"/>
            <a:chExt cx="707110" cy="59833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</p:grpSp>
      <p:pic>
        <p:nvPicPr>
          <p:cNvPr id="102" name="그림 101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30" y="4242930"/>
            <a:ext cx="244989" cy="244989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4502894" y="4022840"/>
            <a:ext cx="661278" cy="400110"/>
            <a:chOff x="1452623" y="2662230"/>
            <a:chExt cx="707110" cy="59833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40" y="4242930"/>
            <a:ext cx="244989" cy="244989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5277399" y="4022840"/>
            <a:ext cx="661278" cy="400110"/>
            <a:chOff x="1452623" y="2662230"/>
            <a:chExt cx="707110" cy="59833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45" y="4242930"/>
            <a:ext cx="244989" cy="244989"/>
          </a:xfrm>
          <a:prstGeom prst="rect">
            <a:avLst/>
          </a:prstGeom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6130599" y="4022840"/>
            <a:ext cx="661278" cy="400110"/>
            <a:chOff x="1452623" y="2662230"/>
            <a:chExt cx="707110" cy="59833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</p:grpSp>
      <p:pic>
        <p:nvPicPr>
          <p:cNvPr id="114" name="그림 113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45" y="4242930"/>
            <a:ext cx="244989" cy="24498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-9460" y="1994394"/>
            <a:ext cx="7004582" cy="1986853"/>
            <a:chOff x="-7149214" y="1340768"/>
            <a:chExt cx="7004582" cy="1986853"/>
          </a:xfrm>
        </p:grpSpPr>
        <p:grpSp>
          <p:nvGrpSpPr>
            <p:cNvPr id="2" name="그룹 1"/>
            <p:cNvGrpSpPr/>
            <p:nvPr/>
          </p:nvGrpSpPr>
          <p:grpSpPr>
            <a:xfrm>
              <a:off x="-7149214" y="1340768"/>
              <a:ext cx="7004582" cy="1986853"/>
              <a:chOff x="-20313" y="2543711"/>
              <a:chExt cx="7004582" cy="1986853"/>
            </a:xfrm>
          </p:grpSpPr>
          <p:pic>
            <p:nvPicPr>
              <p:cNvPr id="44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15" y="2543711"/>
                <a:ext cx="6929754" cy="1986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TextBox 43"/>
              <p:cNvSpPr txBox="1"/>
              <p:nvPr/>
            </p:nvSpPr>
            <p:spPr>
              <a:xfrm>
                <a:off x="990619" y="3180896"/>
                <a:ext cx="5695660" cy="12618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슬기네 학교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학년 학생들의 장래 희망을 조사했더니 연예인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운동선수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컴퓨터 프로그래머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40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선생님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요리사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의사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경찰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예술가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명이 나왔습니다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물음에 답해 봅시다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52" name="TextBox 43"/>
              <p:cNvSpPr txBox="1"/>
              <p:nvPr/>
            </p:nvSpPr>
            <p:spPr>
              <a:xfrm>
                <a:off x="386693" y="3134253"/>
                <a:ext cx="260980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~</a:t>
                </a:r>
              </a:p>
            </p:txBody>
          </p:sp>
          <p:sp>
            <p:nvSpPr>
              <p:cNvPr id="115" name="TextBox 43">
                <a:extLst>
                  <a:ext uri="{FF2B5EF4-FFF2-40B4-BE49-F238E27FC236}">
                    <a16:creationId xmlns:a16="http://schemas.microsoft.com/office/drawing/2014/main" id="{03C1F903-9AA5-4686-AC81-ADBF72923C4A}"/>
                  </a:ext>
                </a:extLst>
              </p:cNvPr>
              <p:cNvSpPr txBox="1"/>
              <p:nvPr/>
            </p:nvSpPr>
            <p:spPr>
              <a:xfrm>
                <a:off x="-20313" y="3150225"/>
                <a:ext cx="260980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[</a:t>
                </a:r>
              </a:p>
            </p:txBody>
          </p:sp>
          <p:sp>
            <p:nvSpPr>
              <p:cNvPr id="116" name="TextBox 43">
                <a:extLst>
                  <a:ext uri="{FF2B5EF4-FFF2-40B4-BE49-F238E27FC236}">
                    <a16:creationId xmlns:a16="http://schemas.microsoft.com/office/drawing/2014/main" id="{8E59CF21-6300-4884-AEA8-B8B2815C3DCC}"/>
                  </a:ext>
                </a:extLst>
              </p:cNvPr>
              <p:cNvSpPr txBox="1"/>
              <p:nvPr/>
            </p:nvSpPr>
            <p:spPr>
              <a:xfrm>
                <a:off x="852735" y="3150225"/>
                <a:ext cx="260980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]</a:t>
                </a:r>
              </a:p>
            </p:txBody>
          </p:sp>
        </p:grpSp>
        <p:pic>
          <p:nvPicPr>
            <p:cNvPr id="48" name="Picture 26">
              <a:extLst>
                <a:ext uri="{FF2B5EF4-FFF2-40B4-BE49-F238E27FC236}">
                  <a16:creationId xmlns:a16="http://schemas.microsoft.com/office/drawing/2014/main" id="{D4E89613-AD6A-4182-8D8F-BFABD06D6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56443" y="1984832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08117" y="1984832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82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470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8218"/>
              </p:ext>
            </p:extLst>
          </p:nvPr>
        </p:nvGraphicFramePr>
        <p:xfrm>
          <a:off x="6984268" y="692696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팝업 사용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좌측 팝업창이 처음에 바로 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X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클릭하면 닫히고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닫힌 이후 화살표 클릭 시 다시 펼쳐집니다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닫혔을 때 화면입니다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72F888B-0B81-47BF-8A38-26094AFD9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82325"/>
              </p:ext>
            </p:extLst>
          </p:nvPr>
        </p:nvGraphicFramePr>
        <p:xfrm>
          <a:off x="258554" y="2038147"/>
          <a:ext cx="6665935" cy="259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397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장래</a:t>
                      </a:r>
                      <a:endParaRPr kumimoji="0" lang="en-US" altLang="ko-KR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연예인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프로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그래머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선생님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요리사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863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863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endParaRPr kumimoji="0" lang="en-US" altLang="ko-KR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" name="Picture 26">
            <a:extLst>
              <a:ext uri="{FF2B5EF4-FFF2-40B4-BE49-F238E27FC236}">
                <a16:creationId xmlns:a16="http://schemas.microsoft.com/office/drawing/2014/main" id="{D4E89613-AD6A-4182-8D8F-BFABD06D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26395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표로 나타내어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1" y="3354138"/>
            <a:ext cx="244989" cy="24498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72" y="3354138"/>
            <a:ext cx="244989" cy="24498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71" y="3354138"/>
            <a:ext cx="244989" cy="244989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61" y="3354138"/>
            <a:ext cx="244989" cy="244989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71" y="3354138"/>
            <a:ext cx="244989" cy="24498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76" y="3354138"/>
            <a:ext cx="244989" cy="24498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76" y="3354138"/>
            <a:ext cx="244989" cy="24498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1" y="4242930"/>
            <a:ext cx="244989" cy="244989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72" y="4242930"/>
            <a:ext cx="244989" cy="244989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71" y="4242930"/>
            <a:ext cx="244989" cy="244989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61" y="4242930"/>
            <a:ext cx="244989" cy="244989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71" y="4242930"/>
            <a:ext cx="244989" cy="244989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76" y="4242930"/>
            <a:ext cx="244989" cy="24498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9D8D7131-7AF1-406E-A58E-CB0CD5CD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76" y="4242930"/>
            <a:ext cx="244989" cy="244989"/>
          </a:xfrm>
          <a:prstGeom prst="rect">
            <a:avLst/>
          </a:prstGeom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" y="2638953"/>
            <a:ext cx="283259" cy="11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/>
          <p:cNvSpPr/>
          <p:nvPr/>
        </p:nvSpPr>
        <p:spPr>
          <a:xfrm>
            <a:off x="32741" y="257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43">
            <a:extLst>
              <a:ext uri="{FF2B5EF4-FFF2-40B4-BE49-F238E27FC236}">
                <a16:creationId xmlns:a16="http://schemas.microsoft.com/office/drawing/2014/main" id="{896767A8-11D5-44E5-BF18-902A0DC6E2A3}"/>
              </a:ext>
            </a:extLst>
          </p:cNvPr>
          <p:cNvSpPr txBox="1"/>
          <p:nvPr/>
        </p:nvSpPr>
        <p:spPr>
          <a:xfrm>
            <a:off x="1254356" y="3134047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</p:txBody>
      </p:sp>
      <p:sp>
        <p:nvSpPr>
          <p:cNvPr id="160" name="TextBox 43">
            <a:extLst>
              <a:ext uri="{FF2B5EF4-FFF2-40B4-BE49-F238E27FC236}">
                <a16:creationId xmlns:a16="http://schemas.microsoft.com/office/drawing/2014/main" id="{F8031B5A-151C-455F-99EB-5137C1A98837}"/>
              </a:ext>
            </a:extLst>
          </p:cNvPr>
          <p:cNvSpPr txBox="1"/>
          <p:nvPr/>
        </p:nvSpPr>
        <p:spPr>
          <a:xfrm>
            <a:off x="2082027" y="3134048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</p:txBody>
      </p:sp>
      <p:sp>
        <p:nvSpPr>
          <p:cNvPr id="161" name="TextBox 43">
            <a:extLst>
              <a:ext uri="{FF2B5EF4-FFF2-40B4-BE49-F238E27FC236}">
                <a16:creationId xmlns:a16="http://schemas.microsoft.com/office/drawing/2014/main" id="{33195195-FA53-42CE-A161-35F613361CF8}"/>
              </a:ext>
            </a:extLst>
          </p:cNvPr>
          <p:cNvSpPr txBox="1"/>
          <p:nvPr/>
        </p:nvSpPr>
        <p:spPr>
          <a:xfrm>
            <a:off x="2931726" y="3134048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  <p:sp>
        <p:nvSpPr>
          <p:cNvPr id="162" name="TextBox 43">
            <a:extLst>
              <a:ext uri="{FF2B5EF4-FFF2-40B4-BE49-F238E27FC236}">
                <a16:creationId xmlns:a16="http://schemas.microsoft.com/office/drawing/2014/main" id="{604BCCBB-171E-4A75-AE02-592F8CB70A54}"/>
              </a:ext>
            </a:extLst>
          </p:cNvPr>
          <p:cNvSpPr txBox="1"/>
          <p:nvPr/>
        </p:nvSpPr>
        <p:spPr>
          <a:xfrm>
            <a:off x="3730416" y="3134048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sp>
        <p:nvSpPr>
          <p:cNvPr id="163" name="TextBox 43">
            <a:extLst>
              <a:ext uri="{FF2B5EF4-FFF2-40B4-BE49-F238E27FC236}">
                <a16:creationId xmlns:a16="http://schemas.microsoft.com/office/drawing/2014/main" id="{2F1FAA74-ACB0-4BFE-B304-38DA817BEC6F}"/>
              </a:ext>
            </a:extLst>
          </p:cNvPr>
          <p:cNvSpPr txBox="1"/>
          <p:nvPr/>
        </p:nvSpPr>
        <p:spPr>
          <a:xfrm>
            <a:off x="4569627" y="3134049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  <p:sp>
        <p:nvSpPr>
          <p:cNvPr id="164" name="TextBox 43">
            <a:extLst>
              <a:ext uri="{FF2B5EF4-FFF2-40B4-BE49-F238E27FC236}">
                <a16:creationId xmlns:a16="http://schemas.microsoft.com/office/drawing/2014/main" id="{1F40215E-B816-4F3A-AD34-3461641C6A31}"/>
              </a:ext>
            </a:extLst>
          </p:cNvPr>
          <p:cNvSpPr txBox="1"/>
          <p:nvPr/>
        </p:nvSpPr>
        <p:spPr>
          <a:xfrm>
            <a:off x="5344131" y="3134048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165" name="TextBox 43">
            <a:extLst>
              <a:ext uri="{FF2B5EF4-FFF2-40B4-BE49-F238E27FC236}">
                <a16:creationId xmlns:a16="http://schemas.microsoft.com/office/drawing/2014/main" id="{20B1A01B-FA14-40CE-99F8-F19B40AFC4D7}"/>
              </a:ext>
            </a:extLst>
          </p:cNvPr>
          <p:cNvSpPr txBox="1"/>
          <p:nvPr/>
        </p:nvSpPr>
        <p:spPr>
          <a:xfrm>
            <a:off x="6197331" y="3134048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</a:p>
        </p:txBody>
      </p:sp>
      <p:sp>
        <p:nvSpPr>
          <p:cNvPr id="166" name="TextBox 43">
            <a:extLst>
              <a:ext uri="{FF2B5EF4-FFF2-40B4-BE49-F238E27FC236}">
                <a16:creationId xmlns:a16="http://schemas.microsoft.com/office/drawing/2014/main" id="{AAA5271F-FD3F-4D1D-8C10-830B7CF1FC5D}"/>
              </a:ext>
            </a:extLst>
          </p:cNvPr>
          <p:cNvSpPr txBox="1"/>
          <p:nvPr/>
        </p:nvSpPr>
        <p:spPr>
          <a:xfrm>
            <a:off x="1254356" y="4022840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</a:p>
        </p:txBody>
      </p:sp>
      <p:sp>
        <p:nvSpPr>
          <p:cNvPr id="167" name="TextBox 43">
            <a:extLst>
              <a:ext uri="{FF2B5EF4-FFF2-40B4-BE49-F238E27FC236}">
                <a16:creationId xmlns:a16="http://schemas.microsoft.com/office/drawing/2014/main" id="{66DCB7BE-26BD-43E0-AEC6-95B7244FF98D}"/>
              </a:ext>
            </a:extLst>
          </p:cNvPr>
          <p:cNvSpPr txBox="1"/>
          <p:nvPr/>
        </p:nvSpPr>
        <p:spPr>
          <a:xfrm>
            <a:off x="2082027" y="4022840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</a:p>
        </p:txBody>
      </p:sp>
      <p:sp>
        <p:nvSpPr>
          <p:cNvPr id="168" name="TextBox 43">
            <a:extLst>
              <a:ext uri="{FF2B5EF4-FFF2-40B4-BE49-F238E27FC236}">
                <a16:creationId xmlns:a16="http://schemas.microsoft.com/office/drawing/2014/main" id="{F68F3E20-FF04-4F40-89FD-DDA67D46145C}"/>
              </a:ext>
            </a:extLst>
          </p:cNvPr>
          <p:cNvSpPr txBox="1"/>
          <p:nvPr/>
        </p:nvSpPr>
        <p:spPr>
          <a:xfrm>
            <a:off x="2931726" y="4022840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  <p:sp>
        <p:nvSpPr>
          <p:cNvPr id="169" name="TextBox 43">
            <a:extLst>
              <a:ext uri="{FF2B5EF4-FFF2-40B4-BE49-F238E27FC236}">
                <a16:creationId xmlns:a16="http://schemas.microsoft.com/office/drawing/2014/main" id="{192FA313-B1DA-4026-87DC-2EC31E2AFE96}"/>
              </a:ext>
            </a:extLst>
          </p:cNvPr>
          <p:cNvSpPr txBox="1"/>
          <p:nvPr/>
        </p:nvSpPr>
        <p:spPr>
          <a:xfrm>
            <a:off x="3730416" y="4022840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170" name="TextBox 43">
            <a:extLst>
              <a:ext uri="{FF2B5EF4-FFF2-40B4-BE49-F238E27FC236}">
                <a16:creationId xmlns:a16="http://schemas.microsoft.com/office/drawing/2014/main" id="{70767489-514D-456C-AD91-1E01617B3180}"/>
              </a:ext>
            </a:extLst>
          </p:cNvPr>
          <p:cNvSpPr txBox="1"/>
          <p:nvPr/>
        </p:nvSpPr>
        <p:spPr>
          <a:xfrm>
            <a:off x="4569626" y="4022840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171" name="TextBox 43">
            <a:extLst>
              <a:ext uri="{FF2B5EF4-FFF2-40B4-BE49-F238E27FC236}">
                <a16:creationId xmlns:a16="http://schemas.microsoft.com/office/drawing/2014/main" id="{C08AAF07-D6A8-44C8-85C1-E639F86334B2}"/>
              </a:ext>
            </a:extLst>
          </p:cNvPr>
          <p:cNvSpPr txBox="1"/>
          <p:nvPr/>
        </p:nvSpPr>
        <p:spPr>
          <a:xfrm>
            <a:off x="5344131" y="4022840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72" name="TextBox 43">
            <a:extLst>
              <a:ext uri="{FF2B5EF4-FFF2-40B4-BE49-F238E27FC236}">
                <a16:creationId xmlns:a16="http://schemas.microsoft.com/office/drawing/2014/main" id="{2150C1F3-2711-48F9-BB2B-6126AC737805}"/>
              </a:ext>
            </a:extLst>
          </p:cNvPr>
          <p:cNvSpPr txBox="1"/>
          <p:nvPr/>
        </p:nvSpPr>
        <p:spPr>
          <a:xfrm>
            <a:off x="6197331" y="4022840"/>
            <a:ext cx="661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3645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470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46773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문제와 같은 팝업 사용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닫혔을 때 화면입니다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띠그래프는 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그림 그대로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5280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띠그래프로 나타내어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" y="2638953"/>
            <a:ext cx="283259" cy="11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사각형: 둥근 모서리 9">
            <a:extLst>
              <a:ext uri="{FF2B5EF4-FFF2-40B4-BE49-F238E27FC236}">
                <a16:creationId xmlns:a16="http://schemas.microsoft.com/office/drawing/2014/main" id="{B2FA6EDD-8DFF-4902-BEC5-630F87EA64A1}"/>
              </a:ext>
            </a:extLst>
          </p:cNvPr>
          <p:cNvSpPr/>
          <p:nvPr/>
        </p:nvSpPr>
        <p:spPr>
          <a:xfrm>
            <a:off x="2218445" y="2049435"/>
            <a:ext cx="2479269" cy="42974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7" y="2666343"/>
            <a:ext cx="6550978" cy="1261811"/>
          </a:xfrm>
          <a:prstGeom prst="rect">
            <a:avLst/>
          </a:prstGeom>
        </p:spPr>
      </p:pic>
      <p:sp>
        <p:nvSpPr>
          <p:cNvPr id="118" name="타원 11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2741" y="257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66635" y="2438662"/>
            <a:ext cx="272265" cy="26819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60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96ACA08-ACF0-441B-AF2B-7FE9C57D0BAA}"/>
              </a:ext>
            </a:extLst>
          </p:cNvPr>
          <p:cNvSpPr txBox="1"/>
          <p:nvPr/>
        </p:nvSpPr>
        <p:spPr>
          <a:xfrm>
            <a:off x="668126" y="3144061"/>
            <a:ext cx="5580668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장래 희망이 연예인인 학생 수와 운동선수인 학생 수의 비율이 같습니다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1860" y="667739"/>
            <a:ext cx="6918956" cy="470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99286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문제와 같은 팝업 사용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닫혔을 때 화면입니다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띠그래프는 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그림 그대로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5280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띠그래프를 보고 알 수 있는 내용을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가지 이상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" y="2638953"/>
            <a:ext cx="283259" cy="11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사각형: 둥근 모서리 9">
            <a:extLst>
              <a:ext uri="{FF2B5EF4-FFF2-40B4-BE49-F238E27FC236}">
                <a16:creationId xmlns:a16="http://schemas.microsoft.com/office/drawing/2014/main" id="{B2FA6EDD-8DFF-4902-BEC5-630F87EA64A1}"/>
              </a:ext>
            </a:extLst>
          </p:cNvPr>
          <p:cNvSpPr/>
          <p:nvPr/>
        </p:nvSpPr>
        <p:spPr>
          <a:xfrm>
            <a:off x="2218445" y="1271300"/>
            <a:ext cx="2479269" cy="42974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장래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18" y="1888209"/>
            <a:ext cx="5849270" cy="1126652"/>
          </a:xfrm>
          <a:prstGeom prst="rect">
            <a:avLst/>
          </a:prstGeom>
        </p:spPr>
      </p:pic>
      <p:sp>
        <p:nvSpPr>
          <p:cNvPr id="118" name="타원 11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2741" y="257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554025" y="1498672"/>
            <a:ext cx="272265" cy="26819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3C297963-FE7C-4D35-AB98-78746E793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77" y="3497730"/>
            <a:ext cx="298925" cy="298925"/>
          </a:xfrm>
          <a:prstGeom prst="rect">
            <a:avLst/>
          </a:prstGeom>
        </p:spPr>
      </p:pic>
      <p:pic>
        <p:nvPicPr>
          <p:cNvPr id="127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9ECD301F-9BC5-4E3B-A3DC-F5D58606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3" y="3202231"/>
            <a:ext cx="282305" cy="22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BDC132-9B72-4EC6-97BB-817ABA494533}"/>
              </a:ext>
            </a:extLst>
          </p:cNvPr>
          <p:cNvSpPr txBox="1"/>
          <p:nvPr/>
        </p:nvSpPr>
        <p:spPr>
          <a:xfrm>
            <a:off x="683520" y="3940024"/>
            <a:ext cx="558066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ko-KR" altLang="en-US" sz="20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장래 희망이 컴퓨터 프로그래머인 학생 수의 비율은 요리사인 학생 수의 비율의 </a:t>
            </a:r>
            <a:r>
              <a:rPr lang="en-US" altLang="ko-KR" sz="20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17F0E76-495E-42D9-B484-01EA67ADD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69" y="4750346"/>
            <a:ext cx="298925" cy="298925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0293F482-B606-412A-A35D-1DD48DCE7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7" y="3998194"/>
            <a:ext cx="282305" cy="22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48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0899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38" name="타원 37"/>
          <p:cNvSpPr/>
          <p:nvPr/>
        </p:nvSpPr>
        <p:spPr>
          <a:xfrm>
            <a:off x="2658227" y="5499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24" y="2691720"/>
            <a:ext cx="2705035" cy="2717500"/>
          </a:xfrm>
          <a:prstGeom prst="rect">
            <a:avLst/>
          </a:prstGeom>
        </p:spPr>
      </p:pic>
      <p:sp>
        <p:nvSpPr>
          <p:cNvPr id="118" name="사각형: 둥근 모서리 9">
            <a:extLst>
              <a:ext uri="{FF2B5EF4-FFF2-40B4-BE49-F238E27FC236}">
                <a16:creationId xmlns:a16="http://schemas.microsoft.com/office/drawing/2014/main" id="{B2FA6EDD-8DFF-4902-BEC5-630F87EA64A1}"/>
              </a:ext>
            </a:extLst>
          </p:cNvPr>
          <p:cNvSpPr/>
          <p:nvPr/>
        </p:nvSpPr>
        <p:spPr>
          <a:xfrm>
            <a:off x="2029813" y="2204864"/>
            <a:ext cx="3212960" cy="42974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장소별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안전사고 발생 수</a:t>
            </a:r>
          </a:p>
        </p:txBody>
      </p:sp>
      <p:grpSp>
        <p:nvGrpSpPr>
          <p:cNvPr id="119" name="그룹 118"/>
          <p:cNvGrpSpPr/>
          <p:nvPr/>
        </p:nvGrpSpPr>
        <p:grpSpPr>
          <a:xfrm flipV="1">
            <a:off x="3035174" y="5537978"/>
            <a:ext cx="1117171" cy="179599"/>
            <a:chOff x="319554" y="1245924"/>
            <a:chExt cx="2636592" cy="423864"/>
          </a:xfrm>
        </p:grpSpPr>
        <p:pic>
          <p:nvPicPr>
            <p:cNvPr id="120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AD9E3F-E9B1-44DD-BBC0-C6F14A8C0B97}"/>
              </a:ext>
            </a:extLst>
          </p:cNvPr>
          <p:cNvSpPr/>
          <p:nvPr/>
        </p:nvSpPr>
        <p:spPr>
          <a:xfrm>
            <a:off x="71860" y="667738"/>
            <a:ext cx="6918956" cy="1318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2854DA6B-D550-4536-BB0F-915EAC09B87E}"/>
              </a:ext>
            </a:extLst>
          </p:cNvPr>
          <p:cNvSpPr txBox="1"/>
          <p:nvPr/>
        </p:nvSpPr>
        <p:spPr>
          <a:xfrm>
            <a:off x="961668" y="667331"/>
            <a:ext cx="6029147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지혜는 학교에서 어린이 안전사고가 자주 발생하는 장소를 조사하고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학생들을 대상으로 안전한 학교생활을 하는데 가장 필요하다고 생각하는 규칙을 조사했습니다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BB74CFC6-0A7B-4E66-8D37-B15D95ECCAF2}"/>
              </a:ext>
            </a:extLst>
          </p:cNvPr>
          <p:cNvSpPr txBox="1"/>
          <p:nvPr/>
        </p:nvSpPr>
        <p:spPr>
          <a:xfrm>
            <a:off x="357743" y="668015"/>
            <a:ext cx="260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pic>
        <p:nvPicPr>
          <p:cNvPr id="21" name="Picture 29">
            <a:extLst>
              <a:ext uri="{FF2B5EF4-FFF2-40B4-BE49-F238E27FC236}">
                <a16:creationId xmlns:a16="http://schemas.microsoft.com/office/drawing/2014/main" id="{4F5B70C9-0FDA-401C-8906-9617C5D0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72153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8E00B3C6-FC39-49BD-A0E1-31D117F4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4" y="7215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43">
            <a:extLst>
              <a:ext uri="{FF2B5EF4-FFF2-40B4-BE49-F238E27FC236}">
                <a16:creationId xmlns:a16="http://schemas.microsoft.com/office/drawing/2014/main" id="{F536A455-76BD-46D9-9DB2-0C8B0D57BAF5}"/>
              </a:ext>
            </a:extLst>
          </p:cNvPr>
          <p:cNvSpPr txBox="1"/>
          <p:nvPr/>
        </p:nvSpPr>
        <p:spPr>
          <a:xfrm>
            <a:off x="-18412" y="656692"/>
            <a:ext cx="260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id="{1E72744B-5E6D-4A7C-94AA-DF8907F1DE83}"/>
              </a:ext>
            </a:extLst>
          </p:cNvPr>
          <p:cNvSpPr txBox="1"/>
          <p:nvPr/>
        </p:nvSpPr>
        <p:spPr>
          <a:xfrm>
            <a:off x="854636" y="656692"/>
            <a:ext cx="260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47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38" name="타원 37"/>
          <p:cNvSpPr/>
          <p:nvPr/>
        </p:nvSpPr>
        <p:spPr>
          <a:xfrm>
            <a:off x="2658227" y="5499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AD9E3F-E9B1-44DD-BBC0-C6F14A8C0B97}"/>
              </a:ext>
            </a:extLst>
          </p:cNvPr>
          <p:cNvSpPr/>
          <p:nvPr/>
        </p:nvSpPr>
        <p:spPr>
          <a:xfrm>
            <a:off x="71860" y="667738"/>
            <a:ext cx="6918956" cy="1318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2854DA6B-D550-4536-BB0F-915EAC09B87E}"/>
              </a:ext>
            </a:extLst>
          </p:cNvPr>
          <p:cNvSpPr txBox="1"/>
          <p:nvPr/>
        </p:nvSpPr>
        <p:spPr>
          <a:xfrm>
            <a:off x="961668" y="667331"/>
            <a:ext cx="6029147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지혜는 학교에서 어린이 안전사고가 자주 발생하는 장소를 조사하고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학생들을 대상으로 안전한 학교생활을 하는데 가장 필요하다고 생각하는 규칙을 조사했습니다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BB74CFC6-0A7B-4E66-8D37-B15D95ECCAF2}"/>
              </a:ext>
            </a:extLst>
          </p:cNvPr>
          <p:cNvSpPr txBox="1"/>
          <p:nvPr/>
        </p:nvSpPr>
        <p:spPr>
          <a:xfrm>
            <a:off x="357743" y="668015"/>
            <a:ext cx="260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pic>
        <p:nvPicPr>
          <p:cNvPr id="21" name="Picture 29">
            <a:extLst>
              <a:ext uri="{FF2B5EF4-FFF2-40B4-BE49-F238E27FC236}">
                <a16:creationId xmlns:a16="http://schemas.microsoft.com/office/drawing/2014/main" id="{4F5B70C9-0FDA-401C-8906-9617C5D0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72153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8E00B3C6-FC39-49BD-A0E1-31D117F4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4" y="7215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43">
            <a:extLst>
              <a:ext uri="{FF2B5EF4-FFF2-40B4-BE49-F238E27FC236}">
                <a16:creationId xmlns:a16="http://schemas.microsoft.com/office/drawing/2014/main" id="{F536A455-76BD-46D9-9DB2-0C8B0D57BAF5}"/>
              </a:ext>
            </a:extLst>
          </p:cNvPr>
          <p:cNvSpPr txBox="1"/>
          <p:nvPr/>
        </p:nvSpPr>
        <p:spPr>
          <a:xfrm>
            <a:off x="-18412" y="656692"/>
            <a:ext cx="260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id="{1E72744B-5E6D-4A7C-94AA-DF8907F1DE83}"/>
              </a:ext>
            </a:extLst>
          </p:cNvPr>
          <p:cNvSpPr txBox="1"/>
          <p:nvPr/>
        </p:nvSpPr>
        <p:spPr>
          <a:xfrm>
            <a:off x="854636" y="656692"/>
            <a:ext cx="260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4584AE4-9C63-42EC-BC3E-81D85E0A24B6}"/>
              </a:ext>
            </a:extLst>
          </p:cNvPr>
          <p:cNvGrpSpPr/>
          <p:nvPr/>
        </p:nvGrpSpPr>
        <p:grpSpPr>
          <a:xfrm flipV="1">
            <a:off x="3035174" y="5537978"/>
            <a:ext cx="1117171" cy="183634"/>
            <a:chOff x="290979" y="2009759"/>
            <a:chExt cx="2665167" cy="433388"/>
          </a:xfrm>
        </p:grpSpPr>
        <p:pic>
          <p:nvPicPr>
            <p:cNvPr id="26" name="Picture 15">
              <a:extLst>
                <a:ext uri="{FF2B5EF4-FFF2-40B4-BE49-F238E27FC236}">
                  <a16:creationId xmlns:a16="http://schemas.microsoft.com/office/drawing/2014/main" id="{40E4B41A-288F-42E1-9AF2-68017A2A4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>
              <a:extLst>
                <a:ext uri="{FF2B5EF4-FFF2-40B4-BE49-F238E27FC236}">
                  <a16:creationId xmlns:a16="http://schemas.microsoft.com/office/drawing/2014/main" id="{F45648F7-F922-421C-8ABA-76E47EC8A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06E3A86D-0846-431A-8ABD-CA3BA13F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6">
              <a:extLst>
                <a:ext uri="{FF2B5EF4-FFF2-40B4-BE49-F238E27FC236}">
                  <a16:creationId xmlns:a16="http://schemas.microsoft.com/office/drawing/2014/main" id="{654373E8-A01E-4406-AAAC-CA77E81B2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65161334-0A00-4101-A2E5-0EEA8F9D0C89}"/>
              </a:ext>
            </a:extLst>
          </p:cNvPr>
          <p:cNvSpPr/>
          <p:nvPr/>
        </p:nvSpPr>
        <p:spPr>
          <a:xfrm>
            <a:off x="1864891" y="2207172"/>
            <a:ext cx="3212960" cy="429740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안전한 학교생활 규칙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2E21582-7705-4B17-8101-8561AA873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66907"/>
              </p:ext>
            </p:extLst>
          </p:nvPr>
        </p:nvGraphicFramePr>
        <p:xfrm>
          <a:off x="668246" y="2769985"/>
          <a:ext cx="56298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63382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위험한 곳에 가지 않기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경기 규칙 잘 지키기</a:t>
                      </a:r>
                      <a:r>
                        <a:rPr kumimoji="0" lang="en-US" altLang="ko-KR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놀이 기구의 바른 사용법 익히기</a:t>
                      </a:r>
                      <a:endParaRPr kumimoji="0" lang="en-US" altLang="ko-KR" sz="18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친구와 장난치지 않기 </a:t>
                      </a:r>
                      <a:endParaRPr kumimoji="0" lang="en-US" altLang="ko-KR" sz="18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합계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77386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39418</TotalTime>
  <Words>1348</Words>
  <Application>Microsoft Office PowerPoint</Application>
  <PresentationFormat>화면 슬라이드 쇼(4:3)</PresentationFormat>
  <Paragraphs>443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6229</cp:revision>
  <dcterms:created xsi:type="dcterms:W3CDTF">2008-07-15T12:19:11Z</dcterms:created>
  <dcterms:modified xsi:type="dcterms:W3CDTF">2022-03-03T14:15:37Z</dcterms:modified>
</cp:coreProperties>
</file>