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37"/>
  </p:notesMasterIdLst>
  <p:handoutMasterIdLst>
    <p:handoutMasterId r:id="rId38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448" r:id="rId9"/>
    <p:sldId id="1097" r:id="rId10"/>
    <p:sldId id="1289" r:id="rId11"/>
    <p:sldId id="1465" r:id="rId12"/>
    <p:sldId id="1466" r:id="rId13"/>
    <p:sldId id="1467" r:id="rId14"/>
    <p:sldId id="1468" r:id="rId15"/>
    <p:sldId id="1464" r:id="rId16"/>
    <p:sldId id="1297" r:id="rId17"/>
    <p:sldId id="1315" r:id="rId18"/>
    <p:sldId id="1316" r:id="rId19"/>
    <p:sldId id="1425" r:id="rId20"/>
    <p:sldId id="1470" r:id="rId21"/>
    <p:sldId id="1426" r:id="rId22"/>
    <p:sldId id="1427" r:id="rId23"/>
    <p:sldId id="1471" r:id="rId24"/>
    <p:sldId id="1428" r:id="rId25"/>
    <p:sldId id="1472" r:id="rId26"/>
    <p:sldId id="1429" r:id="rId27"/>
    <p:sldId id="1430" r:id="rId28"/>
    <p:sldId id="1431" r:id="rId29"/>
    <p:sldId id="1432" r:id="rId30"/>
    <p:sldId id="1433" r:id="rId31"/>
    <p:sldId id="1473" r:id="rId32"/>
    <p:sldId id="1446" r:id="rId33"/>
    <p:sldId id="1474" r:id="rId34"/>
    <p:sldId id="1435" r:id="rId35"/>
    <p:sldId id="1469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5B8"/>
    <a:srgbClr val="7A94C2"/>
    <a:srgbClr val="E2F3F2"/>
    <a:srgbClr val="CABFE0"/>
    <a:srgbClr val="E1EDF5"/>
    <a:srgbClr val="AE7C65"/>
    <a:srgbClr val="FCD5B5"/>
    <a:srgbClr val="B4B4B4"/>
    <a:srgbClr val="FF6600"/>
    <a:srgbClr val="B68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84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34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70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3656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MM_32_04/suh_0302_03_0006/images/suh_0302_03_0006_301_1/suh_0302_03_0006_301_1_1.pn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cdata2.tsherpa.co.kr/tsherpa/MultiMedia/Flash/2020/curri/MM_32_04/suh_0302_03_0006/images/suh_0302_03_0006_401_1/suh_0302_03_0006_401_1_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cdata2.tsherpa.co.kr/tsherpa/MultiMedia/Flash/2020/curri/MM_32_04/suh_0302_03_0006/images/suh_0302_03_0006_401_1/suh_0302_03_0006_401_1_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ata2.tsherpa.co.kr/tsherpa/MultiMedia/Flash/2020/curri/MM_32_04/suh_0302_03_0006/images/suh_0302_03_0006_401_1/suh_0302_03_0006_401_1_1.png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ata2.tsherpa.co.kr/tsherpa/MultiMedia/Flash/2020/curri/MM_32_04/suh_0302_03_0006/images/suh_0302_03_0006_401_1/suh_0302_03_0006_401_1_1.png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ata2.tsherpa.co.kr/tsherpa/MultiMedia/Flash/2020/curri/MM_32_04/suh_0302_03_0006/images/suh_0302_03_0006_401_1/suh_0302_03_0006_401_1_1.png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data2.tsherpa.co.kr/tsherpa/MultiMedia/Flash/2020/curri/MM_32_04/suh_0302_03_0006/images/suh_0302_03_0006_401_1/suh_0302_03_0006_401_1_1.png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7.png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7.png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jpeg"/><Relationship Id="rId5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jpeg"/><Relationship Id="rId5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.tsherpa.co.kr/media/mediaframe3.aspx?mid=M202206249_800k.mp4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.tsherpa.co.kr/media/mediaframe3.aspx?mid=M202206244_800k.mp4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54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288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907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이용하여 여러 가지 모양을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AC4D2E4-782D-92DE-686C-EDD87DE4CB1D}"/>
              </a:ext>
            </a:extLst>
          </p:cNvPr>
          <p:cNvSpPr txBox="1"/>
          <p:nvPr/>
        </p:nvSpPr>
        <p:spPr>
          <a:xfrm>
            <a:off x="520813" y="4101523"/>
            <a:ext cx="6067412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변이 모눈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칸인 정사각형을 그리고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모눈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칸인 큰 원을 정사각형 안에 그립니다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정답이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선 그림이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7630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BD7C8-5741-8A62-A6F8-F3659BEAE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63"/>
          <a:stretch/>
        </p:blipFill>
        <p:spPr>
          <a:xfrm>
            <a:off x="569117" y="1880828"/>
            <a:ext cx="5911095" cy="1976337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3006D698-270C-B21E-F3F0-FF158B96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93" y="255864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3624456" y="2327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531" y="2497785"/>
            <a:ext cx="1945205" cy="696111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3845958F-03AC-86D6-A907-9B4A722D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15" y="44457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232487" y="5269455"/>
            <a:ext cx="2584354" cy="263186"/>
            <a:chOff x="319554" y="1245924"/>
            <a:chExt cx="4162133" cy="423864"/>
          </a:xfrm>
        </p:grpSpPr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58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010" y="1310955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828" y="13093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/>
          <p:cNvSpPr/>
          <p:nvPr/>
        </p:nvSpPr>
        <p:spPr>
          <a:xfrm>
            <a:off x="4867820" y="5266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83095"/>
              </p:ext>
            </p:extLst>
          </p:nvPr>
        </p:nvGraphicFramePr>
        <p:xfrm>
          <a:off x="812972" y="627771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선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93190"/>
              </p:ext>
            </p:extLst>
          </p:nvPr>
        </p:nvGraphicFramePr>
        <p:xfrm>
          <a:off x="812972" y="587783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bg_grid.png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\app\resource\contents\lesson03\ops\common\images\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4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두번째 이너탭에서는 클릭 이벤트 없이 모든 그림이 진입화면부터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7630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BD7C8-5741-8A62-A6F8-F3659BEAE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63"/>
          <a:stretch/>
        </p:blipFill>
        <p:spPr>
          <a:xfrm>
            <a:off x="569117" y="1880828"/>
            <a:ext cx="5911095" cy="1976337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3006D698-270C-B21E-F3F0-FF158B96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93" y="255864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3624456" y="2327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4D2E4-782D-92DE-686C-EDD87DE4CB1D}"/>
              </a:ext>
            </a:extLst>
          </p:cNvPr>
          <p:cNvSpPr txBox="1"/>
          <p:nvPr/>
        </p:nvSpPr>
        <p:spPr>
          <a:xfrm>
            <a:off x="520813" y="4101523"/>
            <a:ext cx="6067412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정사각형의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꼭짓점을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원의 중심으로 하는 원의 일부분을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그립니다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작은 원들의 반지름은 정사각형 한 변의 길이의 절반입니다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3845958F-03AC-86D6-A907-9B4A722D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40007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232487" y="5269455"/>
            <a:ext cx="2584354" cy="263186"/>
            <a:chOff x="319554" y="1245924"/>
            <a:chExt cx="4162133" cy="423864"/>
          </a:xfrm>
        </p:grpSpPr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756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30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58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9010" y="1310955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828" y="13093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496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7630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BD7C8-5741-8A62-A6F8-F3659BEAE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9" t="50639" r="109" b="-276"/>
          <a:stretch/>
        </p:blipFill>
        <p:spPr>
          <a:xfrm>
            <a:off x="569117" y="1880828"/>
            <a:ext cx="5911095" cy="1976337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3006D698-270C-B21E-F3F0-FF158B96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93" y="264801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3624456" y="2327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4D2E4-782D-92DE-686C-EDD87DE4CB1D}"/>
              </a:ext>
            </a:extLst>
          </p:cNvPr>
          <p:cNvSpPr txBox="1"/>
          <p:nvPr/>
        </p:nvSpPr>
        <p:spPr>
          <a:xfrm>
            <a:off x="520813" y="4101523"/>
            <a:ext cx="60674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지름이 모눈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칸인 큰 원을 그립니다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3845958F-03AC-86D6-A907-9B4A722D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40007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232487" y="5269455"/>
            <a:ext cx="2584354" cy="263186"/>
            <a:chOff x="319554" y="1245924"/>
            <a:chExt cx="4162133" cy="423864"/>
          </a:xfrm>
        </p:grpSpPr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791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30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58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003" y="1310955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828" y="13093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정답이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선 그림이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4971" y="2449680"/>
            <a:ext cx="1838325" cy="676275"/>
          </a:xfrm>
          <a:prstGeom prst="rect">
            <a:avLst/>
          </a:prstGeom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96176"/>
              </p:ext>
            </p:extLst>
          </p:nvPr>
        </p:nvGraphicFramePr>
        <p:xfrm>
          <a:off x="812972" y="627771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base_02.svg /  answer_02.svg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선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78464"/>
              </p:ext>
            </p:extLst>
          </p:nvPr>
        </p:nvGraphicFramePr>
        <p:xfrm>
          <a:off x="812972" y="587783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bg_grid.png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\app\resource\contents\lesson03\ops\common\images\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69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52926" y="5247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BD7C8-5741-8A62-A6F8-F3659BEAE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9" t="50639" r="109" b="-276"/>
          <a:stretch/>
        </p:blipFill>
        <p:spPr>
          <a:xfrm>
            <a:off x="569117" y="1880828"/>
            <a:ext cx="5911095" cy="1976337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3006D698-270C-B21E-F3F0-FF158B96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93" y="264801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3624456" y="2327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4D2E4-782D-92DE-686C-EDD87DE4CB1D}"/>
              </a:ext>
            </a:extLst>
          </p:cNvPr>
          <p:cNvSpPr txBox="1"/>
          <p:nvPr/>
        </p:nvSpPr>
        <p:spPr>
          <a:xfrm>
            <a:off x="520813" y="3931312"/>
            <a:ext cx="6067412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원의 중심에서 위로 한 칸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아래로 한 칸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왼쪽으로 한 칸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오른쪽으로 한 칸씩 옮겨 원을 각각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그립니다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그려지는 원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반지름은 큰 원의 반지름의 절반입니다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3845958F-03AC-86D6-A907-9B4A722D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40007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232487" y="5269455"/>
            <a:ext cx="2584354" cy="263186"/>
            <a:chOff x="319554" y="1245924"/>
            <a:chExt cx="4162133" cy="423864"/>
          </a:xfrm>
        </p:grpSpPr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333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30" y="131260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587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003" y="1310955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791" y="1309309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번째 이너탭에서는 클릭 이벤트 없이 모든 그림이 진입화면부터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21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이용하여 나만의 모양을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약물은 처음에는 안 보이다가 손가락 버튼 클릭할 때 파란색 그림과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예 약물과 파란색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원으로 그린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모양이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87630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E05A27-2B2D-28A1-86A8-47DA916FA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28" y="1804897"/>
            <a:ext cx="5858693" cy="309605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7E2D6EF-8100-1DB9-781C-555513FF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" y="1851491"/>
            <a:ext cx="360771" cy="35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3A8DA2BA-BEEC-59B5-9BAD-6B9E5D128CFD}"/>
              </a:ext>
            </a:extLst>
          </p:cNvPr>
          <p:cNvSpPr/>
          <p:nvPr/>
        </p:nvSpPr>
        <p:spPr>
          <a:xfrm>
            <a:off x="440395" y="16893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8EB5DF8C-8A77-58BC-8751-3F5DA88F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16982"/>
              </p:ext>
            </p:extLst>
          </p:nvPr>
        </p:nvGraphicFramePr>
        <p:xfrm>
          <a:off x="812972" y="627771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base_02.svg /  answer_02.svg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선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35278"/>
              </p:ext>
            </p:extLst>
          </p:nvPr>
        </p:nvGraphicFramePr>
        <p:xfrm>
          <a:off x="812972" y="587783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bg_grid.png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\app\resource\contents\lesson03\ops\common\images\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AF4A1DC8-0C0F-4FAD-404D-5BF8FB7C9E2F}"/>
              </a:ext>
            </a:extLst>
          </p:cNvPr>
          <p:cNvSpPr/>
          <p:nvPr/>
        </p:nvSpPr>
        <p:spPr>
          <a:xfrm>
            <a:off x="3372405" y="2926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32181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0673" y="2337450"/>
            <a:ext cx="1786922" cy="101547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95" y="2821231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1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653" y="1402882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원을 이용하여 여러 가지 모양을 그리기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065" y="4478284"/>
            <a:ext cx="651349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중심은 한 선분 위에서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오른쪽으로 이동하고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늘어납니다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54C11-0FC7-E4D6-2E8D-F2F73F16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20" y="1814111"/>
            <a:ext cx="4159708" cy="2623001"/>
          </a:xfrm>
          <a:prstGeom prst="rect">
            <a:avLst/>
          </a:prstGeom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9F30899B-288B-8DC0-1232-D91021C9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69483"/>
              </p:ext>
            </p:extLst>
          </p:nvPr>
        </p:nvGraphicFramePr>
        <p:xfrm>
          <a:off x="222172" y="618951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https://cdata2.tsherpa.co.kr/tsherpa/MultiMedia/Flash/2020/curri/MM_32_04/suh_0302_03_0006/images/suh_0302_03_0006_301_1/suh_0302_03_0006_301_1_1.png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3" y="458112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7744" y="2972271"/>
            <a:ext cx="5211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풀어 보고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컴퍼스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9EFD55D-A092-5F3D-0180-45321A9C7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/>
          <p:cNvSpPr/>
          <p:nvPr/>
        </p:nvSpPr>
        <p:spPr>
          <a:xfrm>
            <a:off x="4799838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29A24C5-FFB5-51AF-EA2E-3CBA8F0C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보고 모눈종이에 같은 모양을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52733" y="4960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25E0F-C6A1-B8D7-02DC-44A9B1BF2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925700"/>
            <a:ext cx="6137044" cy="2879216"/>
          </a:xfrm>
          <a:prstGeom prst="rect">
            <a:avLst/>
          </a:prstGeom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6F0BEB67-FC5F-021F-D317-B70E87FB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AFE199AA-CD3A-1A1E-FFF9-535D4E83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66" y="319083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3509169" y="278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78133"/>
              </p:ext>
            </p:extLst>
          </p:nvPr>
        </p:nvGraphicFramePr>
        <p:xfrm>
          <a:off x="812972" y="627771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선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\app\resource\contents\lesson03\ops\lesson03\images\mm_32_3_04_06_02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96620"/>
              </p:ext>
            </p:extLst>
          </p:nvPr>
        </p:nvGraphicFramePr>
        <p:xfrm>
          <a:off x="812972" y="587783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bg_grid.png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\app\resource\contents\lesson03\ops\common\images\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276" y="2404936"/>
            <a:ext cx="2070310" cy="960372"/>
          </a:xfrm>
          <a:prstGeom prst="rect">
            <a:avLst/>
          </a:prstGeom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보고 모눈종이에 같은 모양을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F25E0F-C6A1-B8D7-02DC-44A9B1BF2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925700"/>
            <a:ext cx="6137044" cy="2879216"/>
          </a:xfrm>
          <a:prstGeom prst="rect">
            <a:avLst/>
          </a:prstGeom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6F0BEB67-FC5F-021F-D317-B70E87FB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AFE199AA-CD3A-1A1E-FFF9-535D4E83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66" y="319083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400" y="4145652"/>
              <a:ext cx="6275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중심이 같고 반지름이 모눈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칸</a:t>
              </a:r>
              <a:r>
                <a:rPr lang="en-US" altLang="ko-KR" sz="1600" dirty="0" smtClean="0">
                  <a:latin typeface="+mn-ea"/>
                  <a:ea typeface="+mn-ea"/>
                </a:rPr>
                <a:t>, 2</a:t>
              </a:r>
              <a:r>
                <a:rPr lang="ko-KR" altLang="en-US" sz="1600" dirty="0" smtClean="0">
                  <a:latin typeface="+mn-ea"/>
                  <a:ea typeface="+mn-ea"/>
                </a:rPr>
                <a:t>칸</a:t>
              </a:r>
              <a:r>
                <a:rPr lang="en-US" altLang="ko-KR" sz="1600" dirty="0" smtClean="0">
                  <a:latin typeface="+mn-ea"/>
                  <a:ea typeface="+mn-ea"/>
                </a:rPr>
                <a:t>, 3</a:t>
              </a:r>
              <a:r>
                <a:rPr lang="ko-KR" altLang="en-US" sz="1600" dirty="0" smtClean="0">
                  <a:latin typeface="+mn-ea"/>
                  <a:ea typeface="+mn-ea"/>
                </a:rPr>
                <a:t>칸이 되도록 원을 그립니다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619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95892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바퀴에 조명을 달고 달려봐요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바퀴의 모습을 관찰하며 동심원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동심원을 이용하여 나만의 바퀴 모양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원을 이용하여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이용하여 나만의 모양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수학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텔레파시 원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6432865" y="5018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01A13-064A-7585-B99C-D055251C5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307" y="1845791"/>
            <a:ext cx="2550725" cy="1781266"/>
          </a:xfrm>
          <a:prstGeom prst="rect">
            <a:avLst/>
          </a:prstGeom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3AAA1E43-F1F3-D835-443D-D98BE5576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94" y="3753036"/>
            <a:ext cx="75889" cy="8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43">
            <a:extLst>
              <a:ext uri="{FF2B5EF4-FFF2-40B4-BE49-F238E27FC236}">
                <a16:creationId xmlns:a16="http://schemas.microsoft.com/office/drawing/2014/main" id="{4F97FFB1-3413-CDFD-EA2C-0298FECC5728}"/>
              </a:ext>
            </a:extLst>
          </p:cNvPr>
          <p:cNvSpPr txBox="1"/>
          <p:nvPr/>
        </p:nvSpPr>
        <p:spPr>
          <a:xfrm>
            <a:off x="590760" y="3620343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규칙이 있는지 써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C4D2E4-782D-92DE-686C-EDD87DE4CB1D}"/>
              </a:ext>
            </a:extLst>
          </p:cNvPr>
          <p:cNvSpPr txBox="1"/>
          <p:nvPr/>
        </p:nvSpPr>
        <p:spPr>
          <a:xfrm>
            <a:off x="575556" y="3969060"/>
            <a:ext cx="575702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늘어납니다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3845958F-03AC-86D6-A907-9B4A722D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25" y="4050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B3BADD6-6488-0188-D5C7-4CF26B12AC75}"/>
              </a:ext>
            </a:extLst>
          </p:cNvPr>
          <p:cNvSpPr txBox="1"/>
          <p:nvPr/>
        </p:nvSpPr>
        <p:spPr>
          <a:xfrm>
            <a:off x="579175" y="4437112"/>
            <a:ext cx="5757021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중심은 오른쪽으로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칸과 같이 하나씩 늘어나며 움직입니다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4">
            <a:extLst>
              <a:ext uri="{FF2B5EF4-FFF2-40B4-BE49-F238E27FC236}">
                <a16:creationId xmlns:a16="http://schemas.microsoft.com/office/drawing/2014/main" id="{DBFFB775-6067-C767-6D31-ACF128BE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73" y="48374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id="{9E254CE3-2F4C-B5C5-7640-C3E1ABB13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CFA07613-44E9-D4DC-58C9-2B0729F7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3D979ABF-A7CF-9318-0D2E-06B9FE47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4" y="39908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3" y="44844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80170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 img_01.png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\app\resource\contents\lesson03\ops\lesson03\images\mm_32_3_04_06_03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아래의 모눈종이에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049271" y="4967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58BC1-CCBA-2EDA-8E6E-529486DB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56" y="2069535"/>
            <a:ext cx="4811007" cy="2704695"/>
          </a:xfrm>
          <a:prstGeom prst="rect">
            <a:avLst/>
          </a:prstGeom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id="{DA83EDDB-99FF-7DBE-6E34-64575728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6E5F633-0120-40AE-3609-8060202EB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A258285-89DC-3DB2-156A-B647A518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26796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base_01.svg /  img_01.png /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선 색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\app\resource\contents\lesson03\ops\lesson03\images\mm_32_3_04_06_03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76" y="342188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894926" y="3367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350" y="2953504"/>
            <a:ext cx="1967975" cy="936756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31" y="3421882"/>
            <a:ext cx="145677" cy="19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5556" y="4905164"/>
            <a:ext cx="1550374" cy="405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아래의 모눈종이에 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A58BC1-CCBA-2EDA-8E6E-529486DB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56" y="2069535"/>
            <a:ext cx="4811007" cy="2704695"/>
          </a:xfrm>
          <a:prstGeom prst="rect">
            <a:avLst/>
          </a:prstGeom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id="{DA83EDDB-99FF-7DBE-6E34-64575728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6E5F633-0120-40AE-3609-8060202EB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A258285-89DC-3DB2-156A-B647A518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76" y="342188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400" y="4145652"/>
              <a:ext cx="62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원의 중심을 오른쪽으로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칸 이동하여 반지름이 모눈 </a:t>
              </a:r>
              <a:r>
                <a:rPr lang="en-US" altLang="ko-KR" sz="1600" dirty="0" smtClean="0">
                  <a:latin typeface="+mn-ea"/>
                  <a:ea typeface="+mn-ea"/>
                </a:rPr>
                <a:t>4</a:t>
              </a:r>
              <a:r>
                <a:rPr lang="ko-KR" altLang="en-US" sz="1600" dirty="0" smtClean="0">
                  <a:latin typeface="+mn-ea"/>
                  <a:ea typeface="+mn-ea"/>
                </a:rPr>
                <a:t>칸인 원을 그립니다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2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모양을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그리려면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꽂아야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82918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5D396-51CA-4A09-04B5-155EC79C2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82" y="2088766"/>
            <a:ext cx="2313724" cy="2251611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4417B3AD-13A3-8058-4857-DC81FE5D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6D30082B-DC8A-5F5C-1640-CFF42F858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16A4314-764F-FD89-9025-62B337C5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71211" y="4584925"/>
            <a:ext cx="47280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3888" y="4580749"/>
            <a:ext cx="786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5A3786EE-8B16-FBB7-8D97-AA6AAEB8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08" y="44637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6725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https://cdata2.tsherpa.co.kr/tsherpa/MultiMedia/Flash/2020/curri/MM_32_04/suh_0302_03_0006/images/suh_0302_03_0006_401_1/suh_0302_03_0006_401_1_1.png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같은 모양을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그리려면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몇 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꽂아야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05D396-51CA-4A09-04B5-155EC79C2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82" y="2088766"/>
            <a:ext cx="2313724" cy="2251611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4417B3AD-13A3-8058-4857-DC81FE5D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6D30082B-DC8A-5F5C-1640-CFF42F858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16A4314-764F-FD89-9025-62B337C5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171211" y="4584925"/>
            <a:ext cx="47280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3888" y="4580749"/>
            <a:ext cx="7863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+mn-ea"/>
                <a:ea typeface="+mn-ea"/>
              </a:rPr>
              <a:t>군데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5A3786EE-8B16-FBB7-8D97-AA6AAEB8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08" y="44637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6725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https://cdata2.tsherpa.co.kr/tsherpa/MultiMedia/Flash/2020/curri/MM_32_04/suh_0302_03_0006/images/suh_0302_03_0006_401_1/suh_0302_03_0006_401_1_1.png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51520" y="2542706"/>
            <a:ext cx="6667165" cy="2658576"/>
            <a:chOff x="207825" y="2575282"/>
            <a:chExt cx="6667165" cy="26585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737300"/>
              <a:ext cx="6667165" cy="2308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46335" y="257528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3624" y="3793207"/>
              <a:ext cx="4598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그림과 같이 </a:t>
              </a:r>
              <a:r>
                <a:rPr lang="en-US" altLang="ko-KR" sz="1600" dirty="0" smtClean="0">
                  <a:latin typeface="+mn-ea"/>
                  <a:ea typeface="+mn-ea"/>
                </a:rPr>
                <a:t>3</a:t>
              </a:r>
              <a:r>
                <a:rPr lang="ko-KR" altLang="en-US" sz="1600" dirty="0">
                  <a:latin typeface="+mn-ea"/>
                  <a:ea typeface="+mn-ea"/>
                </a:rPr>
                <a:t>곳</a:t>
              </a:r>
              <a:r>
                <a:rPr lang="ko-KR" altLang="en-US" sz="1600" dirty="0" smtClean="0">
                  <a:latin typeface="+mn-ea"/>
                  <a:ea typeface="+mn-ea"/>
                </a:rPr>
                <a:t>에 컴퍼스의 침을 꽂아야 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빨간색 점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505D396-51CA-4A09-04B5-155EC79C2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69" y="2938786"/>
            <a:ext cx="1912168" cy="186083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331640" y="3861048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610407" y="3858952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043608" y="3856856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085264" y="4567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846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규칙이 있는지 써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904619" y="5033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25505-99FB-B48C-60B8-A6821F6AA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373" y="1819574"/>
            <a:ext cx="4496427" cy="233395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787E73D-AB7B-46C6-5997-B6448359D3D1}"/>
              </a:ext>
            </a:extLst>
          </p:cNvPr>
          <p:cNvSpPr txBox="1"/>
          <p:nvPr/>
        </p:nvSpPr>
        <p:spPr>
          <a:xfrm>
            <a:off x="581844" y="4293096"/>
            <a:ext cx="582636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칸인 원과 반지름이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칸인 원이 반복되어 나타나는 규칙입니다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5A3786EE-8B16-FBB7-8D97-AA6AAEB8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00" y="4677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AB491FB5-CDD8-352E-AFCA-9A0D5A34C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D16E74F3-B67A-76EA-DFBD-1D02359E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970E6D65-382C-982C-2715-F97542A2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99830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https://cdata2.tsherpa.co.kr/tsherpa/MultiMedia/Flash/2020/curri/MM_32_04/suh_0302_03_0006/images/suh_0302_03_0006_401_1/suh_0302_03_0006_401_1_2.png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보고 그리는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742806" y="5038498"/>
            <a:ext cx="296538" cy="2874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4D8BA-EB30-F520-939F-88B995B44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398" y="1728739"/>
            <a:ext cx="2152950" cy="219105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0DE4B70-F4CF-0918-648B-6DC87BC7855E}"/>
              </a:ext>
            </a:extLst>
          </p:cNvPr>
          <p:cNvSpPr txBox="1"/>
          <p:nvPr/>
        </p:nvSpPr>
        <p:spPr>
          <a:xfrm>
            <a:off x="581844" y="3969060"/>
            <a:ext cx="6006380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중심은 사각형 중앙과 사각형 네 변 각각의 중심으로 해서 총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군데이므로 컴퍼스의 침을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군데에 꽂아 그립니다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D8E8A1E0-7D28-E90A-04B0-9254BDB51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21" y="46338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F7B27162-F016-59AF-DDC4-CD62DC18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id="{47782989-6BA4-BD48-0C63-7BEE86397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4864C95B-0788-505A-B824-FDCE1164A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91751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https://cdata2.tsherpa.co.kr/tsherpa/MultiMedia/Flash/2020/curri/MM_32_04/suh_0302_03_0006/images/suh_0302_03_0006_401_1/suh_0302_03_0006_401_1_3.png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보고 그리는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950592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F7E00-ABFB-CF82-0D59-F5FC88B4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19" y="1797497"/>
            <a:ext cx="2181529" cy="221963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B833EE2-74A1-FB68-706F-875794A1317C}"/>
              </a:ext>
            </a:extLst>
          </p:cNvPr>
          <p:cNvSpPr txBox="1"/>
          <p:nvPr/>
        </p:nvSpPr>
        <p:spPr>
          <a:xfrm>
            <a:off x="581844" y="4091008"/>
            <a:ext cx="5934372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중심은 사각형 두 변 각각의 중심과 중앙에 있는 원 두 개의 중심으로 해서 총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군데이므로 컴퍼스의 침을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군데에 꽂아 그립니다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B2C07FC8-95CA-0A68-33F7-5A9716E24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63" y="47557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49B6725F-E7BE-1837-29D3-FE7C0BF3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805142E6-11C5-3CD9-9A48-0DCD90C2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1D09E830-1A28-639B-DB41-8127CB865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96930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https://cdata2.tsherpa.co.kr/tsherpa/MultiMedia/Flash/2020/curri/MM_32_04/suh_0302_03_0006/images/suh_0302_03_0006_401_1/suh_0302_03_0006_401_1_4.png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 보고 그리는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6469039" y="4937609"/>
            <a:ext cx="296538" cy="29159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59705-080B-F66C-4F84-B44F67508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900" y="1803006"/>
            <a:ext cx="2085020" cy="209404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A6FB99F-695B-56B1-9701-87AC30AB1D93}"/>
              </a:ext>
            </a:extLst>
          </p:cNvPr>
          <p:cNvSpPr txBox="1"/>
          <p:nvPr/>
        </p:nvSpPr>
        <p:spPr>
          <a:xfrm>
            <a:off x="603230" y="4059782"/>
            <a:ext cx="5826360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일부는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개이지만 큰 원과 작은 원의 중심이 겹치므로 컴퍼스로 침을 꽂아야 할 곳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군데에 꽂아 그립니다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411D80F8-7F1B-75B1-F2C0-1A6F8200B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05" y="47287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F53B1579-3492-46ED-AE5A-05CF7DA7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53276D4A-72C4-D75B-E0D9-302047FE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B502AE3D-3903-72A4-F9DA-9BDEB241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07957"/>
              </p:ext>
            </p:extLst>
          </p:nvPr>
        </p:nvGraphicFramePr>
        <p:xfrm>
          <a:off x="213420" y="618614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https://cdata2.tsherpa.co.kr/tsherpa/MultiMedia/Flash/2020/curri/MM_32_04/suh_0302_03_0006/images/suh_0302_03_0006_401_1/suh_0302_03_0006_401_1_5.png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3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831448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5" name="_x295141176">
            <a:extLst>
              <a:ext uri="{FF2B5EF4-FFF2-40B4-BE49-F238E27FC236}">
                <a16:creationId xmlns:a16="http://schemas.microsoft.com/office/drawing/2014/main" id="{8579309D-0462-B767-F678-D03FCF1A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0" y="2229254"/>
            <a:ext cx="5541523" cy="24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68F125C4-441C-69E3-E45E-B4DC9327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41C28AC1-073F-3F55-7513-976282BE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6F5DF60A-5A52-D407-02CF-48ADBBA82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8371" y="1092168"/>
            <a:ext cx="212562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파란색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12" y="326481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3454514" y="283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245" y="2405394"/>
            <a:ext cx="1971228" cy="891281"/>
          </a:xfrm>
          <a:prstGeom prst="rect">
            <a:avLst/>
          </a:prstGeom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01575"/>
              </p:ext>
            </p:extLst>
          </p:nvPr>
        </p:nvGraphicFramePr>
        <p:xfrm>
          <a:off x="780457" y="589859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CC32316.jpg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\3-2-3\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09700"/>
              </p:ext>
            </p:extLst>
          </p:nvPr>
        </p:nvGraphicFramePr>
        <p:xfrm>
          <a:off x="787090" y="6263196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2206">
                  <a:extLst>
                    <a:ext uri="{9D8B030D-6E8A-4147-A177-3AD203B41FA5}">
                      <a16:colId xmlns:a16="http://schemas.microsoft.com/office/drawing/2014/main" val="552167836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suh_p_0302_03_0005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_401_1_9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ED9E8B9-071F-A19B-7B21-0F8B140E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" y="889661"/>
            <a:ext cx="6903931" cy="47518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929" y="87271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바퀴에 조명을 달고</a:t>
            </a:r>
            <a:endParaRPr lang="en-US" altLang="ko-KR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달려봐요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00432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mm_32_3_04_02_01_ani.mp4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1323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모양과 똑같이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" name="_x295141176">
            <a:extLst>
              <a:ext uri="{FF2B5EF4-FFF2-40B4-BE49-F238E27FC236}">
                <a16:creationId xmlns:a16="http://schemas.microsoft.com/office/drawing/2014/main" id="{8579309D-0462-B767-F678-D03FCF1A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0" y="2229254"/>
            <a:ext cx="5541523" cy="24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68F125C4-441C-69E3-E45E-B4DC93277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41C28AC1-073F-3F55-7513-976282BE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6F5DF60A-5A52-D407-02CF-48ADBBA82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12" y="326481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251520" y="3624082"/>
            <a:ext cx="6667165" cy="1577200"/>
            <a:chOff x="207825" y="3656658"/>
            <a:chExt cx="6667165" cy="15772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06896"/>
              <a:ext cx="6667165" cy="1238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0955" y="36566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6400" y="4145652"/>
              <a:ext cx="6275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원의 중심은 한 선분 위에서 오른쪽으로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칸</a:t>
              </a:r>
              <a:r>
                <a:rPr lang="en-US" altLang="ko-KR" sz="1600" dirty="0" smtClean="0">
                  <a:latin typeface="+mn-ea"/>
                  <a:ea typeface="+mn-ea"/>
                </a:rPr>
                <a:t>, 2</a:t>
              </a:r>
              <a:r>
                <a:rPr lang="ko-KR" altLang="en-US" sz="1600" dirty="0" smtClean="0">
                  <a:latin typeface="+mn-ea"/>
                  <a:ea typeface="+mn-ea"/>
                </a:rPr>
                <a:t>칸</a:t>
              </a:r>
              <a:r>
                <a:rPr lang="en-US" altLang="ko-KR" sz="1600" dirty="0" smtClean="0">
                  <a:latin typeface="+mn-ea"/>
                  <a:ea typeface="+mn-ea"/>
                </a:rPr>
                <a:t>, 3</a:t>
              </a:r>
              <a:r>
                <a:rPr lang="ko-KR" altLang="en-US" sz="1600" dirty="0" smtClean="0">
                  <a:latin typeface="+mn-ea"/>
                  <a:ea typeface="+mn-ea"/>
                </a:rPr>
                <a:t>칸 이동합니다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r>
                <a:rPr lang="ko-KR" altLang="en-US" sz="1600" dirty="0" smtClean="0">
                  <a:latin typeface="+mn-ea"/>
                  <a:ea typeface="+mn-ea"/>
                </a:rPr>
                <a:t>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원의 반지름이 모눈 </a:t>
              </a:r>
              <a:r>
                <a:rPr lang="en-US" altLang="ko-KR" sz="1600" dirty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칸</a:t>
              </a:r>
              <a:r>
                <a:rPr lang="en-US" altLang="ko-KR" sz="1600" dirty="0" smtClean="0">
                  <a:latin typeface="+mn-ea"/>
                  <a:ea typeface="+mn-ea"/>
                </a:rPr>
                <a:t>, 2</a:t>
              </a:r>
              <a:r>
                <a:rPr lang="ko-KR" altLang="en-US" sz="1600" dirty="0" smtClean="0">
                  <a:latin typeface="+mn-ea"/>
                  <a:ea typeface="+mn-ea"/>
                </a:rPr>
                <a:t>칸</a:t>
              </a:r>
              <a:r>
                <a:rPr lang="en-US" altLang="ko-KR" sz="1600" dirty="0" smtClean="0">
                  <a:latin typeface="+mn-ea"/>
                  <a:ea typeface="+mn-ea"/>
                </a:rPr>
                <a:t>, 3</a:t>
              </a:r>
              <a:r>
                <a:rPr lang="ko-KR" altLang="en-US" sz="1600" dirty="0" smtClean="0">
                  <a:latin typeface="+mn-ea"/>
                  <a:ea typeface="+mn-ea"/>
                </a:rPr>
                <a:t>칸인 원을 각각 그립니다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6819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효빈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찬규가 그린 모양입니다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꽂아야 할 곳이 가장 많은 사람은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누구인지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829502" y="4988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995248-F7AA-3D44-203F-8ED37420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0" y="21504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630C04-826E-1DC8-95BF-B35A18BBFCC1}"/>
              </a:ext>
            </a:extLst>
          </p:cNvPr>
          <p:cNvSpPr txBox="1"/>
          <p:nvPr/>
        </p:nvSpPr>
        <p:spPr>
          <a:xfrm>
            <a:off x="3122882" y="4619672"/>
            <a:ext cx="8255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민혁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15AED6EA-8875-892A-9513-CC82B9E4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61" y="4683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A74E9F38-ACF9-3D00-AF6E-3CE10CCF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18A10DAB-6132-A224-4765-C87E6860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ADD36F2D-9011-2191-80A3-0932B17A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073620" y="502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03907"/>
              </p:ext>
            </p:extLst>
          </p:nvPr>
        </p:nvGraphicFramePr>
        <p:xfrm>
          <a:off x="181998" y="617971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CC32315(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\3-2-3\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5" y="2241567"/>
            <a:ext cx="5386330" cy="15931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295400" y="4022310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효빈</a:t>
            </a:r>
            <a:endParaRPr lang="ko-KR" altLang="en-US" sz="1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193599" y="3986391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민혁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073620" y="4024892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찬규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효빈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찬규가 그린 모양입니다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컴퍼스의 침을 꽂아야 할 곳이 가장 많은 사람은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누구인지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4995248-F7AA-3D44-203F-8ED37420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0" y="21504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630C04-826E-1DC8-95BF-B35A18BBFCC1}"/>
              </a:ext>
            </a:extLst>
          </p:cNvPr>
          <p:cNvSpPr txBox="1"/>
          <p:nvPr/>
        </p:nvSpPr>
        <p:spPr>
          <a:xfrm>
            <a:off x="3122882" y="4619672"/>
            <a:ext cx="82551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민혁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15AED6EA-8875-892A-9513-CC82B9E4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61" y="4683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A74E9F38-ACF9-3D00-AF6E-3CE10CCF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18A10DAB-6132-A224-4765-C87E6860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ADD36F2D-9011-2191-80A3-0932B17A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73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03907"/>
              </p:ext>
            </p:extLst>
          </p:nvPr>
        </p:nvGraphicFramePr>
        <p:xfrm>
          <a:off x="181998" y="617971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CC32315(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\3-2-3\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5" y="2241567"/>
            <a:ext cx="5386330" cy="15931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295400" y="4022310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효민</a:t>
            </a:r>
            <a:endParaRPr lang="ko-KR" altLang="en-US" sz="1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193599" y="3986391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민혁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073620" y="4024892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찬규</a:t>
            </a:r>
            <a:endParaRPr lang="ko-KR" altLang="en-US" sz="19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51520" y="2542706"/>
            <a:ext cx="6667165" cy="2658576"/>
            <a:chOff x="207825" y="2575282"/>
            <a:chExt cx="6667165" cy="265857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737300"/>
              <a:ext cx="6667165" cy="2308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46335" y="257528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8657" y="4244953"/>
              <a:ext cx="6498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침을 꽂아야 할 곳을 표시하면 그림과 같습니다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  <a:r>
                <a:rPr lang="ko-KR" altLang="en-US" sz="1600" dirty="0" smtClean="0">
                  <a:latin typeface="+mn-ea"/>
                  <a:ea typeface="+mn-ea"/>
                </a:rPr>
                <a:t>효빈</a:t>
              </a:r>
              <a:r>
                <a:rPr lang="en-US" altLang="ko-KR" sz="1600" dirty="0" smtClean="0">
                  <a:latin typeface="+mn-ea"/>
                  <a:ea typeface="+mn-ea"/>
                </a:rPr>
                <a:t>: 4</a:t>
              </a:r>
              <a:r>
                <a:rPr lang="ko-KR" altLang="en-US" sz="1600" dirty="0" smtClean="0">
                  <a:latin typeface="+mn-ea"/>
                  <a:ea typeface="+mn-ea"/>
                </a:rPr>
                <a:t>곳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민혁</a:t>
              </a:r>
              <a:r>
                <a:rPr lang="en-US" altLang="ko-KR" sz="1600" dirty="0" smtClean="0">
                  <a:latin typeface="+mn-ea"/>
                  <a:ea typeface="+mn-ea"/>
                </a:rPr>
                <a:t>: 5</a:t>
              </a:r>
              <a:r>
                <a:rPr lang="ko-KR" altLang="en-US" sz="1600" dirty="0" smtClean="0">
                  <a:latin typeface="+mn-ea"/>
                  <a:ea typeface="+mn-ea"/>
                </a:rPr>
                <a:t>곳</a:t>
              </a:r>
              <a:r>
                <a:rPr lang="en-US" altLang="ko-KR" sz="1600" dirty="0" smtClean="0">
                  <a:latin typeface="+mn-ea"/>
                  <a:ea typeface="+mn-ea"/>
                </a:rPr>
                <a:t>, </a:t>
              </a:r>
              <a:r>
                <a:rPr lang="ko-KR" altLang="en-US" sz="1600" dirty="0" smtClean="0">
                  <a:latin typeface="+mn-ea"/>
                  <a:ea typeface="+mn-ea"/>
                </a:rPr>
                <a:t>찬규</a:t>
              </a:r>
              <a:r>
                <a:rPr lang="en-US" altLang="ko-KR" sz="1600" dirty="0" smtClean="0">
                  <a:latin typeface="+mn-ea"/>
                  <a:ea typeface="+mn-ea"/>
                </a:rPr>
                <a:t>: 1</a:t>
              </a:r>
              <a:r>
                <a:rPr lang="ko-KR" altLang="en-US" sz="1600" dirty="0">
                  <a:latin typeface="+mn-ea"/>
                  <a:ea typeface="+mn-ea"/>
                </a:rPr>
                <a:t>곳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침을 꽂아야 할 곳이 가장 많은 사람은 민혁입니다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 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빨간색 점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45" y="2858415"/>
            <a:ext cx="4046830" cy="1196950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1884152" y="3431250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172184" y="3431250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383445" y="3431250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671477" y="3431250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274836" y="3431250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923928" y="3431250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605832" y="3427559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605832" y="3092663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601300" y="3770389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028347" y="3424730"/>
            <a:ext cx="64319" cy="64319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285386" y="3887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73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EAF7FE13-311C-3051-2159-0CDA43A79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id="{90159823-9E5B-79CD-8C69-47FE5875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9646FC2A-F296-2214-E551-891F49C0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 r="21285"/>
          <a:stretch/>
        </p:blipFill>
        <p:spPr>
          <a:xfrm>
            <a:off x="60645" y="872716"/>
            <a:ext cx="6923623" cy="47518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75" y="87271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텔레파시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 그리기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2501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mm_32_3_04_06_03_ani.mp4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 l="46564" b="4589"/>
          <a:stretch/>
        </p:blipFill>
        <p:spPr>
          <a:xfrm>
            <a:off x="234407" y="1658297"/>
            <a:ext cx="3247378" cy="382293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손가락 버튼 클릭하면 팝업 영상 재생됨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링크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e.tsherpa.co.kr/media/mediaframe3.aspx?mid=M202206249_800k.mp4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e.tsherpa.co.kr/media/mediaframe3.aspx?mid=M202206250_800k.mp4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36222" y="1639283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동영상을 시청해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14" y="17651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507710" y="5159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57122" y="1158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4" y="514002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333516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55984"/>
              </p:ext>
            </p:extLst>
          </p:nvPr>
        </p:nvGraphicFramePr>
        <p:xfrm>
          <a:off x="850610" y="5890263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\app\resource\contents\lesson03\ops\lesson03\images\mm_32_3_04_02_01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9">
            <a:extLst>
              <a:ext uri="{FF2B5EF4-FFF2-40B4-BE49-F238E27FC236}">
                <a16:creationId xmlns:a16="http://schemas.microsoft.com/office/drawing/2014/main" id="{3F85F60A-2258-5702-4535-1B88A1609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41162"/>
              </p:ext>
            </p:extLst>
          </p:nvPr>
        </p:nvGraphicFramePr>
        <p:xfrm>
          <a:off x="865038" y="6265857"/>
          <a:ext cx="6688864" cy="31318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SA32304.psd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6321" r="51969" b="8000"/>
          <a:stretch/>
        </p:blipFill>
        <p:spPr>
          <a:xfrm>
            <a:off x="4020111" y="2081072"/>
            <a:ext cx="2261408" cy="151752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3" t="8291" r="18303" b="6031"/>
          <a:stretch/>
        </p:blipFill>
        <p:spPr>
          <a:xfrm>
            <a:off x="4020111" y="3647851"/>
            <a:ext cx="2261408" cy="1517524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70" y="289058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84" y="43975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702E7C7E-192C-B1D3-C0DC-AF4E5232D920}"/>
              </a:ext>
            </a:extLst>
          </p:cNvPr>
          <p:cNvSpPr/>
          <p:nvPr/>
        </p:nvSpPr>
        <p:spPr>
          <a:xfrm>
            <a:off x="5459270" y="4435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02E7C7E-192C-B1D3-C0DC-AF4E5232D920}"/>
              </a:ext>
            </a:extLst>
          </p:cNvPr>
          <p:cNvSpPr/>
          <p:nvPr/>
        </p:nvSpPr>
        <p:spPr>
          <a:xfrm>
            <a:off x="5459270" y="28717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1ED1320A-7218-B2CD-E4D9-1C938792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068" t="556" b="-1"/>
          <a:stretch/>
        </p:blipFill>
        <p:spPr>
          <a:xfrm>
            <a:off x="71500" y="944724"/>
            <a:ext cx="6907094" cy="4821265"/>
          </a:xfrm>
          <a:prstGeom prst="rect">
            <a:avLst/>
          </a:prstGeom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555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SA32304.psd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43"/>
          <p:cNvSpPr txBox="1"/>
          <p:nvPr/>
        </p:nvSpPr>
        <p:spPr>
          <a:xfrm>
            <a:off x="233034" y="1751967"/>
            <a:ext cx="298833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자전거 바퀴에 다양한 색의 조명을 달고 씽씽 달릴 거야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점점 빨리 달리게 되면 바퀴의 조명은 어떤 모양이 될까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87825" y="1437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04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바퀴에 조명이 달려 있는 것을 본 적이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200" y="2312876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밤에 반짝이는 바퀴를 본 적이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98" y="2641952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43" name="그룹 42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B6846C"/>
                  </a:solidFill>
                </a:rPr>
                <a:t>1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TextBox 9">
            <a:extLst>
              <a:ext uri="{FF2B5EF4-FFF2-40B4-BE49-F238E27FC236}">
                <a16:creationId xmlns:a16="http://schemas.microsoft.com/office/drawing/2014/main" id="{273CD5DC-0CB6-EFA1-9130-D3365AB9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46564" b="4589"/>
          <a:stretch/>
        </p:blipFill>
        <p:spPr>
          <a:xfrm>
            <a:off x="234407" y="1658297"/>
            <a:ext cx="3247378" cy="3822931"/>
          </a:xfrm>
          <a:prstGeom prst="rect">
            <a:avLst/>
          </a:prstGeom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4" y="514002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만약 자전거에 빨간색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초록색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 조명이 달려 있다면 자전거 바퀴가 돌아갈 때 바퀴의 모습은 어떻게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6199" y="1241961"/>
            <a:ext cx="1976061" cy="264544"/>
            <a:chOff x="4968044" y="1248828"/>
            <a:chExt cx="1976061" cy="264544"/>
          </a:xfrm>
        </p:grpSpPr>
        <p:grpSp>
          <p:nvGrpSpPr>
            <p:cNvPr id="43" name="그룹 42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B6846C"/>
                  </a:solidFill>
                </a:rPr>
                <a:t>1</a:t>
              </a:r>
              <a:endParaRPr lang="ko-KR" altLang="en-US" sz="1100" b="1" dirty="0">
                <a:solidFill>
                  <a:srgbClr val="B6846C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B6846C"/>
                  </a:solidFill>
                </a:rPr>
                <a:t>보기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3364" y="124882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6434456-0E3F-9F19-B118-00F47903643B}"/>
              </a:ext>
            </a:extLst>
          </p:cNvPr>
          <p:cNvSpPr txBox="1"/>
          <p:nvPr/>
        </p:nvSpPr>
        <p:spPr>
          <a:xfrm>
            <a:off x="3783475" y="295367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초록색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원이 만들어질 것 같습니다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4DB99E-A9D8-561F-8969-FA1662172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04" y="3254020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0FF5CED-2A84-F0C4-1D3A-63735AAEC345}"/>
              </a:ext>
            </a:extLst>
          </p:cNvPr>
          <p:cNvSpPr txBox="1"/>
          <p:nvPr/>
        </p:nvSpPr>
        <p:spPr>
          <a:xfrm>
            <a:off x="3783475" y="3777252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크기의 원이 만들어질 것 같습니다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EB3E1DA-1B11-A049-1230-1AE192F6E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04" y="4077602"/>
            <a:ext cx="360000" cy="355000"/>
          </a:xfrm>
          <a:prstGeom prst="rect">
            <a:avLst/>
          </a:prstGeom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1EDB6F8F-196F-D115-0337-85B822680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rcRect l="46564" b="4589"/>
          <a:stretch/>
        </p:blipFill>
        <p:spPr>
          <a:xfrm>
            <a:off x="234407" y="1658297"/>
            <a:ext cx="3247378" cy="3822931"/>
          </a:xfrm>
          <a:prstGeom prst="rect">
            <a:avLst/>
          </a:prstGeom>
        </p:spPr>
      </p:pic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4" y="514002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8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4821" y="3176972"/>
            <a:ext cx="5629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원을 이용하여 여러 가지 모양을 그릴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3074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4DE4621-11EF-B64E-D5C2-90C9692A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중심이 같고 크기가 다른 원을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그려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개의 파란색 원이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선으로 원이 그려지면서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타원 71"/>
          <p:cNvSpPr/>
          <p:nvPr/>
        </p:nvSpPr>
        <p:spPr>
          <a:xfrm>
            <a:off x="5715622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11222"/>
              </p:ext>
            </p:extLst>
          </p:nvPr>
        </p:nvGraphicFramePr>
        <p:xfrm>
          <a:off x="812972" y="626032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 /  answer_01.svg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파란색 선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#00a0ff)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\app\resource\contents\lesson03\ops\lesson03\images\mm_32_3_04_03_01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C79BAC3-DF00-AC75-5CCF-05273428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08" y="1697853"/>
            <a:ext cx="6732748" cy="3457357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1F5F8329-F54E-C828-14C3-A3575379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019" y="213285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AF4A1DC8-0C0F-4FAD-404D-5BF8FB7C9E2F}"/>
              </a:ext>
            </a:extLst>
          </p:cNvPr>
          <p:cNvSpPr/>
          <p:nvPr/>
        </p:nvSpPr>
        <p:spPr>
          <a:xfrm>
            <a:off x="5287933" y="3379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62F4C5F3-0E89-C650-106F-494DDE9A9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311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15716" y="1808820"/>
            <a:ext cx="432048" cy="18757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312" y="2173389"/>
            <a:ext cx="432048" cy="18757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35696" y="1733148"/>
            <a:ext cx="6839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756" y="2044323"/>
            <a:ext cx="6839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40744"/>
              </p:ext>
            </p:extLst>
          </p:nvPr>
        </p:nvGraphicFramePr>
        <p:xfrm>
          <a:off x="812972" y="5877837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bg_grid.png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\app\resource\contents\lesson03\ops\common\images\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965" y="1657639"/>
            <a:ext cx="1977350" cy="1022002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28" y="2096852"/>
            <a:ext cx="132434" cy="17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43475</TotalTime>
  <Words>2885</Words>
  <Application>Microsoft Office PowerPoint</Application>
  <PresentationFormat>화면 슬라이드 쇼(4:3)</PresentationFormat>
  <Paragraphs>842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돋움</vt:lpstr>
      <vt:lpstr>맑은 고딕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7732</cp:revision>
  <dcterms:created xsi:type="dcterms:W3CDTF">2008-07-15T12:19:11Z</dcterms:created>
  <dcterms:modified xsi:type="dcterms:W3CDTF">2022-07-04T01:47:38Z</dcterms:modified>
</cp:coreProperties>
</file>