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097" r:id="rId4"/>
    <p:sldId id="1289" r:id="rId5"/>
    <p:sldId id="1351" r:id="rId6"/>
    <p:sldId id="1432" r:id="rId7"/>
    <p:sldId id="1466" r:id="rId8"/>
    <p:sldId id="1353" r:id="rId9"/>
    <p:sldId id="1457" r:id="rId10"/>
    <p:sldId id="1458" r:id="rId11"/>
    <p:sldId id="1467" r:id="rId12"/>
    <p:sldId id="1357" r:id="rId13"/>
    <p:sldId id="1460" r:id="rId14"/>
    <p:sldId id="1461" r:id="rId15"/>
    <p:sldId id="1468" r:id="rId16"/>
    <p:sldId id="1361" r:id="rId17"/>
    <p:sldId id="1442" r:id="rId18"/>
    <p:sldId id="1443" r:id="rId19"/>
    <p:sldId id="1463" r:id="rId20"/>
    <p:sldId id="1406" r:id="rId21"/>
    <p:sldId id="1445" r:id="rId22"/>
    <p:sldId id="1446" r:id="rId23"/>
    <p:sldId id="1464" r:id="rId24"/>
    <p:sldId id="1407" r:id="rId25"/>
    <p:sldId id="1470" r:id="rId26"/>
    <p:sldId id="1471" r:id="rId27"/>
    <p:sldId id="1448" r:id="rId28"/>
    <p:sldId id="1449" r:id="rId29"/>
    <p:sldId id="1472" r:id="rId30"/>
    <p:sldId id="1393" r:id="rId31"/>
    <p:sldId id="1418" r:id="rId32"/>
    <p:sldId id="1450" r:id="rId33"/>
    <p:sldId id="1451" r:id="rId34"/>
    <p:sldId id="1315" r:id="rId3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C9"/>
    <a:srgbClr val="FEF0F0"/>
    <a:srgbClr val="F8F8D4"/>
    <a:srgbClr val="EEF7FB"/>
    <a:srgbClr val="26B6BD"/>
    <a:srgbClr val="7993C2"/>
    <a:srgbClr val="7A94C2"/>
    <a:srgbClr val="FF7555"/>
    <a:srgbClr val="BBDECB"/>
    <a:srgbClr val="DBF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5439" autoAdjust="0"/>
  </p:normalViewPr>
  <p:slideViewPr>
    <p:cSldViewPr>
      <p:cViewPr varScale="1">
        <p:scale>
          <a:sx n="110" d="100"/>
          <a:sy n="110" d="100"/>
        </p:scale>
        <p:origin x="1788" y="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91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4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86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578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12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png"/><Relationship Id="rId7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4.png"/><Relationship Id="rId7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4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854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547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587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" y="5385991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88058" y="5209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6BFF25-AC4C-4364-3590-C2DB4C53047E}"/>
              </a:ext>
            </a:extLst>
          </p:cNvPr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7">
            <a:extLst>
              <a:ext uri="{FF2B5EF4-FFF2-40B4-BE49-F238E27FC236}">
                <a16:creationId xmlns:a16="http://schemas.microsoft.com/office/drawing/2014/main" id="{A43E1A52-D0B7-CAF2-1C4A-4DE855002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1" y="141277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F8EF79-4B5D-C304-D379-61494BA74C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8870"/>
          <a:stretch/>
        </p:blipFill>
        <p:spPr>
          <a:xfrm>
            <a:off x="620106" y="2222079"/>
            <a:ext cx="2727758" cy="235908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923C761-A783-9CB4-8D06-EE21376A2665}"/>
              </a:ext>
            </a:extLst>
          </p:cNvPr>
          <p:cNvSpPr/>
          <p:nvPr/>
        </p:nvSpPr>
        <p:spPr>
          <a:xfrm>
            <a:off x="2015716" y="3545422"/>
            <a:ext cx="468052" cy="24361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2ED22-0FBF-FF6D-3188-47809CE34909}"/>
              </a:ext>
            </a:extLst>
          </p:cNvPr>
          <p:cNvSpPr txBox="1"/>
          <p:nvPr/>
        </p:nvSpPr>
        <p:spPr>
          <a:xfrm>
            <a:off x="1913513" y="3519009"/>
            <a:ext cx="7113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DC0CB88B-7813-18A5-13A9-56BBF8D8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78E254FA-44A7-73C2-E786-68EBEE08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727635" y="3355185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752831" y="3220088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490573" y="3272711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835726" y="3272711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68" y="353854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021937" y="3301835"/>
            <a:ext cx="739939" cy="342483"/>
            <a:chOff x="3569808" y="4849650"/>
            <a:chExt cx="739939" cy="342483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9786" y="3127937"/>
            <a:ext cx="324036" cy="21740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547664" y="3044279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39515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twins_02_bg.svg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49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1673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지름과 반지름을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3965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3E2C07-869E-142F-533D-4C23C62EF7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79"/>
          <a:stretch/>
        </p:blipFill>
        <p:spPr>
          <a:xfrm>
            <a:off x="306151" y="1958594"/>
            <a:ext cx="3329746" cy="2933345"/>
          </a:xfrm>
          <a:prstGeom prst="rect">
            <a:avLst/>
          </a:prstGeom>
        </p:spPr>
      </p:pic>
      <p:sp>
        <p:nvSpPr>
          <p:cNvPr id="78" name="TextBox 8">
            <a:extLst>
              <a:ext uri="{FF2B5EF4-FFF2-40B4-BE49-F238E27FC236}">
                <a16:creationId xmlns:a16="http://schemas.microsoft.com/office/drawing/2014/main" id="{F534F260-F0E4-07E0-E572-9E1A2A296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1F19CEA7-4471-3A45-848B-F1F315AA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803444" y="3007583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828640" y="2872486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566382" y="2925109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911535" y="2925109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808043" y="3863620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833239" y="3728523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570981" y="3781146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916134" y="3781146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19" y="317051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76" y="404697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097746" y="2946227"/>
            <a:ext cx="739939" cy="342483"/>
            <a:chOff x="3569808" y="4849650"/>
            <a:chExt cx="739939" cy="34248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102345" y="3810270"/>
            <a:ext cx="739939" cy="342483"/>
            <a:chOff x="3569808" y="4849650"/>
            <a:chExt cx="739939" cy="342483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63688" y="2672916"/>
            <a:ext cx="324036" cy="21740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31566" y="2589258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16732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30555E-7709-8749-C527-3ECA50629C9B}"/>
              </a:ext>
            </a:extLst>
          </p:cNvPr>
          <p:cNvGrpSpPr/>
          <p:nvPr/>
        </p:nvGrpSpPr>
        <p:grpSpPr>
          <a:xfrm>
            <a:off x="251520" y="3648037"/>
            <a:ext cx="6667165" cy="1517241"/>
            <a:chOff x="207825" y="4109648"/>
            <a:chExt cx="6667165" cy="112421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0D2A982-9BD4-E9EB-29A1-D0C849CE9AF4}"/>
                </a:ext>
              </a:extLst>
            </p:cNvPr>
            <p:cNvSpPr/>
            <p:nvPr/>
          </p:nvSpPr>
          <p:spPr>
            <a:xfrm>
              <a:off x="207825" y="4275308"/>
              <a:ext cx="6667165" cy="770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26989D25-962B-6DEF-B2C8-F48FE2F1C8AC}"/>
                </a:ext>
              </a:extLst>
            </p:cNvPr>
            <p:cNvSpPr/>
            <p:nvPr/>
          </p:nvSpPr>
          <p:spPr>
            <a:xfrm>
              <a:off x="353387" y="41096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911CB800-0DB8-AA4A-9000-DDEC6603263B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0E1418-1242-619A-6BB4-76703E53C001}"/>
                </a:ext>
              </a:extLst>
            </p:cNvPr>
            <p:cNvSpPr txBox="1"/>
            <p:nvPr/>
          </p:nvSpPr>
          <p:spPr>
            <a:xfrm>
              <a:off x="375464" y="4576852"/>
              <a:ext cx="6378049" cy="2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자를 이용하여 반지름과 지름을 재어 보면 각각 </a:t>
              </a:r>
              <a:r>
                <a:rPr lang="en-US" altLang="ko-KR" sz="1600" dirty="0">
                  <a:latin typeface="+mn-ea"/>
                  <a:ea typeface="+mn-ea"/>
                </a:rPr>
                <a:t>2 cm, 4 cm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35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이용하여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6021226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004048" y="501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A4E7B-391F-1EC2-72E2-BC701FCED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66" y="2708920"/>
            <a:ext cx="1919068" cy="1815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D192E0-2032-E11C-EF2A-FD75650B5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630" y="1824780"/>
            <a:ext cx="3208134" cy="3073621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91DF92C-605F-7801-BAE3-C32027B5B917}"/>
              </a:ext>
            </a:extLst>
          </p:cNvPr>
          <p:cNvSpPr/>
          <p:nvPr/>
        </p:nvSpPr>
        <p:spPr>
          <a:xfrm>
            <a:off x="153010" y="4898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8BB9FDD-8BBC-49D7-B95B-14DB51C233B8}"/>
              </a:ext>
            </a:extLst>
          </p:cNvPr>
          <p:cNvSpPr/>
          <p:nvPr/>
        </p:nvSpPr>
        <p:spPr>
          <a:xfrm>
            <a:off x="3673226" y="1996391"/>
            <a:ext cx="504056" cy="18008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F2B360E-B957-C952-BCC5-62CC0F11A397}"/>
              </a:ext>
            </a:extLst>
          </p:cNvPr>
          <p:cNvSpPr/>
          <p:nvPr/>
        </p:nvSpPr>
        <p:spPr>
          <a:xfrm>
            <a:off x="3155807" y="2384884"/>
            <a:ext cx="504056" cy="18008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4FC0A0-54C0-5FDB-489D-97A1388B01E1}"/>
              </a:ext>
            </a:extLst>
          </p:cNvPr>
          <p:cNvSpPr txBox="1"/>
          <p:nvPr/>
        </p:nvSpPr>
        <p:spPr>
          <a:xfrm>
            <a:off x="3547212" y="1849240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C99C4D-C884-9A9D-538F-450CF5CF5BB2}"/>
              </a:ext>
            </a:extLst>
          </p:cNvPr>
          <p:cNvSpPr txBox="1"/>
          <p:nvPr/>
        </p:nvSpPr>
        <p:spPr>
          <a:xfrm>
            <a:off x="3073583" y="2260863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590FA637-62AE-AAF7-0F2B-5793D0D1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75292958-2B51-94F4-6FFA-B6443A9E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164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252432" y="3502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909" y="2082627"/>
            <a:ext cx="1314450" cy="1228725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34" y="2681227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16026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 / 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513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이용하여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14350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2EEEAC-CAAA-E6B0-DCC1-3A23C2E16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73" y="2524894"/>
            <a:ext cx="2438740" cy="23911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878B5A-B05D-E0DE-30E7-6A7D7506D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664" y="2241755"/>
            <a:ext cx="3150502" cy="270820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E8A328A-C910-0D3C-45B0-83FE01FE9569}"/>
              </a:ext>
            </a:extLst>
          </p:cNvPr>
          <p:cNvSpPr/>
          <p:nvPr/>
        </p:nvSpPr>
        <p:spPr>
          <a:xfrm>
            <a:off x="6048164" y="2445985"/>
            <a:ext cx="504056" cy="18008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43B348-8721-6C37-1992-B2DB18953DDE}"/>
              </a:ext>
            </a:extLst>
          </p:cNvPr>
          <p:cNvSpPr txBox="1"/>
          <p:nvPr/>
        </p:nvSpPr>
        <p:spPr>
          <a:xfrm>
            <a:off x="5496030" y="1879562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9CB3D-CBE8-A35C-6AED-9454D3F16551}"/>
              </a:ext>
            </a:extLst>
          </p:cNvPr>
          <p:cNvSpPr txBox="1"/>
          <p:nvPr/>
        </p:nvSpPr>
        <p:spPr>
          <a:xfrm>
            <a:off x="5988133" y="2335413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pic>
        <p:nvPicPr>
          <p:cNvPr id="60" name="Picture 28">
            <a:extLst>
              <a:ext uri="{FF2B5EF4-FFF2-40B4-BE49-F238E27FC236}">
                <a16:creationId xmlns:a16="http://schemas.microsoft.com/office/drawing/2014/main" id="{BC8F2BA5-4199-27D1-EC30-9D30265B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" y="139969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8">
            <a:extLst>
              <a:ext uri="{FF2B5EF4-FFF2-40B4-BE49-F238E27FC236}">
                <a16:creationId xmlns:a16="http://schemas.microsoft.com/office/drawing/2014/main" id="{6CFA01A4-D30F-F76A-9395-3D1F1FF3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1DA53639-B803-A6AD-4C06-36B4D9D12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51203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twins_01_bg.png  /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twins_01_answer_01.svg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63" y="36893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968547" y="3574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4653" y="4017521"/>
            <a:ext cx="1578960" cy="1463707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88" y="4732963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00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4" y="2190498"/>
            <a:ext cx="6451937" cy="2849605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" y="5385991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88058" y="5209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6BFF25-AC4C-4364-3590-C2DB4C53047E}"/>
              </a:ext>
            </a:extLst>
          </p:cNvPr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하나씩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67C4B5-7BA3-0080-5C15-8E8C16A2AB26}"/>
              </a:ext>
            </a:extLst>
          </p:cNvPr>
          <p:cNvSpPr/>
          <p:nvPr/>
        </p:nvSpPr>
        <p:spPr>
          <a:xfrm>
            <a:off x="5544108" y="1831885"/>
            <a:ext cx="720081" cy="2649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B047DD-6300-E2E0-C0E8-215C8147696B}"/>
              </a:ext>
            </a:extLst>
          </p:cNvPr>
          <p:cNvSpPr txBox="1"/>
          <p:nvPr/>
        </p:nvSpPr>
        <p:spPr>
          <a:xfrm>
            <a:off x="612282" y="2154557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C4084-36EF-3A31-C9FC-706052F8B675}"/>
              </a:ext>
            </a:extLst>
          </p:cNvPr>
          <p:cNvSpPr txBox="1"/>
          <p:nvPr/>
        </p:nvSpPr>
        <p:spPr>
          <a:xfrm>
            <a:off x="282433" y="2523727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pic>
        <p:nvPicPr>
          <p:cNvPr id="44" name="Picture 28">
            <a:extLst>
              <a:ext uri="{FF2B5EF4-FFF2-40B4-BE49-F238E27FC236}">
                <a16:creationId xmlns:a16="http://schemas.microsoft.com/office/drawing/2014/main" id="{715068DC-03CE-D857-0D77-3C2FE221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" y="1435702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id="{A92649D0-9776-9E84-A130-F965CEC0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20E021D4-7B5E-6CF9-B8AE-80AD81031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060" y="2539278"/>
            <a:ext cx="4870584" cy="2152386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893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03" y="367872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2459279" y="3466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49644" y="3455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4640" y="4063152"/>
            <a:ext cx="1889256" cy="834422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68" y="4371863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58" y="4371863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13240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twins_02_base_01.png  /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twins_02_answer_01.svg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6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이용하여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5A4E7B-391F-1EC2-72E2-BC701FCED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66" y="2708920"/>
            <a:ext cx="1919068" cy="1815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D192E0-2032-E11C-EF2A-FD75650B5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630" y="1824780"/>
            <a:ext cx="3208134" cy="307362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8BB9FDD-8BBC-49D7-B95B-14DB51C233B8}"/>
              </a:ext>
            </a:extLst>
          </p:cNvPr>
          <p:cNvSpPr/>
          <p:nvPr/>
        </p:nvSpPr>
        <p:spPr>
          <a:xfrm>
            <a:off x="3673226" y="1996391"/>
            <a:ext cx="504056" cy="18008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F2B360E-B957-C952-BCC5-62CC0F11A397}"/>
              </a:ext>
            </a:extLst>
          </p:cNvPr>
          <p:cNvSpPr/>
          <p:nvPr/>
        </p:nvSpPr>
        <p:spPr>
          <a:xfrm>
            <a:off x="3155807" y="2384884"/>
            <a:ext cx="504056" cy="18008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4FC0A0-54C0-5FDB-489D-97A1388B01E1}"/>
              </a:ext>
            </a:extLst>
          </p:cNvPr>
          <p:cNvSpPr txBox="1"/>
          <p:nvPr/>
        </p:nvSpPr>
        <p:spPr>
          <a:xfrm>
            <a:off x="3547212" y="1849240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C99C4D-C884-9A9D-538F-450CF5CF5BB2}"/>
              </a:ext>
            </a:extLst>
          </p:cNvPr>
          <p:cNvSpPr txBox="1"/>
          <p:nvPr/>
        </p:nvSpPr>
        <p:spPr>
          <a:xfrm>
            <a:off x="3073583" y="2260863"/>
            <a:ext cx="75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590FA637-62AE-AAF7-0F2B-5793D0D1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75292958-2B51-94F4-6FFA-B6443A9E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164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D026C0-6361-0EF7-7197-CEE656FBD57D}"/>
              </a:ext>
            </a:extLst>
          </p:cNvPr>
          <p:cNvGrpSpPr/>
          <p:nvPr/>
        </p:nvGrpSpPr>
        <p:grpSpPr>
          <a:xfrm>
            <a:off x="251520" y="3648037"/>
            <a:ext cx="6667165" cy="1517241"/>
            <a:chOff x="207825" y="4109648"/>
            <a:chExt cx="6667165" cy="11242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1876CD5-E943-943E-07C4-3A9838B57001}"/>
                </a:ext>
              </a:extLst>
            </p:cNvPr>
            <p:cNvSpPr/>
            <p:nvPr/>
          </p:nvSpPr>
          <p:spPr>
            <a:xfrm>
              <a:off x="207825" y="4275308"/>
              <a:ext cx="6667165" cy="770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EF041658-034E-6825-8342-3E5FFDD931CD}"/>
                </a:ext>
              </a:extLst>
            </p:cNvPr>
            <p:cNvSpPr/>
            <p:nvPr/>
          </p:nvSpPr>
          <p:spPr>
            <a:xfrm>
              <a:off x="353387" y="41096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1EEF2B6A-2D67-E841-DD90-BCC14CD569A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593EF5-0F7D-1B40-D448-FAC91F15A52B}"/>
                </a:ext>
              </a:extLst>
            </p:cNvPr>
            <p:cNvSpPr txBox="1"/>
            <p:nvPr/>
          </p:nvSpPr>
          <p:spPr>
            <a:xfrm>
              <a:off x="351841" y="4480899"/>
              <a:ext cx="6378049" cy="4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주어진 모눈종이 가운데에 원의 중심을 찍고 반지름이 </a:t>
              </a:r>
              <a:r>
                <a:rPr lang="en-US" altLang="ko-KR" sz="1600" dirty="0">
                  <a:latin typeface="+mn-ea"/>
                  <a:ea typeface="+mn-ea"/>
                </a:rPr>
                <a:t>3 cm</a:t>
              </a:r>
              <a:r>
                <a:rPr lang="ko-KR" altLang="en-US" sz="1600" dirty="0">
                  <a:latin typeface="+mn-ea"/>
                  <a:ea typeface="+mn-ea"/>
                </a:rPr>
                <a:t>인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15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1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54884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오른쪽 파란색 선 그림이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821459" y="5164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683405" y="5190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32309-AE59-0B35-1251-259657DC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31" y="1785917"/>
            <a:ext cx="6556321" cy="2831611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D031C8A0-2B9C-828C-7C93-A4F5A54886E3}"/>
              </a:ext>
            </a:extLst>
          </p:cNvPr>
          <p:cNvSpPr/>
          <p:nvPr/>
        </p:nvSpPr>
        <p:spPr>
          <a:xfrm>
            <a:off x="142675" y="4915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5712684E-2D1F-E3C4-F47E-04C35F41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1BA09A1A-72FD-A52B-79EB-3EC903E9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19" y="304045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3311547" y="3404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2005100"/>
            <a:ext cx="2180516" cy="9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9" y="537513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오른쪽 파란색 선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79512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823" y="135209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6441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646F1B-6B00-E594-AFEB-855C65FBE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609" y="2039761"/>
            <a:ext cx="6743857" cy="2764982"/>
          </a:xfrm>
          <a:prstGeom prst="rect">
            <a:avLst/>
          </a:prstGeom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04982902-451D-1E36-F1FF-21CB33AE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D7E8917A-BD3A-3213-FAB5-00B6E80A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07" y="324130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3267535" y="3605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1677" y="4409090"/>
            <a:ext cx="1910725" cy="780034"/>
          </a:xfrm>
          <a:prstGeom prst="rect">
            <a:avLst/>
          </a:prstGeom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561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twins_01_bg.png / twins_01_answer_01.svg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339131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오른쪽 파란색 선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3508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34823" y="135209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36441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F6D5B-7203-8A17-842A-A0E46A2FE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81" y="2153440"/>
            <a:ext cx="6566567" cy="2584792"/>
          </a:xfrm>
          <a:prstGeom prst="rect">
            <a:avLst/>
          </a:prstGeom>
        </p:spPr>
      </p:pic>
      <p:sp>
        <p:nvSpPr>
          <p:cNvPr id="37" name="TextBox 8">
            <a:extLst>
              <a:ext uri="{FF2B5EF4-FFF2-40B4-BE49-F238E27FC236}">
                <a16:creationId xmlns:a16="http://schemas.microsoft.com/office/drawing/2014/main" id="{CA615E5E-E812-1692-12D5-5B05336E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31FB97A9-DAFD-68C4-1AAA-463082554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46" y="324511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3320374" y="3608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8487" y="4513408"/>
            <a:ext cx="1832005" cy="708471"/>
          </a:xfrm>
          <a:prstGeom prst="rect">
            <a:avLst/>
          </a:prstGeom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445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twins_02_bg.png / twins_02_answer_01.svg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46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54884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932309-AE59-0B35-1251-259657DC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31" y="1785917"/>
            <a:ext cx="6556321" cy="283161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CBF4FD-2356-55DF-7F85-CA8264F2E23B}"/>
              </a:ext>
            </a:extLst>
          </p:cNvPr>
          <p:cNvGrpSpPr/>
          <p:nvPr/>
        </p:nvGrpSpPr>
        <p:grpSpPr>
          <a:xfrm>
            <a:off x="251520" y="3014700"/>
            <a:ext cx="6667165" cy="2150582"/>
            <a:chOff x="207825" y="4085909"/>
            <a:chExt cx="6667165" cy="114794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0467A0-5747-6C40-0F3A-B7234D467257}"/>
                </a:ext>
              </a:extLst>
            </p:cNvPr>
            <p:cNvSpPr/>
            <p:nvPr/>
          </p:nvSpPr>
          <p:spPr>
            <a:xfrm>
              <a:off x="207825" y="4165128"/>
              <a:ext cx="6667165" cy="88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9">
              <a:extLst>
                <a:ext uri="{FF2B5EF4-FFF2-40B4-BE49-F238E27FC236}">
                  <a16:creationId xmlns:a16="http://schemas.microsoft.com/office/drawing/2014/main" id="{C21E368F-6E28-3C82-6FD8-6A2842AFC797}"/>
                </a:ext>
              </a:extLst>
            </p:cNvPr>
            <p:cNvSpPr/>
            <p:nvPr/>
          </p:nvSpPr>
          <p:spPr>
            <a:xfrm>
              <a:off x="353387" y="4085909"/>
              <a:ext cx="561114" cy="16349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8CA8FBFC-B0A5-A8C1-22BE-4A430B4B203B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4883B-0249-2DA3-AEF9-D60D5168EEC8}"/>
                </a:ext>
              </a:extLst>
            </p:cNvPr>
            <p:cNvSpPr txBox="1"/>
            <p:nvPr/>
          </p:nvSpPr>
          <p:spPr>
            <a:xfrm>
              <a:off x="1840717" y="4477556"/>
              <a:ext cx="4987482" cy="31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표시한 곳에 컴퍼스의 침을 꽂고 모눈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칸만큼 벌려 그리면 </a:t>
              </a:r>
              <a:r>
                <a:rPr lang="ko-KR" altLang="en-US" sz="1600" dirty="0" smtClean="0">
                  <a:latin typeface="+mn-ea"/>
                  <a:ea typeface="+mn-ea"/>
                </a:rPr>
                <a:t>주어진 모양이 </a:t>
              </a:r>
              <a:r>
                <a:rPr lang="ko-KR" altLang="en-US" sz="1600" dirty="0">
                  <a:latin typeface="+mn-ea"/>
                  <a:ea typeface="+mn-ea"/>
                </a:rPr>
                <a:t>됩니다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2BE2BE2-6BAF-2B50-41CB-3F02F665D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91" y="3315668"/>
            <a:ext cx="1513021" cy="1450270"/>
          </a:xfrm>
          <a:prstGeom prst="rect">
            <a:avLst/>
          </a:prstGeom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4C958C02-348A-5310-7800-654F525E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1A692CC8-9CAF-EAB3-4185-DB91C150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268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hint.svg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90880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주어진 도형이 원이 아닌 까닭을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761772" y="5230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6218" y="4944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720329" y="5211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55658" y="4009907"/>
            <a:ext cx="578259" cy="371475"/>
            <a:chOff x="1689485" y="2881313"/>
            <a:chExt cx="578259" cy="371475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33916" y="3972492"/>
            <a:ext cx="5798323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원은 원의 중심에서 원까지의 거리가 모두 같아야 하는데 주어진 도형은 그와 같은 원의 중심이 없습니다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46114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32" y="40142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C35146-D15C-FC87-C25F-21F639178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2793" y="1558143"/>
            <a:ext cx="2946999" cy="2221412"/>
          </a:xfrm>
          <a:prstGeom prst="rect">
            <a:avLst/>
          </a:prstGeom>
        </p:spPr>
      </p:pic>
      <p:sp>
        <p:nvSpPr>
          <p:cNvPr id="76" name="TextBox 8">
            <a:extLst>
              <a:ext uri="{FF2B5EF4-FFF2-40B4-BE49-F238E27FC236}">
                <a16:creationId xmlns:a16="http://schemas.microsoft.com/office/drawing/2014/main" id="{E3C8D40A-CEF5-E82B-B6D6-16B3A2F4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79DD584A-9742-A6DC-6022-54002F42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589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513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34823" y="13674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친구의 대화를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75CCE3F7-09E2-F939-6456-D394CF2E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7677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307C3-FC31-BDBE-35A2-E4669F19C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40" y="1851059"/>
            <a:ext cx="2448503" cy="27476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6D37D45-1726-E50E-EF86-A6719466DEB2}"/>
              </a:ext>
            </a:extLst>
          </p:cNvPr>
          <p:cNvSpPr txBox="1"/>
          <p:nvPr/>
        </p:nvSpPr>
        <p:spPr>
          <a:xfrm>
            <a:off x="3582603" y="2345801"/>
            <a:ext cx="3492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그을 수 있는 가장 긴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           이네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03C554-C053-F19D-CD1B-A04633C64E59}"/>
              </a:ext>
            </a:extLst>
          </p:cNvPr>
          <p:cNvSpPr txBox="1"/>
          <p:nvPr/>
        </p:nvSpPr>
        <p:spPr>
          <a:xfrm>
            <a:off x="3514315" y="3656027"/>
            <a:ext cx="3492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선분을 원의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1E9081-7A6D-0102-E7F2-407F7866A33E}"/>
              </a:ext>
            </a:extLst>
          </p:cNvPr>
          <p:cNvSpPr txBox="1"/>
          <p:nvPr/>
        </p:nvSpPr>
        <p:spPr>
          <a:xfrm>
            <a:off x="4897374" y="2672916"/>
            <a:ext cx="678574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ㄱㄴ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0606DE-919A-3472-AD2C-8D8A31AE9A7A}"/>
              </a:ext>
            </a:extLst>
          </p:cNvPr>
          <p:cNvSpPr txBox="1"/>
          <p:nvPr/>
        </p:nvSpPr>
        <p:spPr>
          <a:xfrm>
            <a:off x="5162526" y="3656318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지름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9512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>
            <a:extLst>
              <a:ext uri="{FF2B5EF4-FFF2-40B4-BE49-F238E27FC236}">
                <a16:creationId xmlns:a16="http://schemas.microsoft.com/office/drawing/2014/main" id="{E8C592D7-ABE2-622F-AC73-C13026E90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D25AADA1-3110-A03A-4E20-CBB5D4EDA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879812" y="2345801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주원</a:t>
            </a:r>
            <a:endParaRPr lang="ko-KR" altLang="en-US" sz="1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2881602" y="3654173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승희</a:t>
            </a:r>
            <a:endParaRPr lang="ko-KR" altLang="en-US" sz="1900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86" y="29884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49" y="40407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508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twins_01_bg.svg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지우고 새로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써 주세요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75656" y="1988840"/>
            <a:ext cx="251544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68538" y="2291945"/>
            <a:ext cx="251544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588190" y="3280663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5705" y="2720389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45705" y="3665498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33152" y="4315776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282662" y="3987049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47187" y="1840486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7709" y="2187180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06612" y="3881522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53372" y="3158028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4520" y="2579088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4519" y="3502655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7187" y="4273086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6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37513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3508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34823" y="13674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38507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7AE4A932-8A56-69E0-D637-1377027E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1" y="14056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6CB629-6DCF-BA93-A738-F00A2B800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514" y="1948397"/>
            <a:ext cx="2577810" cy="292662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3070ED-7324-D7C4-B123-C44FEE36376C}"/>
              </a:ext>
            </a:extLst>
          </p:cNvPr>
          <p:cNvSpPr txBox="1"/>
          <p:nvPr/>
        </p:nvSpPr>
        <p:spPr>
          <a:xfrm>
            <a:off x="2969435" y="2355255"/>
            <a:ext cx="419551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그을 수 있는 가장 긴 선분은 선분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선분을 원의  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지름은 반지름의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B27506-D60F-1288-9A2E-FBA4A488EBCA}"/>
              </a:ext>
            </a:extLst>
          </p:cNvPr>
          <p:cNvSpPr txBox="1"/>
          <p:nvPr/>
        </p:nvSpPr>
        <p:spPr>
          <a:xfrm>
            <a:off x="3067506" y="2935233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ㄱㄴ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BC7FBB-6AF5-A850-8475-2615F92C389B}"/>
              </a:ext>
            </a:extLst>
          </p:cNvPr>
          <p:cNvSpPr txBox="1"/>
          <p:nvPr/>
        </p:nvSpPr>
        <p:spPr>
          <a:xfrm>
            <a:off x="5887241" y="2934097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지름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B0D4C9-9EAF-6646-CEFC-E818E53F7472}"/>
              </a:ext>
            </a:extLst>
          </p:cNvPr>
          <p:cNvSpPr txBox="1"/>
          <p:nvPr/>
        </p:nvSpPr>
        <p:spPr>
          <a:xfrm>
            <a:off x="3067506" y="4088395"/>
            <a:ext cx="30660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A03986F6-4FB4-3726-FE9A-AA8922398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1F14660D-6222-CCFC-42C6-382CD60A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45" y="32517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79" y="3189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62" y="44333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536392" y="2076509"/>
            <a:ext cx="251544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426020" y="2417641"/>
            <a:ext cx="251544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40540" y="3482283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26701" y="2897548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62706" y="3879875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3888" y="4623818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11241" y="4254607"/>
            <a:ext cx="228676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07923" y="1928155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5191" y="2312876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5191" y="4149080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1441" y="3333612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516" y="2756247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520" y="3717032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07923" y="4581128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63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twins_02_bg.svg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지우고 새로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써 주세요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0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주어진 도형이 원이 아닌 까닭을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355658" y="4009907"/>
            <a:ext cx="578259" cy="371475"/>
            <a:chOff x="1689485" y="2881313"/>
            <a:chExt cx="578259" cy="371475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33916" y="3972492"/>
            <a:ext cx="5798323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원은 원의 중심에서 원까지의 거리가 모두 같아야 하는데 주어진 도형은 그와 같은 원의 중심이 없습니다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46114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32" y="40142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C35146-D15C-FC87-C25F-21F639178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2793" y="1558143"/>
            <a:ext cx="2946999" cy="2221412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59C641-5AA1-455B-7A96-D455F6B4952B}"/>
              </a:ext>
            </a:extLst>
          </p:cNvPr>
          <p:cNvGrpSpPr/>
          <p:nvPr/>
        </p:nvGrpSpPr>
        <p:grpSpPr>
          <a:xfrm>
            <a:off x="251520" y="2780928"/>
            <a:ext cx="6667165" cy="2384350"/>
            <a:chOff x="207825" y="4001636"/>
            <a:chExt cx="6667165" cy="123222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6498779-0607-96E0-256C-12FF171661AE}"/>
                </a:ext>
              </a:extLst>
            </p:cNvPr>
            <p:cNvSpPr/>
            <p:nvPr/>
          </p:nvSpPr>
          <p:spPr>
            <a:xfrm>
              <a:off x="207825" y="4165128"/>
              <a:ext cx="6667165" cy="88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4F916D9A-F150-8EB0-032B-6E5E98C24CEC}"/>
                </a:ext>
              </a:extLst>
            </p:cNvPr>
            <p:cNvSpPr/>
            <p:nvPr/>
          </p:nvSpPr>
          <p:spPr>
            <a:xfrm>
              <a:off x="353387" y="40016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7E02BBB6-E092-B6E5-82C6-568F7AB09ABC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1136F-8144-F096-2A0D-EC302B964057}"/>
                </a:ext>
              </a:extLst>
            </p:cNvPr>
            <p:cNvSpPr txBox="1"/>
            <p:nvPr/>
          </p:nvSpPr>
          <p:spPr>
            <a:xfrm>
              <a:off x="237404" y="4361676"/>
              <a:ext cx="6559153" cy="42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‘</a:t>
              </a:r>
              <a:r>
                <a:rPr lang="ko-KR" altLang="en-US" sz="1600" dirty="0">
                  <a:latin typeface="+mn-ea"/>
                  <a:ea typeface="+mn-ea"/>
                </a:rPr>
                <a:t>원은 원 위의 두 점을 연결하여 가장 긴 선분이 여러 개 있는데 주어진 도형은 도형 위의 두 점을 연결하여 가장 긴 선분이 하나입니다</a:t>
              </a:r>
              <a:r>
                <a:rPr lang="en-US" altLang="ko-KR" sz="1600" dirty="0">
                  <a:latin typeface="+mn-ea"/>
                  <a:ea typeface="+mn-ea"/>
                </a:rPr>
                <a:t>.’</a:t>
              </a:r>
              <a:r>
                <a:rPr lang="ko-KR" altLang="en-US" sz="1600" dirty="0">
                  <a:latin typeface="+mn-ea"/>
                  <a:ea typeface="+mn-ea"/>
                </a:rPr>
                <a:t>와 같은 답도 정답으로 인정합니다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5" name="TextBox 8">
            <a:extLst>
              <a:ext uri="{FF2B5EF4-FFF2-40B4-BE49-F238E27FC236}">
                <a16:creationId xmlns:a16="http://schemas.microsoft.com/office/drawing/2014/main" id="{A5E5126D-73D5-203F-1383-49DDEE88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5C9AC2A2-BDF2-9B57-1222-6257D548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3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04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음료수병이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가로와 세로는 각각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755879" y="5232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684452" y="5246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5041B9-EEBD-187F-2733-D5F11300A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513" y="2107961"/>
            <a:ext cx="3464555" cy="23651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70D85DE-C670-5732-F87E-37F299DF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7" y="181878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C79A1-D557-C978-3B8D-E278D47A8452}"/>
              </a:ext>
            </a:extLst>
          </p:cNvPr>
          <p:cNvSpPr txBox="1"/>
          <p:nvPr/>
        </p:nvSpPr>
        <p:spPr>
          <a:xfrm>
            <a:off x="387198" y="1712131"/>
            <a:ext cx="2492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BC754-CAED-E6A3-2FAF-514A52919AE9}"/>
              </a:ext>
            </a:extLst>
          </p:cNvPr>
          <p:cNvSpPr txBox="1"/>
          <p:nvPr/>
        </p:nvSpPr>
        <p:spPr>
          <a:xfrm>
            <a:off x="2781242" y="4732799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26E75-3865-6B87-2D2A-C6296759A607}"/>
              </a:ext>
            </a:extLst>
          </p:cNvPr>
          <p:cNvSpPr txBox="1"/>
          <p:nvPr/>
        </p:nvSpPr>
        <p:spPr>
          <a:xfrm>
            <a:off x="3491880" y="4732799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694F1FE4-68A4-D4E6-6546-D0F6A274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CC9927-9AEC-689F-B722-DAE3D90A8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607539" y="1436264"/>
            <a:ext cx="1304721" cy="264544"/>
            <a:chOff x="5639384" y="1248828"/>
            <a:chExt cx="1304721" cy="264544"/>
          </a:xfrm>
        </p:grpSpPr>
        <p:sp>
          <p:nvSpPr>
            <p:cNvPr id="53" name="직사각형 52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383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04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음료수병이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가로와 세로는 각각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5041B9-EEBD-187F-2733-D5F11300A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513" y="2107961"/>
            <a:ext cx="3464555" cy="23651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70D85DE-C670-5732-F87E-37F299DF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7" y="181878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C79A1-D557-C978-3B8D-E278D47A8452}"/>
              </a:ext>
            </a:extLst>
          </p:cNvPr>
          <p:cNvSpPr txBox="1"/>
          <p:nvPr/>
        </p:nvSpPr>
        <p:spPr>
          <a:xfrm>
            <a:off x="387198" y="1712131"/>
            <a:ext cx="2492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BC754-CAED-E6A3-2FAF-514A52919AE9}"/>
              </a:ext>
            </a:extLst>
          </p:cNvPr>
          <p:cNvSpPr txBox="1"/>
          <p:nvPr/>
        </p:nvSpPr>
        <p:spPr>
          <a:xfrm>
            <a:off x="2781242" y="4732799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26E75-3865-6B87-2D2A-C6296759A607}"/>
              </a:ext>
            </a:extLst>
          </p:cNvPr>
          <p:cNvSpPr txBox="1"/>
          <p:nvPr/>
        </p:nvSpPr>
        <p:spPr>
          <a:xfrm>
            <a:off x="3491880" y="4732799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694F1FE4-68A4-D4E6-6546-D0F6A274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CC9927-9AEC-689F-B722-DAE3D90A8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607539" y="1436264"/>
            <a:ext cx="1304721" cy="264544"/>
            <a:chOff x="5639384" y="1248828"/>
            <a:chExt cx="1304721" cy="264544"/>
          </a:xfrm>
        </p:grpSpPr>
        <p:sp>
          <p:nvSpPr>
            <p:cNvPr id="53" name="직사각형 52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22960-2F81-576E-A466-17925B59653C}"/>
              </a:ext>
            </a:extLst>
          </p:cNvPr>
          <p:cNvGrpSpPr/>
          <p:nvPr/>
        </p:nvGrpSpPr>
        <p:grpSpPr>
          <a:xfrm>
            <a:off x="251520" y="3645024"/>
            <a:ext cx="6881598" cy="1520254"/>
            <a:chOff x="207825" y="3713604"/>
            <a:chExt cx="6881598" cy="152025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F59CE0-B1F2-0D30-1532-D715960CC266}"/>
                </a:ext>
              </a:extLst>
            </p:cNvPr>
            <p:cNvSpPr/>
            <p:nvPr/>
          </p:nvSpPr>
          <p:spPr>
            <a:xfrm>
              <a:off x="207825" y="3854113"/>
              <a:ext cx="6667165" cy="1191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9">
              <a:extLst>
                <a:ext uri="{FF2B5EF4-FFF2-40B4-BE49-F238E27FC236}">
                  <a16:creationId xmlns:a16="http://schemas.microsoft.com/office/drawing/2014/main" id="{4B7A4F3C-A35C-1793-EE97-5D48FDCB7A57}"/>
                </a:ext>
              </a:extLst>
            </p:cNvPr>
            <p:cNvSpPr/>
            <p:nvPr/>
          </p:nvSpPr>
          <p:spPr>
            <a:xfrm>
              <a:off x="353387" y="37136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B942A762-1BC6-AA28-13B3-A6B7888762E9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782B0-9796-806C-B950-8663E8678F1B}"/>
                </a:ext>
              </a:extLst>
            </p:cNvPr>
            <p:cNvSpPr txBox="1"/>
            <p:nvPr/>
          </p:nvSpPr>
          <p:spPr>
            <a:xfrm>
              <a:off x="386254" y="4275150"/>
              <a:ext cx="6703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상자의 가로는 반지름이 </a:t>
              </a:r>
              <a:r>
                <a:rPr lang="en-US" altLang="ko-KR" sz="1600" dirty="0">
                  <a:latin typeface="+mn-ea"/>
                  <a:ea typeface="+mn-ea"/>
                </a:rPr>
                <a:t>6</a:t>
              </a:r>
              <a:r>
                <a:rPr lang="ko-KR" altLang="en-US" sz="1600" dirty="0">
                  <a:latin typeface="+mn-ea"/>
                  <a:ea typeface="+mn-ea"/>
                </a:rPr>
                <a:t>개 있으므로 </a:t>
              </a:r>
              <a:r>
                <a:rPr lang="en-US" altLang="ko-KR" sz="1600" dirty="0">
                  <a:latin typeface="+mn-ea"/>
                  <a:ea typeface="+mn-ea"/>
                </a:rPr>
                <a:t>5×6=30(cm)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29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04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음료수병이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가로와 세로는 각각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755879" y="5232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684452" y="5246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5041B9-EEBD-187F-2733-D5F11300A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513" y="2107961"/>
            <a:ext cx="3464555" cy="23651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70D85DE-C670-5732-F87E-37F299DF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7" y="181878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C79A1-D557-C978-3B8D-E278D47A8452}"/>
              </a:ext>
            </a:extLst>
          </p:cNvPr>
          <p:cNvSpPr txBox="1"/>
          <p:nvPr/>
        </p:nvSpPr>
        <p:spPr>
          <a:xfrm>
            <a:off x="387198" y="1712131"/>
            <a:ext cx="2492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세로는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BC754-CAED-E6A3-2FAF-514A52919AE9}"/>
              </a:ext>
            </a:extLst>
          </p:cNvPr>
          <p:cNvSpPr txBox="1"/>
          <p:nvPr/>
        </p:nvSpPr>
        <p:spPr>
          <a:xfrm>
            <a:off x="2781242" y="4732799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26E75-3865-6B87-2D2A-C6296759A607}"/>
              </a:ext>
            </a:extLst>
          </p:cNvPr>
          <p:cNvSpPr txBox="1"/>
          <p:nvPr/>
        </p:nvSpPr>
        <p:spPr>
          <a:xfrm>
            <a:off x="3491880" y="4732799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694F1FE4-68A4-D4E6-6546-D0F6A274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CC9927-9AEC-689F-B722-DAE3D90A8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52120" y="14362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7523" y="14447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52203E-E187-729E-E258-39649717AD25}"/>
              </a:ext>
            </a:extLst>
          </p:cNvPr>
          <p:cNvSpPr/>
          <p:nvPr/>
        </p:nvSpPr>
        <p:spPr>
          <a:xfrm>
            <a:off x="1504425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31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7" y="5340393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91541" y="5225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5536" y="134773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모양의 컵케이크가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가로와 세로는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3C7FB1-DC04-0ACA-81F5-0FE491FA1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875" y="2125795"/>
            <a:ext cx="4629882" cy="16770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1A337E-6F59-AFF3-ACE6-71AD0EC9D93C}"/>
              </a:ext>
            </a:extLst>
          </p:cNvPr>
          <p:cNvSpPr txBox="1"/>
          <p:nvPr/>
        </p:nvSpPr>
        <p:spPr>
          <a:xfrm>
            <a:off x="2065627" y="4267163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D158E-8D37-827E-BD8D-739F2E76DDA6}"/>
              </a:ext>
            </a:extLst>
          </p:cNvPr>
          <p:cNvSpPr txBox="1"/>
          <p:nvPr/>
        </p:nvSpPr>
        <p:spPr>
          <a:xfrm>
            <a:off x="2775063" y="4283365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E46F0C48-3075-1A75-2493-3CA9238F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7597DD41-9460-A5B7-ECAB-71D9E6A3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456832" y="4273787"/>
            <a:ext cx="540735" cy="371475"/>
            <a:chOff x="1693894" y="2881313"/>
            <a:chExt cx="540735" cy="371475"/>
          </a:xfrm>
        </p:grpSpPr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가로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61A337E-6F59-AFF3-ACE6-71AD0EC9D93C}"/>
              </a:ext>
            </a:extLst>
          </p:cNvPr>
          <p:cNvSpPr txBox="1"/>
          <p:nvPr/>
        </p:nvSpPr>
        <p:spPr>
          <a:xfrm>
            <a:off x="4483643" y="4271849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5D158E-8D37-827E-BD8D-739F2E76DDA6}"/>
              </a:ext>
            </a:extLst>
          </p:cNvPr>
          <p:cNvSpPr txBox="1"/>
          <p:nvPr/>
        </p:nvSpPr>
        <p:spPr>
          <a:xfrm>
            <a:off x="5193079" y="4288051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874848" y="4278473"/>
            <a:ext cx="540735" cy="371475"/>
            <a:chOff x="1693894" y="2881313"/>
            <a:chExt cx="540735" cy="371475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세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로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832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twins_01_bg.png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48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색 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350210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5536" y="134773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모양의 음료수병이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가로와 세로는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7A331C-2254-F2C9-A79E-50519972E0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797" y="2132856"/>
            <a:ext cx="2038635" cy="2962688"/>
          </a:xfrm>
          <a:prstGeom prst="rect">
            <a:avLst/>
          </a:prstGeom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FF42630D-4243-3009-3C2A-FB47242B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61216F69-7B7B-8992-5D4C-B2F48AF0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548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twins_02_bg.png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61A337E-6F59-AFF3-ACE6-71AD0EC9D93C}"/>
              </a:ext>
            </a:extLst>
          </p:cNvPr>
          <p:cNvSpPr txBox="1"/>
          <p:nvPr/>
        </p:nvSpPr>
        <p:spPr>
          <a:xfrm>
            <a:off x="4746235" y="3031808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D158E-8D37-827E-BD8D-739F2E76DDA6}"/>
              </a:ext>
            </a:extLst>
          </p:cNvPr>
          <p:cNvSpPr txBox="1"/>
          <p:nvPr/>
        </p:nvSpPr>
        <p:spPr>
          <a:xfrm>
            <a:off x="5455671" y="3048010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137440" y="3038432"/>
            <a:ext cx="540735" cy="371475"/>
            <a:chOff x="1693894" y="2881313"/>
            <a:chExt cx="540735" cy="371475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가로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61A337E-6F59-AFF3-ACE6-71AD0EC9D93C}"/>
              </a:ext>
            </a:extLst>
          </p:cNvPr>
          <p:cNvSpPr txBox="1"/>
          <p:nvPr/>
        </p:nvSpPr>
        <p:spPr>
          <a:xfrm>
            <a:off x="4746235" y="3885978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D158E-8D37-827E-BD8D-739F2E76DDA6}"/>
              </a:ext>
            </a:extLst>
          </p:cNvPr>
          <p:cNvSpPr txBox="1"/>
          <p:nvPr/>
        </p:nvSpPr>
        <p:spPr>
          <a:xfrm>
            <a:off x="5455671" y="3902180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4137440" y="3892602"/>
            <a:ext cx="540735" cy="371475"/>
            <a:chOff x="1693894" y="2881313"/>
            <a:chExt cx="540735" cy="371475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세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로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6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04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음료수병이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가로와 세로는 각각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5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02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5041B9-EEBD-187F-2733-D5F11300A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513" y="2107961"/>
            <a:ext cx="3464555" cy="23651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70D85DE-C670-5732-F87E-37F299DF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7" y="181878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C79A1-D557-C978-3B8D-E278D47A8452}"/>
              </a:ext>
            </a:extLst>
          </p:cNvPr>
          <p:cNvSpPr txBox="1"/>
          <p:nvPr/>
        </p:nvSpPr>
        <p:spPr>
          <a:xfrm>
            <a:off x="387198" y="1712131"/>
            <a:ext cx="2492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세로는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BC754-CAED-E6A3-2FAF-514A52919AE9}"/>
              </a:ext>
            </a:extLst>
          </p:cNvPr>
          <p:cNvSpPr txBox="1"/>
          <p:nvPr/>
        </p:nvSpPr>
        <p:spPr>
          <a:xfrm>
            <a:off x="2781242" y="4732799"/>
            <a:ext cx="6785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26E75-3865-6B87-2D2A-C6296759A607}"/>
              </a:ext>
            </a:extLst>
          </p:cNvPr>
          <p:cNvSpPr txBox="1"/>
          <p:nvPr/>
        </p:nvSpPr>
        <p:spPr>
          <a:xfrm>
            <a:off x="3491880" y="4732799"/>
            <a:ext cx="608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694F1FE4-68A4-D4E6-6546-D0F6A274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CC9927-9AEC-689F-B722-DAE3D90A8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52120" y="14362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7523" y="14447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B922960-2F81-576E-A466-17925B59653C}"/>
              </a:ext>
            </a:extLst>
          </p:cNvPr>
          <p:cNvGrpSpPr/>
          <p:nvPr/>
        </p:nvGrpSpPr>
        <p:grpSpPr>
          <a:xfrm>
            <a:off x="251520" y="3645024"/>
            <a:ext cx="6667165" cy="1520254"/>
            <a:chOff x="207825" y="3713604"/>
            <a:chExt cx="6667165" cy="152025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FF59CE0-B1F2-0D30-1532-D715960CC266}"/>
                </a:ext>
              </a:extLst>
            </p:cNvPr>
            <p:cNvSpPr/>
            <p:nvPr/>
          </p:nvSpPr>
          <p:spPr>
            <a:xfrm>
              <a:off x="207825" y="3854113"/>
              <a:ext cx="6667165" cy="1191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29">
              <a:extLst>
                <a:ext uri="{FF2B5EF4-FFF2-40B4-BE49-F238E27FC236}">
                  <a16:creationId xmlns:a16="http://schemas.microsoft.com/office/drawing/2014/main" id="{4B7A4F3C-A35C-1793-EE97-5D48FDCB7A57}"/>
                </a:ext>
              </a:extLst>
            </p:cNvPr>
            <p:cNvSpPr/>
            <p:nvPr/>
          </p:nvSpPr>
          <p:spPr>
            <a:xfrm>
              <a:off x="353387" y="37136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942A762-1BC6-AA28-13B3-A6B7888762E9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8782B0-9796-806C-B950-8663E8678F1B}"/>
                </a:ext>
              </a:extLst>
            </p:cNvPr>
            <p:cNvSpPr txBox="1"/>
            <p:nvPr/>
          </p:nvSpPr>
          <p:spPr>
            <a:xfrm>
              <a:off x="386254" y="4311154"/>
              <a:ext cx="633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상자의 </a:t>
              </a:r>
              <a:r>
                <a:rPr lang="ko-KR" altLang="en-US" sz="1600" dirty="0">
                  <a:latin typeface="+mn-ea"/>
                  <a:ea typeface="+mn-ea"/>
                </a:rPr>
                <a:t>세로는 반지름이 </a:t>
              </a:r>
              <a:r>
                <a:rPr lang="en-US" altLang="ko-KR" sz="1600" dirty="0">
                  <a:latin typeface="+mn-ea"/>
                  <a:ea typeface="+mn-ea"/>
                </a:rPr>
                <a:t>4</a:t>
              </a:r>
              <a:r>
                <a:rPr lang="ko-KR" altLang="en-US" sz="1600" dirty="0">
                  <a:latin typeface="+mn-ea"/>
                  <a:ea typeface="+mn-ea"/>
                </a:rPr>
                <a:t>개 있으므로 </a:t>
              </a:r>
              <a:r>
                <a:rPr lang="en-US" altLang="ko-KR" sz="1600" dirty="0">
                  <a:latin typeface="+mn-ea"/>
                  <a:ea typeface="+mn-ea"/>
                </a:rPr>
                <a:t>5×4=20(cm)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33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3548" y="1817632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지름을 알고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 관계를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19256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36" y="2494740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컴퍼스를 이용하여 여러 가지 크기의 원을 그려서 다양한 모양을 꾸밀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27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컴퍼스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생각 그물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좌측상단부터 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31~33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1700808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66920" y="1556792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339752" y="4257092"/>
            <a:ext cx="202931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 bwMode="auto">
          <a:xfrm flipH="1" flipV="1">
            <a:off x="2354929" y="2925661"/>
            <a:ext cx="370601" cy="32879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V="1">
            <a:off x="4319970" y="2703051"/>
            <a:ext cx="394143" cy="55140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1" idx="0"/>
          </p:cNvCxnSpPr>
          <p:nvPr/>
        </p:nvCxnSpPr>
        <p:spPr bwMode="auto">
          <a:xfrm flipV="1">
            <a:off x="3354410" y="3627089"/>
            <a:ext cx="55643" cy="63000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1835975" y="2810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85069-7F2D-5333-91F4-D4691500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29" y="1915021"/>
            <a:ext cx="1929612" cy="8951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224B22-8397-79AB-BEEA-0440393A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65" y="4316064"/>
            <a:ext cx="1877731" cy="1111927"/>
          </a:xfrm>
          <a:prstGeom prst="rect">
            <a:avLst/>
          </a:prstGeom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263051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87CE20-438D-EC13-40D1-FE0881FCD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52" y="1654758"/>
            <a:ext cx="1942500" cy="1002242"/>
          </a:xfrm>
          <a:prstGeom prst="rect">
            <a:avLst/>
          </a:prstGeom>
        </p:spPr>
      </p:pic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02" y="24864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34" y="51867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id="{36FDED92-BB24-D62D-77FF-C73731C1B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4FDA0051-0205-17AB-FCF6-3B9585B6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025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map_01.png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6" y="1741426"/>
            <a:ext cx="202138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알아볼까요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520163" y="4959864"/>
            <a:ext cx="2074994" cy="254314"/>
            <a:chOff x="376619" y="1244466"/>
            <a:chExt cx="3341807" cy="409576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8" y="133281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2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325" y="1244466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/>
          <p:cNvSpPr/>
          <p:nvPr/>
        </p:nvSpPr>
        <p:spPr>
          <a:xfrm>
            <a:off x="2286151" y="5116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83984F1-E340-1F89-B782-E6F00364CD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281"/>
          <a:stretch/>
        </p:blipFill>
        <p:spPr>
          <a:xfrm>
            <a:off x="634242" y="2339484"/>
            <a:ext cx="5761097" cy="22910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FE24F4-F121-6A2B-5699-AD82572DB319}"/>
              </a:ext>
            </a:extLst>
          </p:cNvPr>
          <p:cNvSpPr/>
          <p:nvPr/>
        </p:nvSpPr>
        <p:spPr>
          <a:xfrm>
            <a:off x="4489624" y="2706973"/>
            <a:ext cx="1636411" cy="722027"/>
          </a:xfrm>
          <a:prstGeom prst="rect">
            <a:avLst/>
          </a:prstGeom>
          <a:solidFill>
            <a:srgbClr val="EEF7F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75C268-55B1-CE27-5ABE-BB6F92D0455B}"/>
              </a:ext>
            </a:extLst>
          </p:cNvPr>
          <p:cNvSpPr/>
          <p:nvPr/>
        </p:nvSpPr>
        <p:spPr>
          <a:xfrm>
            <a:off x="4376132" y="3933276"/>
            <a:ext cx="1874588" cy="539874"/>
          </a:xfrm>
          <a:prstGeom prst="rect">
            <a:avLst/>
          </a:prstGeom>
          <a:solidFill>
            <a:srgbClr val="F8F8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0A17E9-5078-0409-9FEB-81BD53121B67}"/>
              </a:ext>
            </a:extLst>
          </p:cNvPr>
          <p:cNvSpPr/>
          <p:nvPr/>
        </p:nvSpPr>
        <p:spPr>
          <a:xfrm>
            <a:off x="775864" y="3185531"/>
            <a:ext cx="1484457" cy="760562"/>
          </a:xfrm>
          <a:prstGeom prst="rect">
            <a:avLst/>
          </a:prstGeom>
          <a:solidFill>
            <a:srgbClr val="FEF0F0"/>
          </a:solidFill>
          <a:ln w="28575">
            <a:solidFill>
              <a:srgbClr val="FE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628820-7815-5B95-7743-D73CE8D933F3}"/>
              </a:ext>
            </a:extLst>
          </p:cNvPr>
          <p:cNvSpPr/>
          <p:nvPr/>
        </p:nvSpPr>
        <p:spPr>
          <a:xfrm>
            <a:off x="1082550" y="2883712"/>
            <a:ext cx="837458" cy="1998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1FA057-7C84-820B-93BD-49B6B1195CE9}"/>
              </a:ext>
            </a:extLst>
          </p:cNvPr>
          <p:cNvSpPr/>
          <p:nvPr/>
        </p:nvSpPr>
        <p:spPr>
          <a:xfrm>
            <a:off x="5143010" y="2387391"/>
            <a:ext cx="296538" cy="1998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14386C-4B74-9732-17A5-1E7405EB4C51}"/>
              </a:ext>
            </a:extLst>
          </p:cNvPr>
          <p:cNvSpPr/>
          <p:nvPr/>
        </p:nvSpPr>
        <p:spPr>
          <a:xfrm>
            <a:off x="4989740" y="3703825"/>
            <a:ext cx="598880" cy="1998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90D52B-4561-A876-C7F9-E62388E0DCF0}"/>
              </a:ext>
            </a:extLst>
          </p:cNvPr>
          <p:cNvSpPr txBox="1"/>
          <p:nvPr/>
        </p:nvSpPr>
        <p:spPr>
          <a:xfrm>
            <a:off x="1015528" y="2817475"/>
            <a:ext cx="1020005" cy="3234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7C1C9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C88DE2-4EB6-5D29-14BF-5E1E7D5D7B55}"/>
              </a:ext>
            </a:extLst>
          </p:cNvPr>
          <p:cNvSpPr txBox="1"/>
          <p:nvPr/>
        </p:nvSpPr>
        <p:spPr>
          <a:xfrm>
            <a:off x="575868" y="3097723"/>
            <a:ext cx="19191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그릴 때에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못이 꽂혔던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점이야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80351E-96CA-FA59-69C1-5EE5C3A45F6C}"/>
              </a:ext>
            </a:extLst>
          </p:cNvPr>
          <p:cNvSpPr txBox="1"/>
          <p:nvPr/>
        </p:nvSpPr>
        <p:spPr>
          <a:xfrm>
            <a:off x="4196912" y="2636980"/>
            <a:ext cx="2305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중심을 지나게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위의 두 점을 이은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선분이지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C68482-0A2D-9AEF-8230-EF9C6C36D593}"/>
              </a:ext>
            </a:extLst>
          </p:cNvPr>
          <p:cNvSpPr txBox="1"/>
          <p:nvPr/>
        </p:nvSpPr>
        <p:spPr>
          <a:xfrm>
            <a:off x="4065423" y="3919788"/>
            <a:ext cx="2619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중심과 원 위의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점을 이은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선분이란다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E5DA01-434B-856F-5844-D5A52626B6E5}"/>
              </a:ext>
            </a:extLst>
          </p:cNvPr>
          <p:cNvSpPr txBox="1"/>
          <p:nvPr/>
        </p:nvSpPr>
        <p:spPr>
          <a:xfrm>
            <a:off x="4996036" y="2297018"/>
            <a:ext cx="592584" cy="3234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just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ko-KR" altLang="en-US" dirty="0"/>
              <a:t>지름</a:t>
            </a:r>
            <a:endParaRPr lang="en-US" altLang="ko-K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6C6BFF-B914-E34A-0B81-5E65FBE776E2}"/>
              </a:ext>
            </a:extLst>
          </p:cNvPr>
          <p:cNvSpPr txBox="1"/>
          <p:nvPr/>
        </p:nvSpPr>
        <p:spPr>
          <a:xfrm>
            <a:off x="4882171" y="3632715"/>
            <a:ext cx="870717" cy="3234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반지름</a:t>
            </a:r>
            <a:endParaRPr lang="en-US" altLang="ko-KR" dirty="0"/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2DCEF059-AB9A-6520-1C87-766B874C8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id="{270B5C70-1CE1-D019-A5F9-7428FD0B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176" y="1702081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5" y="1741426"/>
            <a:ext cx="283266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성질을 알아볼까요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E9EED9B-FD67-DFA1-519D-86588633126E}"/>
              </a:ext>
            </a:extLst>
          </p:cNvPr>
          <p:cNvGrpSpPr/>
          <p:nvPr/>
        </p:nvGrpSpPr>
        <p:grpSpPr>
          <a:xfrm>
            <a:off x="2422319" y="4881305"/>
            <a:ext cx="2074994" cy="254314"/>
            <a:chOff x="376619" y="1244466"/>
            <a:chExt cx="3341807" cy="409576"/>
          </a:xfrm>
        </p:grpSpPr>
        <p:pic>
          <p:nvPicPr>
            <p:cNvPr id="55" name="Picture 11">
              <a:extLst>
                <a:ext uri="{FF2B5EF4-FFF2-40B4-BE49-F238E27FC236}">
                  <a16:creationId xmlns:a16="http://schemas.microsoft.com/office/drawing/2014/main" id="{8A3F7AA7-8D45-102B-B2B1-709C219F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id="{DF7A4F95-29B2-FA24-AA55-55A1C9DF3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684" y="1316057"/>
              <a:ext cx="781051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11A898CF-2338-5003-099A-8864A674E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198" y="132946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id="{D18C8830-D3EE-1D6C-E43A-FAE2EE4BC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325" y="1244466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CB24CB98-6336-36AE-27B5-80EF4544B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24" y="132805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970ECD82-2877-AA15-B798-8483174FF3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872"/>
          <a:stretch/>
        </p:blipFill>
        <p:spPr>
          <a:xfrm>
            <a:off x="469407" y="3536320"/>
            <a:ext cx="6154821" cy="100880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BC34A5-8A53-7ECF-B8DA-B28B4D796321}"/>
              </a:ext>
            </a:extLst>
          </p:cNvPr>
          <p:cNvSpPr/>
          <p:nvPr/>
        </p:nvSpPr>
        <p:spPr>
          <a:xfrm>
            <a:off x="611560" y="2469004"/>
            <a:ext cx="1235731" cy="70490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F5B159D-1961-59D5-414D-8EA6B0AFDB7C}"/>
              </a:ext>
            </a:extLst>
          </p:cNvPr>
          <p:cNvSpPr/>
          <p:nvPr/>
        </p:nvSpPr>
        <p:spPr>
          <a:xfrm>
            <a:off x="2153045" y="2487851"/>
            <a:ext cx="1235731" cy="70490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F0F7097-A474-60E8-10DE-71602274BADF}"/>
              </a:ext>
            </a:extLst>
          </p:cNvPr>
          <p:cNvSpPr/>
          <p:nvPr/>
        </p:nvSpPr>
        <p:spPr>
          <a:xfrm>
            <a:off x="3604198" y="2449876"/>
            <a:ext cx="1235731" cy="74662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DDE5CC0-F8C2-8891-13F1-1F94E3F7EDAC}"/>
              </a:ext>
            </a:extLst>
          </p:cNvPr>
          <p:cNvSpPr/>
          <p:nvPr/>
        </p:nvSpPr>
        <p:spPr>
          <a:xfrm>
            <a:off x="5100980" y="2430482"/>
            <a:ext cx="1295715" cy="74662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9B28DF-FD7C-C749-F942-C5BF300019B9}"/>
              </a:ext>
            </a:extLst>
          </p:cNvPr>
          <p:cNvSpPr txBox="1"/>
          <p:nvPr/>
        </p:nvSpPr>
        <p:spPr>
          <a:xfrm>
            <a:off x="508026" y="2443046"/>
            <a:ext cx="1533313" cy="970478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지름은 원을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둘로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나눠요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6283FB-08C4-F474-6ABE-5825ED52ADFD}"/>
              </a:ext>
            </a:extLst>
          </p:cNvPr>
          <p:cNvSpPr txBox="1"/>
          <p:nvPr/>
        </p:nvSpPr>
        <p:spPr>
          <a:xfrm>
            <a:off x="2123728" y="2443046"/>
            <a:ext cx="1344973" cy="97047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지름은 </a:t>
            </a:r>
            <a:r>
              <a:rPr lang="ko-KR" altLang="en-US" dirty="0" smtClean="0"/>
              <a:t>늘 </a:t>
            </a:r>
            <a:endParaRPr lang="en-US" altLang="ko-KR" dirty="0" smtClean="0"/>
          </a:p>
          <a:p>
            <a:r>
              <a:rPr lang="ko-KR" altLang="en-US" dirty="0" smtClean="0"/>
              <a:t>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중심을 </a:t>
            </a:r>
            <a:endParaRPr lang="en-US" altLang="ko-KR" dirty="0" smtClean="0"/>
          </a:p>
          <a:p>
            <a:r>
              <a:rPr lang="ko-KR" altLang="en-US" dirty="0" smtClean="0"/>
              <a:t>지나요</a:t>
            </a:r>
            <a:r>
              <a:rPr lang="en-US" altLang="ko-KR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97A3BA-8A00-CB2D-A4FA-EB13B7B54DDF}"/>
              </a:ext>
            </a:extLst>
          </p:cNvPr>
          <p:cNvSpPr txBox="1"/>
          <p:nvPr/>
        </p:nvSpPr>
        <p:spPr>
          <a:xfrm>
            <a:off x="3536593" y="2174182"/>
            <a:ext cx="1660300" cy="1293971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지름은 원 위의</a:t>
            </a:r>
            <a:endParaRPr lang="en-US" altLang="ko-KR" dirty="0"/>
          </a:p>
          <a:p>
            <a:r>
              <a:rPr lang="ko-KR" altLang="en-US" dirty="0"/>
              <a:t>두 점을 이은</a:t>
            </a:r>
            <a:endParaRPr lang="en-US" altLang="ko-KR" dirty="0"/>
          </a:p>
          <a:p>
            <a:r>
              <a:rPr lang="ko-KR" altLang="en-US" dirty="0"/>
              <a:t>선분 중 </a:t>
            </a:r>
            <a:endParaRPr lang="en-US" altLang="ko-KR" dirty="0"/>
          </a:p>
          <a:p>
            <a:r>
              <a:rPr lang="ko-KR" altLang="en-US" dirty="0"/>
              <a:t>가장 길어요</a:t>
            </a:r>
            <a:r>
              <a:rPr lang="en-US" altLang="ko-KR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577268-9871-15F4-A8B5-A4CB15017A02}"/>
              </a:ext>
            </a:extLst>
          </p:cNvPr>
          <p:cNvSpPr txBox="1"/>
          <p:nvPr/>
        </p:nvSpPr>
        <p:spPr>
          <a:xfrm>
            <a:off x="5280795" y="2467364"/>
            <a:ext cx="1294215" cy="970478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지름은 </a:t>
            </a:r>
            <a:endParaRPr lang="en-US" altLang="ko-KR" dirty="0"/>
          </a:p>
          <a:p>
            <a:r>
              <a:rPr lang="ko-KR" altLang="en-US" dirty="0"/>
              <a:t>반지름의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배예요</a:t>
            </a:r>
            <a:r>
              <a:rPr lang="en-US" altLang="ko-KR" dirty="0"/>
              <a:t>.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17A4B8F-B9BD-C04A-14FD-BACEE113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0678536B-76A2-1017-51A8-317A93FA6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1594241" y="3421503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0800000">
            <a:off x="3093213" y="3421502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4664966" y="3465636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0800000">
            <a:off x="6163374" y="3437842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93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map_02.png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2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098" y="1700808"/>
            <a:ext cx="603283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912" y="1690297"/>
            <a:ext cx="266734" cy="2927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6116" y="1741426"/>
            <a:ext cx="209341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그려 볼까요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30A82D2-5459-6209-EEBE-0DCF0E81FB10}"/>
              </a:ext>
            </a:extLst>
          </p:cNvPr>
          <p:cNvGrpSpPr/>
          <p:nvPr/>
        </p:nvGrpSpPr>
        <p:grpSpPr>
          <a:xfrm>
            <a:off x="2422319" y="4881305"/>
            <a:ext cx="2074994" cy="254314"/>
            <a:chOff x="376619" y="1244466"/>
            <a:chExt cx="3341807" cy="409576"/>
          </a:xfrm>
        </p:grpSpPr>
        <p:pic>
          <p:nvPicPr>
            <p:cNvPr id="55" name="Picture 11">
              <a:extLst>
                <a:ext uri="{FF2B5EF4-FFF2-40B4-BE49-F238E27FC236}">
                  <a16:creationId xmlns:a16="http://schemas.microsoft.com/office/drawing/2014/main" id="{C0647C76-A0E3-12AE-7C6B-F90401C96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19" y="1245924"/>
              <a:ext cx="409575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id="{6BD10461-421A-69EB-D8F7-3BAD81E64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149" y="1316515"/>
              <a:ext cx="781051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360A8F1B-9A26-A86F-2F67-2C6DEA39C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198" y="132946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id="{E4746E2F-FDC8-C093-5C42-7222E4F64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325" y="1244466"/>
              <a:ext cx="419101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5C8FC23C-63EA-2D20-E396-E78CF1E1F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87" y="1327303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D6396794-9203-EA35-1ABD-4AD2AEBC96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962" t="13538" b="22206"/>
          <a:stretch/>
        </p:blipFill>
        <p:spPr>
          <a:xfrm>
            <a:off x="611560" y="2204863"/>
            <a:ext cx="5841084" cy="1914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54252C-105D-6A99-1000-48D81A8E2115}"/>
              </a:ext>
            </a:extLst>
          </p:cNvPr>
          <p:cNvSpPr/>
          <p:nvPr/>
        </p:nvSpPr>
        <p:spPr>
          <a:xfrm>
            <a:off x="863600" y="4197347"/>
            <a:ext cx="1379280" cy="6517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843343-2A35-0F0D-236F-EF6B8DD61F44}"/>
              </a:ext>
            </a:extLst>
          </p:cNvPr>
          <p:cNvSpPr/>
          <p:nvPr/>
        </p:nvSpPr>
        <p:spPr>
          <a:xfrm>
            <a:off x="2577496" y="4151661"/>
            <a:ext cx="1638399" cy="6517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9D8E28-030C-25EB-D9EF-C16C99249577}"/>
              </a:ext>
            </a:extLst>
          </p:cNvPr>
          <p:cNvSpPr/>
          <p:nvPr/>
        </p:nvSpPr>
        <p:spPr>
          <a:xfrm>
            <a:off x="4572000" y="4209610"/>
            <a:ext cx="1638399" cy="6517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80A54C-CF2E-949D-23A5-DA24230CCDA4}"/>
              </a:ext>
            </a:extLst>
          </p:cNvPr>
          <p:cNvSpPr txBox="1"/>
          <p:nvPr/>
        </p:nvSpPr>
        <p:spPr>
          <a:xfrm>
            <a:off x="474176" y="3888289"/>
            <a:ext cx="1941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중심이 되는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D43A12-AC9C-025E-8AE2-AEA29D4A0863}"/>
              </a:ext>
            </a:extLst>
          </p:cNvPr>
          <p:cNvSpPr txBox="1"/>
          <p:nvPr/>
        </p:nvSpPr>
        <p:spPr>
          <a:xfrm>
            <a:off x="2362074" y="3861415"/>
            <a:ext cx="17248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원의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반지름만큼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벌립니다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4CCB6A-5437-520D-9657-575836436846}"/>
              </a:ext>
            </a:extLst>
          </p:cNvPr>
          <p:cNvSpPr txBox="1"/>
          <p:nvPr/>
        </p:nvSpPr>
        <p:spPr>
          <a:xfrm>
            <a:off x="4183046" y="4144199"/>
            <a:ext cx="24186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꽂고 원을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id="{60E5F07D-59EF-996F-1032-07413314E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4D276B1-918E-2AD0-E6AD-3F115EF3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74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map_03.png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456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50970" y="3065255"/>
            <a:ext cx="4189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 땅따먹기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_0302_03_0006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131840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9F5FD0B-AEB9-DA3F-318E-6602804A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3D599E75-9C50-044C-6E5A-A0D3A738E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5" y="2457131"/>
            <a:ext cx="2466975" cy="2466975"/>
          </a:xfrm>
          <a:prstGeom prst="rect">
            <a:avLst/>
          </a:prstGeom>
        </p:spPr>
      </p:pic>
      <p:sp>
        <p:nvSpPr>
          <p:cNvPr id="71" name="말풍선: 모서리가 둥근 사각형 4">
            <a:extLst>
              <a:ext uri="{FF2B5EF4-FFF2-40B4-BE49-F238E27FC236}">
                <a16:creationId xmlns:a16="http://schemas.microsoft.com/office/drawing/2014/main" id="{CE087F99-2403-AAC7-C16C-1A637E9016E4}"/>
              </a:ext>
            </a:extLst>
          </p:cNvPr>
          <p:cNvSpPr/>
          <p:nvPr/>
        </p:nvSpPr>
        <p:spPr>
          <a:xfrm>
            <a:off x="210879" y="1675273"/>
            <a:ext cx="2495273" cy="152529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F2336A7-FF3F-83E2-81E9-C98B816F2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009F8824-A59E-27CE-207E-A94C8497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안에 알맞은 말을 써넣으세요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팝업창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슬라이드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풀이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확인창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(#1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팝업창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다음 슬라이드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 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29209" y="5108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4650925" y="51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A3D068-307E-E829-4909-3655631073D7}"/>
              </a:ext>
            </a:extLst>
          </p:cNvPr>
          <p:cNvSpPr txBox="1"/>
          <p:nvPr/>
        </p:nvSpPr>
        <p:spPr>
          <a:xfrm>
            <a:off x="234818" y="1772790"/>
            <a:ext cx="25009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컴퍼스를 이용하여 </a:t>
            </a:r>
            <a:endParaRPr kumimoji="1" lang="en-US" altLang="ko-KR" sz="19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그릴 때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컴퍼스의 침이 꽂힌 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점을                 </a:t>
            </a:r>
            <a:r>
              <a:rPr kumimoji="1" lang="en-US" altLang="ko-KR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r>
              <a:rPr kumimoji="1" lang="en-US" altLang="ko-KR" sz="1900" b="0" i="0" u="none" strike="noStrike" kern="1200" cap="none" spc="-1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</a:t>
            </a:r>
            <a:r>
              <a:rPr kumimoji="1" lang="en-US" altLang="ko-KR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라고 해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말풍선: 모서리가 둥근 사각형 36">
            <a:extLst>
              <a:ext uri="{FF2B5EF4-FFF2-40B4-BE49-F238E27FC236}">
                <a16:creationId xmlns:a16="http://schemas.microsoft.com/office/drawing/2014/main" id="{585FB15E-8BC1-B743-5686-4C9B9934A7B9}"/>
              </a:ext>
            </a:extLst>
          </p:cNvPr>
          <p:cNvSpPr/>
          <p:nvPr/>
        </p:nvSpPr>
        <p:spPr>
          <a:xfrm>
            <a:off x="4549374" y="1675623"/>
            <a:ext cx="2406462" cy="1577035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F7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39DFE-BB7F-4C77-5F39-5EEA11234909}"/>
              </a:ext>
            </a:extLst>
          </p:cNvPr>
          <p:cNvSpPr txBox="1"/>
          <p:nvPr/>
        </p:nvSpPr>
        <p:spPr>
          <a:xfrm>
            <a:off x="4533459" y="1723242"/>
            <a:ext cx="2422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맞아</a:t>
            </a:r>
            <a:r>
              <a:rPr kumimoji="1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그리고 원의 </a:t>
            </a:r>
            <a:endParaRPr lang="en-US" altLang="ko-KR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-15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-1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</a:t>
            </a:r>
            <a:r>
              <a:rPr kumimoji="1" lang="ko-KR" altLang="en-US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kumimoji="1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endParaRPr kumimoji="1" lang="en-US" altLang="ko-KR" sz="1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컴퍼스의 </a:t>
            </a: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침과 연필까지 이은 선분이야</a:t>
            </a:r>
            <a:r>
              <a:rPr kumimoji="1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2BFC3D-D201-C2FC-FEED-25F23C621A42}"/>
              </a:ext>
            </a:extLst>
          </p:cNvPr>
          <p:cNvSpPr txBox="1"/>
          <p:nvPr/>
        </p:nvSpPr>
        <p:spPr>
          <a:xfrm>
            <a:off x="308116" y="2690960"/>
            <a:ext cx="12401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원의 중심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11D8AE-98BD-E107-A866-88F0B61DE55E}"/>
              </a:ext>
            </a:extLst>
          </p:cNvPr>
          <p:cNvSpPr txBox="1"/>
          <p:nvPr/>
        </p:nvSpPr>
        <p:spPr>
          <a:xfrm>
            <a:off x="4860032" y="2181953"/>
            <a:ext cx="94314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반지름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9" y="1034634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99" y="200753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7" y="3460550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79" y="3529759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9" y="299165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08188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37513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DF7FE870-378F-725C-6909-4D5E284F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1" y="142867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32ACF2-3E44-2321-D04E-7E564B37A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77" y="2149511"/>
            <a:ext cx="2369245" cy="244635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32FA5C-F8BA-CC42-6CD4-7CC99A78C4DB}"/>
              </a:ext>
            </a:extLst>
          </p:cNvPr>
          <p:cNvSpPr/>
          <p:nvPr/>
        </p:nvSpPr>
        <p:spPr>
          <a:xfrm>
            <a:off x="2339752" y="2240868"/>
            <a:ext cx="4537170" cy="2232248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A5898B-3A84-8548-5571-8CACA804A0E0}"/>
              </a:ext>
            </a:extLst>
          </p:cNvPr>
          <p:cNvSpPr txBox="1"/>
          <p:nvPr/>
        </p:nvSpPr>
        <p:spPr>
          <a:xfrm>
            <a:off x="2329488" y="2557975"/>
            <a:ext cx="452015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침이 꽂힌 점은 원의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 침과 원까지의 거리는 원의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557D7C-2988-61E8-91CF-C4C0D1BE8B28}"/>
              </a:ext>
            </a:extLst>
          </p:cNvPr>
          <p:cNvSpPr txBox="1"/>
          <p:nvPr/>
        </p:nvSpPr>
        <p:spPr>
          <a:xfrm>
            <a:off x="5586748" y="2562350"/>
            <a:ext cx="67744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중심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C000F22E-19DB-5B90-4810-0667D90A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C268AAB4-7CD5-72EC-14E3-2C50AFEE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28" y="22780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38" y="349717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72718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twins_01_bg.png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9879F73-04DC-D003-ECF7-C62939A41C18}"/>
              </a:ext>
            </a:extLst>
          </p:cNvPr>
          <p:cNvSpPr txBox="1"/>
          <p:nvPr/>
        </p:nvSpPr>
        <p:spPr>
          <a:xfrm>
            <a:off x="5874072" y="3128909"/>
            <a:ext cx="91566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반지름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339131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71500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3508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6BFF25-AC4C-4364-3590-C2DB4C53047E}"/>
              </a:ext>
            </a:extLst>
          </p:cNvPr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FC86DD10-65D0-C56C-C8BB-9F04E952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5" y="14127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6B3C8E-069A-E473-ED41-A1D8B463C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418" y="2308873"/>
            <a:ext cx="2225002" cy="212472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C93B6D-4953-E828-9611-869621AF7BF8}"/>
              </a:ext>
            </a:extLst>
          </p:cNvPr>
          <p:cNvSpPr/>
          <p:nvPr/>
        </p:nvSpPr>
        <p:spPr>
          <a:xfrm>
            <a:off x="2339752" y="2240868"/>
            <a:ext cx="4537170" cy="2497012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90FE3-333D-4F42-DA33-3E4905D6CEE9}"/>
              </a:ext>
            </a:extLst>
          </p:cNvPr>
          <p:cNvSpPr txBox="1"/>
          <p:nvPr/>
        </p:nvSpPr>
        <p:spPr>
          <a:xfrm>
            <a:off x="2329488" y="2456892"/>
            <a:ext cx="465478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이용하여 원을 그릴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못이 꽂혔던 점을 원의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연필까지의 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F4A6D-8F17-7859-78C4-0475BD109528}"/>
              </a:ext>
            </a:extLst>
          </p:cNvPr>
          <p:cNvSpPr txBox="1"/>
          <p:nvPr/>
        </p:nvSpPr>
        <p:spPr>
          <a:xfrm>
            <a:off x="5288436" y="3032956"/>
            <a:ext cx="67744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중심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F52C4-E43C-ED9A-4C80-9C0DD2BF45CE}"/>
              </a:ext>
            </a:extLst>
          </p:cNvPr>
          <p:cNvSpPr txBox="1"/>
          <p:nvPr/>
        </p:nvSpPr>
        <p:spPr>
          <a:xfrm>
            <a:off x="2483768" y="4201462"/>
            <a:ext cx="98920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반지름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6">
            <a:extLst>
              <a:ext uri="{FF2B5EF4-FFF2-40B4-BE49-F238E27FC236}">
                <a16:creationId xmlns:a16="http://schemas.microsoft.com/office/drawing/2014/main" id="{73E8A5F4-EB36-D658-5CC9-8A63B16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>
            <a:extLst>
              <a:ext uri="{FF2B5EF4-FFF2-40B4-BE49-F238E27FC236}">
                <a16:creationId xmlns:a16="http://schemas.microsoft.com/office/drawing/2014/main" id="{C948CCF7-68E1-B5DD-1E5C-6803D3FE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E4231AC7-218F-C911-C16F-B1220042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53520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twins_02_bg.png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92" y="331786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9" y="454912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3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5" y="2457131"/>
            <a:ext cx="2466975" cy="2466975"/>
          </a:xfrm>
          <a:prstGeom prst="rect">
            <a:avLst/>
          </a:prstGeom>
        </p:spPr>
      </p:pic>
      <p:sp>
        <p:nvSpPr>
          <p:cNvPr id="71" name="말풍선: 모서리가 둥근 사각형 4">
            <a:extLst>
              <a:ext uri="{FF2B5EF4-FFF2-40B4-BE49-F238E27FC236}">
                <a16:creationId xmlns:a16="http://schemas.microsoft.com/office/drawing/2014/main" id="{CE087F99-2403-AAC7-C16C-1A637E9016E4}"/>
              </a:ext>
            </a:extLst>
          </p:cNvPr>
          <p:cNvSpPr/>
          <p:nvPr/>
        </p:nvSpPr>
        <p:spPr>
          <a:xfrm>
            <a:off x="210879" y="1675273"/>
            <a:ext cx="2495273" cy="152529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F2336A7-FF3F-83E2-81E9-C98B816F2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009F8824-A59E-27CE-207E-A94C8497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안에 알맞은 말을 써넣으세요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9A3D068-307E-E829-4909-3655631073D7}"/>
              </a:ext>
            </a:extLst>
          </p:cNvPr>
          <p:cNvSpPr txBox="1"/>
          <p:nvPr/>
        </p:nvSpPr>
        <p:spPr>
          <a:xfrm>
            <a:off x="234818" y="1772790"/>
            <a:ext cx="25009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컴퍼스를 이용하여 </a:t>
            </a:r>
            <a:endParaRPr kumimoji="1" lang="en-US" altLang="ko-KR" sz="19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그릴 때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컴퍼스의 침이 꽂힌 </a:t>
            </a:r>
            <a:r>
              <a:rPr kumimoji="1" lang="ko-KR" altLang="en-US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점을                 </a:t>
            </a:r>
            <a:r>
              <a:rPr kumimoji="1" lang="en-US" altLang="ko-KR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r>
              <a:rPr kumimoji="1" lang="en-US" altLang="ko-KR" sz="1900" b="0" i="0" u="none" strike="noStrike" kern="1200" cap="none" spc="-1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</a:t>
            </a:r>
            <a:r>
              <a:rPr kumimoji="1" lang="en-US" altLang="ko-KR" sz="19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라고 해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2BFC3D-D201-C2FC-FEED-25F23C621A42}"/>
              </a:ext>
            </a:extLst>
          </p:cNvPr>
          <p:cNvSpPr txBox="1"/>
          <p:nvPr/>
        </p:nvSpPr>
        <p:spPr>
          <a:xfrm>
            <a:off x="308116" y="2690960"/>
            <a:ext cx="12401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원의 중심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9" y="1034634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7" y="3460550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79" y="3529759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9" y="299165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B25036-4278-8D2C-F17D-C634C5BE4DBA}"/>
              </a:ext>
            </a:extLst>
          </p:cNvPr>
          <p:cNvGrpSpPr/>
          <p:nvPr/>
        </p:nvGrpSpPr>
        <p:grpSpPr>
          <a:xfrm>
            <a:off x="251520" y="3700830"/>
            <a:ext cx="6667165" cy="1464445"/>
            <a:chOff x="207825" y="4148767"/>
            <a:chExt cx="6667165" cy="108509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EABC3CA-453B-275D-9169-00CA9DDB64BD}"/>
                </a:ext>
              </a:extLst>
            </p:cNvPr>
            <p:cNvSpPr/>
            <p:nvPr/>
          </p:nvSpPr>
          <p:spPr>
            <a:xfrm>
              <a:off x="207825" y="4275308"/>
              <a:ext cx="6667165" cy="770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29">
              <a:extLst>
                <a:ext uri="{FF2B5EF4-FFF2-40B4-BE49-F238E27FC236}">
                  <a16:creationId xmlns:a16="http://schemas.microsoft.com/office/drawing/2014/main" id="{51C1DE0F-CDEC-83E3-7D73-C83D37A1CAAC}"/>
                </a:ext>
              </a:extLst>
            </p:cNvPr>
            <p:cNvSpPr/>
            <p:nvPr/>
          </p:nvSpPr>
          <p:spPr>
            <a:xfrm>
              <a:off x="353387" y="4148767"/>
              <a:ext cx="561114" cy="252101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D37CB66F-0C77-58CD-D538-B6B00E892D7F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440C46-E113-325F-48D4-4F333DB75EE1}"/>
                </a:ext>
              </a:extLst>
            </p:cNvPr>
            <p:cNvSpPr txBox="1"/>
            <p:nvPr/>
          </p:nvSpPr>
          <p:spPr>
            <a:xfrm>
              <a:off x="375464" y="4468275"/>
              <a:ext cx="6378049" cy="4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컴퍼스의 침이 꽂힌 점을 원의 중심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컴퍼스의 침과 연필까지 이은 선분을 원의 반지름이라고 합니다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585FB15E-8BC1-B743-5686-4C9B9934A7B9}"/>
              </a:ext>
            </a:extLst>
          </p:cNvPr>
          <p:cNvSpPr/>
          <p:nvPr/>
        </p:nvSpPr>
        <p:spPr>
          <a:xfrm>
            <a:off x="4549374" y="1675623"/>
            <a:ext cx="2406462" cy="1577035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F7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239DFE-BB7F-4C77-5F39-5EEA11234909}"/>
              </a:ext>
            </a:extLst>
          </p:cNvPr>
          <p:cNvSpPr txBox="1"/>
          <p:nvPr/>
        </p:nvSpPr>
        <p:spPr>
          <a:xfrm>
            <a:off x="4533459" y="1723242"/>
            <a:ext cx="2422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맞아</a:t>
            </a:r>
            <a:r>
              <a:rPr kumimoji="1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그리고 원의 </a:t>
            </a:r>
            <a:endParaRPr lang="en-US" altLang="ko-KR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-15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-1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</a:t>
            </a:r>
            <a:r>
              <a:rPr kumimoji="1" lang="ko-KR" altLang="en-US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kumimoji="1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endParaRPr kumimoji="1" lang="en-US" altLang="ko-KR" sz="1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컴퍼스의 </a:t>
            </a:r>
            <a:r>
              <a:rPr kumimoji="1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침과 연필까지 이은 선분이야</a:t>
            </a:r>
            <a:r>
              <a:rPr kumimoji="1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11D8AE-98BD-E107-A866-88F0B61DE55E}"/>
              </a:ext>
            </a:extLst>
          </p:cNvPr>
          <p:cNvSpPr txBox="1"/>
          <p:nvPr/>
        </p:nvSpPr>
        <p:spPr>
          <a:xfrm>
            <a:off x="4860032" y="2181953"/>
            <a:ext cx="94314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반지름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99" y="200753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7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65312" y="894492"/>
            <a:ext cx="6918956" cy="620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1673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지름과 반지름을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3965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자를 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드롭 해서 원하는 위치에 놓을 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\app\resource\contents\lesson03\ops\lesson03\mm_32_3_05_02_01.html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4168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773131" y="524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701269" y="5259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E2C07-869E-142F-533D-4C23C62EF7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79"/>
          <a:stretch/>
        </p:blipFill>
        <p:spPr>
          <a:xfrm>
            <a:off x="306151" y="1958594"/>
            <a:ext cx="3329746" cy="2933345"/>
          </a:xfrm>
          <a:prstGeom prst="rect">
            <a:avLst/>
          </a:prstGeom>
        </p:spPr>
      </p:pic>
      <p:sp>
        <p:nvSpPr>
          <p:cNvPr id="78" name="TextBox 8">
            <a:extLst>
              <a:ext uri="{FF2B5EF4-FFF2-40B4-BE49-F238E27FC236}">
                <a16:creationId xmlns:a16="http://schemas.microsoft.com/office/drawing/2014/main" id="{F534F260-F0E4-07E0-E572-9E1A2A296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1F19CEA7-4471-3A45-848B-F1F315AA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803444" y="3007583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828640" y="2872486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566382" y="2925109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911535" y="2925109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808043" y="3863620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833239" y="3728523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570981" y="3781146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916134" y="3781146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19" y="317051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76" y="404697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097746" y="2946227"/>
            <a:ext cx="739939" cy="342483"/>
            <a:chOff x="3569808" y="4849650"/>
            <a:chExt cx="739939" cy="34248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102345" y="3810270"/>
            <a:ext cx="739939" cy="342483"/>
            <a:chOff x="3569808" y="4849650"/>
            <a:chExt cx="739939" cy="342483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6" name="타원 75"/>
          <p:cNvSpPr/>
          <p:nvPr/>
        </p:nvSpPr>
        <p:spPr>
          <a:xfrm>
            <a:off x="3129692" y="3873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2672916"/>
            <a:ext cx="324036" cy="21740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31566" y="2589258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73673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ruler.svg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513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 시 나타나는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자를 원하는 위치에 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드롭 할 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\app\resource\contents\lesson03\ops\lesson03\mm_32_3_05_02_01.html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원의 반지름과 지름을 재어보세요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179512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B05B8-CFB6-D447-ED3D-6F8E04CE6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1" y="2006849"/>
            <a:ext cx="2903272" cy="28069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3D1C4C-66B0-49FA-7E82-EB950F1A17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405"/>
          <a:stretch/>
        </p:blipFill>
        <p:spPr>
          <a:xfrm>
            <a:off x="3081829" y="3753036"/>
            <a:ext cx="3698209" cy="1083346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9F2BB3D3-A120-A09A-DB87-BBD3AF70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1" y="141277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>
            <a:extLst>
              <a:ext uri="{FF2B5EF4-FFF2-40B4-BE49-F238E27FC236}">
                <a16:creationId xmlns:a16="http://schemas.microsoft.com/office/drawing/2014/main" id="{21CF548F-8F66-2192-39C4-6FC76F92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8BFDEB0F-D6DC-32EA-C587-07F0781D9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317616" y="4528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39138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twins_01_bg.svg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ruler.svg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\app\resource\contents\lesson03\ops\lesson03\images\mm_32_3_05_02_01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457517" y="2365969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482713" y="2230872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220455" y="2283495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565608" y="2283495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b="1" spc="-150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5462116" y="3222006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4487312" y="3086909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225054" y="3139532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4570207" y="3139532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b="1" spc="-150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92" y="252890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49" y="34053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3751819" y="2304613"/>
            <a:ext cx="739939" cy="342483"/>
            <a:chOff x="3569808" y="4849650"/>
            <a:chExt cx="739939" cy="342483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56418" y="3168656"/>
            <a:ext cx="739939" cy="342483"/>
            <a:chOff x="3569808" y="4849650"/>
            <a:chExt cx="739939" cy="342483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1443375" y="3131485"/>
            <a:ext cx="324036" cy="21740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411253" y="3047827"/>
            <a:ext cx="40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0699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43786</TotalTime>
  <Words>2862</Words>
  <Application>Microsoft Office PowerPoint</Application>
  <PresentationFormat>화면 슬라이드 쇼(4:3)</PresentationFormat>
  <Paragraphs>898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7538</cp:revision>
  <dcterms:created xsi:type="dcterms:W3CDTF">2008-07-15T12:19:11Z</dcterms:created>
  <dcterms:modified xsi:type="dcterms:W3CDTF">2022-06-27T07:55:19Z</dcterms:modified>
</cp:coreProperties>
</file>