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782" r:id="rId2"/>
    <p:sldId id="783" r:id="rId3"/>
    <p:sldId id="1327" r:id="rId4"/>
    <p:sldId id="1364" r:id="rId5"/>
    <p:sldId id="1347" r:id="rId6"/>
    <p:sldId id="1288" r:id="rId7"/>
    <p:sldId id="1393" r:id="rId8"/>
    <p:sldId id="1394" r:id="rId9"/>
    <p:sldId id="1097" r:id="rId10"/>
    <p:sldId id="1395" r:id="rId11"/>
    <p:sldId id="1410" r:id="rId12"/>
    <p:sldId id="1289" r:id="rId13"/>
    <p:sldId id="1388" r:id="rId14"/>
    <p:sldId id="1381" r:id="rId15"/>
    <p:sldId id="1396" r:id="rId16"/>
    <p:sldId id="1397" r:id="rId17"/>
    <p:sldId id="1398" r:id="rId18"/>
    <p:sldId id="1349" r:id="rId19"/>
    <p:sldId id="1297" r:id="rId20"/>
    <p:sldId id="1315" r:id="rId21"/>
    <p:sldId id="1316" r:id="rId22"/>
    <p:sldId id="1322" r:id="rId23"/>
    <p:sldId id="1399" r:id="rId24"/>
    <p:sldId id="1323" r:id="rId25"/>
    <p:sldId id="1400" r:id="rId26"/>
    <p:sldId id="1324" r:id="rId27"/>
    <p:sldId id="1401" r:id="rId28"/>
    <p:sldId id="1342" r:id="rId29"/>
    <p:sldId id="1411" r:id="rId30"/>
    <p:sldId id="1317" r:id="rId31"/>
    <p:sldId id="1412" r:id="rId32"/>
    <p:sldId id="1358" r:id="rId33"/>
    <p:sldId id="1366" r:id="rId34"/>
    <p:sldId id="1413" r:id="rId35"/>
    <p:sldId id="1320" r:id="rId36"/>
    <p:sldId id="1414" r:id="rId37"/>
    <p:sldId id="1321" r:id="rId38"/>
    <p:sldId id="1408" r:id="rId39"/>
    <p:sldId id="1343" r:id="rId40"/>
    <p:sldId id="1409" r:id="rId41"/>
    <p:sldId id="1363" r:id="rId42"/>
    <p:sldId id="1386" r:id="rId4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E9EEDC"/>
    <a:srgbClr val="DAE051"/>
    <a:srgbClr val="679BC6"/>
    <a:srgbClr val="E8EDDB"/>
    <a:srgbClr val="FFFFFF"/>
    <a:srgbClr val="FFCCCC"/>
    <a:srgbClr val="336600"/>
    <a:srgbClr val="D7DF5F"/>
    <a:srgbClr val="AED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12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4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data2.tsherpa.co.kr/tsherpa/MultiMedia/Flash/2020/curri/MM_42_04/suh_0402_02_0004/images/suh_0402_02_0004_301_1/suh_0402_02_0004_301_1_1_1.png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MM_42_04/suh_0402_02_0004/images/suh_0402_02_0004_401_1/suh_0402_02_0004_401_1_1_1.pn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MM_42_04/suh_0402_02_0004/images/suh_0402_02_0004_401_1/suh_0402_02_0004_401_1_2_1.pn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0452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4447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정삼각형의 성질을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31" y="2216088"/>
            <a:ext cx="6016432" cy="21237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10C2C9-896B-5762-76CD-2DEB6CFDE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80" y="4832447"/>
            <a:ext cx="2168602" cy="14559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각의 크기에 대해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\app\resource\contents\lesson02\ops\lesson02\mm_42_2_04_03_01.html</a:t>
            </a:r>
            <a:endParaRPr kumimoji="0" lang="en-US" altLang="ko-KR" sz="1000" dirty="0" smtClean="0">
              <a:latin typeface="맑은 고딕" pitchFamily="50" charset="-127"/>
            </a:endParaRPr>
          </a:p>
          <a:p>
            <a:pPr algn="just">
              <a:defRPr/>
            </a:pPr>
            <a:endParaRPr kumimoji="0" lang="en-US" altLang="ko-KR" sz="1000" dirty="0">
              <a:latin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화면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975579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235387" y="1294778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92981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CC5B0AAC-871C-A70F-20F6-B523643D7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86" y="49881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F5EF44F6-322F-C7B7-C7AF-A415F1DD728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9435DDB7-C95A-9255-DE63-C50AEF96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7">
            <a:extLst>
              <a:ext uri="{FF2B5EF4-FFF2-40B4-BE49-F238E27FC236}">
                <a16:creationId xmlns:a16="http://schemas.microsoft.com/office/drawing/2014/main" id="{729D7038-0A61-4B6A-35CD-E9E2D4B13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18" y="4408821"/>
            <a:ext cx="1137543" cy="11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:a16="http://schemas.microsoft.com/office/drawing/2014/main" id="{64C5D8EA-E31F-29D4-AC5F-2AADE5845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52" y="448350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>
            <a:extLst>
              <a:ext uri="{FF2B5EF4-FFF2-40B4-BE49-F238E27FC236}">
                <a16:creationId xmlns:a16="http://schemas.microsoft.com/office/drawing/2014/main" id="{146F3E81-52B5-DF6F-43C0-B81E4D7CF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690" y="1891393"/>
            <a:ext cx="1548615" cy="6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F3E48181-6099-6420-6072-9AA900186B99}"/>
              </a:ext>
            </a:extLst>
          </p:cNvPr>
          <p:cNvSpPr/>
          <p:nvPr/>
        </p:nvSpPr>
        <p:spPr>
          <a:xfrm>
            <a:off x="6632628" y="18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34A68CB-9312-76D2-DB0B-F0BA8796C909}"/>
              </a:ext>
            </a:extLst>
          </p:cNvPr>
          <p:cNvSpPr/>
          <p:nvPr/>
        </p:nvSpPr>
        <p:spPr>
          <a:xfrm>
            <a:off x="2759134" y="4492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054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4654484" y="1018082"/>
            <a:ext cx="956208" cy="313457"/>
            <a:chOff x="3952363" y="1253627"/>
            <a:chExt cx="956208" cy="313457"/>
          </a:xfrm>
        </p:grpSpPr>
        <p:pic>
          <p:nvPicPr>
            <p:cNvPr id="57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0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각의 크기에 대해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235387" y="1294778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92981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F5EF44F6-322F-C7B7-C7AF-A415F1DD728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9435DDB7-C95A-9255-DE63-C50AEF96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7">
            <a:extLst>
              <a:ext uri="{FF2B5EF4-FFF2-40B4-BE49-F238E27FC236}">
                <a16:creationId xmlns:a16="http://schemas.microsoft.com/office/drawing/2014/main" id="{729D7038-0A61-4B6A-35CD-E9E2D4B13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20" y="4466814"/>
            <a:ext cx="1137543" cy="11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08C35-04B0-DB28-B285-D5F60658A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276" y="2924944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친구들이 그린 정삼각형과 비교해 볼까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D7F0E9FA-9D3A-2FDC-2AEC-35AA2C4F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캐릭터는 좌측으로 이동하고 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20284" y="4484619"/>
            <a:ext cx="3354754" cy="925353"/>
            <a:chOff x="2045339" y="4339851"/>
            <a:chExt cx="3354754" cy="925353"/>
          </a:xfrm>
        </p:grpSpPr>
        <p:sp>
          <p:nvSpPr>
            <p:cNvPr id="37" name="사각형: 둥근 모서리 66">
              <a:extLst>
                <a:ext uri="{FF2B5EF4-FFF2-40B4-BE49-F238E27FC236}">
                  <a16:creationId xmlns:a16="http://schemas.microsoft.com/office/drawing/2014/main" id="{39FF450B-6196-F837-14CB-B7B2F91D91AB}"/>
                </a:ext>
              </a:extLst>
            </p:cNvPr>
            <p:cNvSpPr/>
            <p:nvPr/>
          </p:nvSpPr>
          <p:spPr>
            <a:xfrm>
              <a:off x="2280613" y="4339851"/>
              <a:ext cx="3119480" cy="925353"/>
            </a:xfrm>
            <a:prstGeom prst="roundRect">
              <a:avLst/>
            </a:prstGeom>
            <a:noFill/>
            <a:ln w="28575">
              <a:solidFill>
                <a:srgbClr val="DAE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</a:rPr>
                <a:t>친구들이 그린 정삼각형과 </a:t>
              </a:r>
              <a:endParaRPr lang="en-US" altLang="ko-KR" sz="1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</a:rPr>
                <a:t>비교해 </a:t>
              </a:r>
              <a:r>
                <a:rPr lang="ko-KR" altLang="en-US" sz="1900" dirty="0">
                  <a:solidFill>
                    <a:schemeClr val="tx1"/>
                  </a:solidFill>
                </a:rPr>
                <a:t>볼까</a:t>
              </a:r>
              <a:r>
                <a:rPr lang="en-US" altLang="ko-KR" sz="1900" dirty="0">
                  <a:solidFill>
                    <a:schemeClr val="tx1"/>
                  </a:solidFill>
                </a:rPr>
                <a:t>?</a:t>
              </a:r>
              <a:endParaRPr lang="ko-KR" alt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9E5A797-56A2-F3FF-77CD-91868935C24D}"/>
                </a:ext>
              </a:extLst>
            </p:cNvPr>
            <p:cNvSpPr/>
            <p:nvPr/>
          </p:nvSpPr>
          <p:spPr>
            <a:xfrm rot="5400000" flipH="1" flipV="1">
              <a:off x="2018966" y="4894793"/>
              <a:ext cx="288019" cy="235274"/>
            </a:xfrm>
            <a:prstGeom prst="triangle">
              <a:avLst>
                <a:gd name="adj" fmla="val 100000"/>
              </a:avLst>
            </a:prstGeom>
            <a:solidFill>
              <a:srgbClr val="DAE05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034A68CB-9312-76D2-DB0B-F0BA8796C909}"/>
              </a:ext>
            </a:extLst>
          </p:cNvPr>
          <p:cNvSpPr/>
          <p:nvPr/>
        </p:nvSpPr>
        <p:spPr>
          <a:xfrm>
            <a:off x="913030" y="4466814"/>
            <a:ext cx="49061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31" y="2216088"/>
            <a:ext cx="6016432" cy="2123763"/>
          </a:xfrm>
          <a:prstGeom prst="rect">
            <a:avLst/>
          </a:prstGeom>
        </p:spPr>
      </p:pic>
      <p:pic>
        <p:nvPicPr>
          <p:cNvPr id="63" name="Picture 3">
            <a:extLst>
              <a:ext uri="{FF2B5EF4-FFF2-40B4-BE49-F238E27FC236}">
                <a16:creationId xmlns:a16="http://schemas.microsoft.com/office/drawing/2014/main" id="{146F3E81-52B5-DF6F-43C0-B81E4D7CF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690" y="1891393"/>
            <a:ext cx="1548615" cy="6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4654484" y="1018082"/>
            <a:ext cx="956208" cy="313457"/>
            <a:chOff x="3952363" y="1253627"/>
            <a:chExt cx="956208" cy="313457"/>
          </a:xfrm>
        </p:grpSpPr>
        <p:pic>
          <p:nvPicPr>
            <p:cNvPr id="66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20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진입 화면부터 예 약물과 삼각형 그림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같은 위치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app\resource\contents\lesson02\ops\lesson02\mm_42_2_04_03_01.html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792509" y="1289542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1473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0720" y="5166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3133173" y="4700463"/>
            <a:ext cx="783234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760" y="4528131"/>
            <a:ext cx="360000" cy="355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28332B-8C5D-F9AB-58EC-CEC883EE2F1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각의 크기에 대해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31" y="2216088"/>
            <a:ext cx="6016432" cy="2123763"/>
          </a:xfrm>
          <a:prstGeom prst="rect">
            <a:avLst/>
          </a:prstGeom>
        </p:spPr>
      </p:pic>
      <p:pic>
        <p:nvPicPr>
          <p:cNvPr id="48" name="Picture 3">
            <a:extLst>
              <a:ext uri="{FF2B5EF4-FFF2-40B4-BE49-F238E27FC236}">
                <a16:creationId xmlns:a16="http://schemas.microsoft.com/office/drawing/2014/main" id="{146F3E81-52B5-DF6F-43C0-B81E4D7CF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690" y="1891393"/>
            <a:ext cx="1548615" cy="6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정삼각형의 세 각의 크기는 각각 몇 도인가요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3E48181-6099-6420-6072-9AA900186B99}"/>
              </a:ext>
            </a:extLst>
          </p:cNvPr>
          <p:cNvSpPr/>
          <p:nvPr/>
        </p:nvSpPr>
        <p:spPr>
          <a:xfrm>
            <a:off x="6594203" y="2496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913" y="2198836"/>
            <a:ext cx="3228170" cy="210999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CC5B0AAC-871C-A70F-20F6-B523643D7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52" y="251497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F3E48181-6099-6420-6072-9AA900186B99}"/>
              </a:ext>
            </a:extLst>
          </p:cNvPr>
          <p:cNvSpPr/>
          <p:nvPr/>
        </p:nvSpPr>
        <p:spPr>
          <a:xfrm>
            <a:off x="741010" y="22561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654484" y="1018082"/>
            <a:ext cx="956208" cy="313457"/>
            <a:chOff x="3952363" y="1253627"/>
            <a:chExt cx="956208" cy="313457"/>
          </a:xfrm>
        </p:grpSpPr>
        <p:pic>
          <p:nvPicPr>
            <p:cNvPr id="62" name="Picture 3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각의 크기에 대해 알게 된 것을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6394132" y="1301345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1473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5828513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0720" y="5166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508334" y="2191052"/>
            <a:ext cx="6187901" cy="697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같다는 것을 알게 되었습니다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875" y="2546782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26F60D-EEFF-C118-6CA0-05A7FD60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6223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743FCD-3F2A-D424-7C92-D20486A7629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각의 크기에 대해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512174" y="2960948"/>
            <a:ext cx="6187901" cy="697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모든 각의 크기가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라는 것을 알게 되었습니다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spcBef>
                <a:spcPct val="50000"/>
              </a:spcBef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715" y="3316678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1C26F60D-EEFF-C118-6CA0-05A7FD60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0" y="3026119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4654484" y="1018082"/>
            <a:ext cx="956208" cy="313457"/>
            <a:chOff x="3952363" y="1253627"/>
            <a:chExt cx="956208" cy="313457"/>
          </a:xfrm>
        </p:grpSpPr>
        <p:pic>
          <p:nvPicPr>
            <p:cNvPr id="38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76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87BB9BE-62E8-F570-D13B-06FE6ED30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42"/>
          <a:stretch/>
        </p:blipFill>
        <p:spPr>
          <a:xfrm>
            <a:off x="3400453" y="1988924"/>
            <a:ext cx="3215802" cy="20881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크기가 같은 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477245-837E-88CA-07F1-DB2273B60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003"/>
          <a:stretch/>
        </p:blipFill>
        <p:spPr>
          <a:xfrm>
            <a:off x="316570" y="1917161"/>
            <a:ext cx="3084730" cy="21599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3128A1-56F0-F754-1BC5-44EBF0683FE6}"/>
              </a:ext>
            </a:extLst>
          </p:cNvPr>
          <p:cNvSpPr txBox="1"/>
          <p:nvPr/>
        </p:nvSpPr>
        <p:spPr>
          <a:xfrm>
            <a:off x="395536" y="4102988"/>
            <a:ext cx="3032320" cy="749141"/>
          </a:xfrm>
          <a:prstGeom prst="roundRect">
            <a:avLst/>
          </a:prstGeom>
          <a:solidFill>
            <a:srgbClr val="E9EED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선분의 양 끝에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각을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F00C43-B92F-B8D0-4A26-5373CE5BB184}"/>
              </a:ext>
            </a:extLst>
          </p:cNvPr>
          <p:cNvSpPr txBox="1"/>
          <p:nvPr/>
        </p:nvSpPr>
        <p:spPr>
          <a:xfrm>
            <a:off x="3599892" y="4112845"/>
            <a:ext cx="2981508" cy="711685"/>
          </a:xfrm>
          <a:prstGeom prst="roundRect">
            <a:avLst/>
          </a:prstGeom>
          <a:solidFill>
            <a:srgbClr val="E9EEDC"/>
          </a:solidFill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변이 만나는 점을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5581C5-8104-53A0-A389-FBD3F73DD73E}"/>
              </a:ext>
            </a:extLst>
          </p:cNvPr>
          <p:cNvGrpSpPr/>
          <p:nvPr/>
        </p:nvGrpSpPr>
        <p:grpSpPr>
          <a:xfrm>
            <a:off x="2735796" y="5263804"/>
            <a:ext cx="1637116" cy="263186"/>
            <a:chOff x="319554" y="1245924"/>
            <a:chExt cx="2636592" cy="423864"/>
          </a:xfrm>
        </p:grpSpPr>
        <p:pic>
          <p:nvPicPr>
            <p:cNvPr id="26" name="Picture 11">
              <a:extLst>
                <a:ext uri="{FF2B5EF4-FFF2-40B4-BE49-F238E27FC236}">
                  <a16:creationId xmlns:a16="http://schemas.microsoft.com/office/drawing/2014/main" id="{18F5B261-CB92-592A-200B-8EDC303A4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id="{DB40DBD6-9C06-23D3-F7E3-249BE10058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:a16="http://schemas.microsoft.com/office/drawing/2014/main" id="{F650910F-382E-7816-47E8-C1A2B451C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4">
              <a:extLst>
                <a:ext uri="{FF2B5EF4-FFF2-40B4-BE49-F238E27FC236}">
                  <a16:creationId xmlns:a16="http://schemas.microsoft.com/office/drawing/2014/main" id="{7F679541-A1AA-4FAA-D90D-E6D24C8F7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6C78E0F3-A97E-2EFD-029E-356D555605B5}"/>
              </a:ext>
            </a:extLst>
          </p:cNvPr>
          <p:cNvSpPr/>
          <p:nvPr/>
        </p:nvSpPr>
        <p:spPr>
          <a:xfrm>
            <a:off x="498610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D361F9-E890-6B8B-83B2-7B2F0D649AAF}"/>
              </a:ext>
            </a:extLst>
          </p:cNvPr>
          <p:cNvGrpSpPr/>
          <p:nvPr/>
        </p:nvGrpSpPr>
        <p:grpSpPr>
          <a:xfrm>
            <a:off x="5245914" y="1294778"/>
            <a:ext cx="620721" cy="313547"/>
            <a:chOff x="2349675" y="4210757"/>
            <a:chExt cx="620721" cy="31354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9A3080-19E0-1A66-16F8-0D598115FA1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414B25-EEDF-0645-994D-BEFC9CB87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8B67971-8885-33EE-CC03-A8EF6BE4F88E}"/>
              </a:ext>
            </a:extLst>
          </p:cNvPr>
          <p:cNvGrpSpPr/>
          <p:nvPr/>
        </p:nvGrpSpPr>
        <p:grpSpPr>
          <a:xfrm>
            <a:off x="5803508" y="1294778"/>
            <a:ext cx="620721" cy="313547"/>
            <a:chOff x="2349675" y="4210757"/>
            <a:chExt cx="620721" cy="31354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2B6220-7E7C-7088-35D2-A1BBD3AB5E7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8402E2-B518-D799-204B-6B936A5C8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4CA16C10-5693-89DF-AAF4-E9F7F5A22189}"/>
              </a:ext>
            </a:extLst>
          </p:cNvPr>
          <p:cNvSpPr/>
          <p:nvPr/>
        </p:nvSpPr>
        <p:spPr>
          <a:xfrm>
            <a:off x="4287203" y="5441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0634DBD-7E9E-885D-78ED-65165050F703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137BD09-55C5-70D6-B443-E2E694BC8B4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290D765-D47D-5577-C848-3D864CC5C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803924" y="1018082"/>
            <a:ext cx="956208" cy="313457"/>
            <a:chOff x="3952363" y="1253627"/>
            <a:chExt cx="956208" cy="313457"/>
          </a:xfrm>
        </p:grpSpPr>
        <p:pic>
          <p:nvPicPr>
            <p:cNvPr id="35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508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42DDE8-90D1-BD06-60A0-8C33A378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384884"/>
            <a:ext cx="4906244" cy="236979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크기가 같은 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app\resource\contents\lesson02\ops\lesson02\mm_42_2_04_04_02.html</a:t>
            </a:r>
          </a:p>
          <a:p>
            <a:pPr algn="just">
              <a:defRPr/>
            </a:pPr>
            <a:endParaRPr kumimoji="0" lang="en-US" altLang="ko-KR" sz="1000" dirty="0">
              <a:latin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D361F9-E890-6B8B-83B2-7B2F0D649AAF}"/>
              </a:ext>
            </a:extLst>
          </p:cNvPr>
          <p:cNvGrpSpPr/>
          <p:nvPr/>
        </p:nvGrpSpPr>
        <p:grpSpPr>
          <a:xfrm>
            <a:off x="5222091" y="1294778"/>
            <a:ext cx="620721" cy="313547"/>
            <a:chOff x="2349675" y="4210757"/>
            <a:chExt cx="620721" cy="31354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9A3080-19E0-1A66-16F8-0D598115FA1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414B25-EEDF-0645-994D-BEFC9CB87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8B67971-8885-33EE-CC03-A8EF6BE4F88E}"/>
              </a:ext>
            </a:extLst>
          </p:cNvPr>
          <p:cNvGrpSpPr/>
          <p:nvPr/>
        </p:nvGrpSpPr>
        <p:grpSpPr>
          <a:xfrm>
            <a:off x="5779685" y="1294778"/>
            <a:ext cx="620721" cy="313547"/>
            <a:chOff x="2349675" y="4210757"/>
            <a:chExt cx="620721" cy="31354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2B6220-7E7C-7088-35D2-A1BBD3AB5E7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8402E2-B518-D799-204B-6B936A5C8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4CA16C10-5693-89DF-AAF4-E9F7F5A22189}"/>
              </a:ext>
            </a:extLst>
          </p:cNvPr>
          <p:cNvSpPr/>
          <p:nvPr/>
        </p:nvSpPr>
        <p:spPr>
          <a:xfrm>
            <a:off x="5517651" y="5234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2F9AC8-7C04-94A4-6367-83C609EB00FF}"/>
              </a:ext>
            </a:extLst>
          </p:cNvPr>
          <p:cNvGrpSpPr/>
          <p:nvPr/>
        </p:nvGrpSpPr>
        <p:grpSpPr>
          <a:xfrm>
            <a:off x="2697360" y="5292579"/>
            <a:ext cx="1654859" cy="269100"/>
            <a:chOff x="290979" y="2009759"/>
            <a:chExt cx="2665167" cy="433388"/>
          </a:xfrm>
        </p:grpSpPr>
        <p:pic>
          <p:nvPicPr>
            <p:cNvPr id="35" name="Picture 15">
              <a:extLst>
                <a:ext uri="{FF2B5EF4-FFF2-40B4-BE49-F238E27FC236}">
                  <a16:creationId xmlns:a16="http://schemas.microsoft.com/office/drawing/2014/main" id="{AC171F17-B2CA-D3B0-BE47-ACBBF9EE8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:a16="http://schemas.microsoft.com/office/drawing/2014/main" id="{85942F52-32E1-ADF0-0286-CE8C2F52F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B9D4CC0B-2AEE-595C-242A-F1004B142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id="{BDD314E3-F772-F947-55EE-3235B433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9" name="Picture 3">
            <a:extLst>
              <a:ext uri="{FF2B5EF4-FFF2-40B4-BE49-F238E27FC236}">
                <a16:creationId xmlns:a16="http://schemas.microsoft.com/office/drawing/2014/main" id="{CF1FE92F-0943-9F0C-3F76-A9672790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39" y="1869523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6C78E0F3-A97E-2EFD-029E-356D555605B5}"/>
              </a:ext>
            </a:extLst>
          </p:cNvPr>
          <p:cNvSpPr/>
          <p:nvPr/>
        </p:nvSpPr>
        <p:spPr>
          <a:xfrm>
            <a:off x="5050479" y="18040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80054D2A-314B-F939-B0FD-684489449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9314CD-4BF6-8227-EF8A-02126CBAFDB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7892"/>
          <a:stretch/>
        </p:blipFill>
        <p:spPr>
          <a:xfrm>
            <a:off x="7092280" y="3697217"/>
            <a:ext cx="2239652" cy="1712003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0F49C4B-F3DB-D36C-EC5C-30A30424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25" y="387214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84A6E95-2324-AB31-44D7-B06D9BE52F82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F13C621-DBDB-91F7-2365-1A3844E601B1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C4C3F9-89E6-7EAE-3175-08D35A44D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803924" y="1018082"/>
            <a:ext cx="956208" cy="313457"/>
            <a:chOff x="3952363" y="1253627"/>
            <a:chExt cx="956208" cy="313457"/>
          </a:xfrm>
        </p:grpSpPr>
        <p:pic>
          <p:nvPicPr>
            <p:cNvPr id="58" name="Picture 3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531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\app\resource\contents\lesson02\ops\lesson02\images\mm_42_2_04_04_02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3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진입화면부터 예 약물과 삼각형 그림이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탭과 그림 위치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변의 길이를 재어 어떤 삼각형인지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792509" y="1289542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1473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6116751" y="4973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1463714" y="4977172"/>
            <a:ext cx="4184733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변의 길이가 같은 정삼각형입니다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44" y="5216351"/>
            <a:ext cx="360000" cy="355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C77F689-F4F3-C707-0C76-06D83B548DB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크기가 같은 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803924" y="1018082"/>
            <a:ext cx="956208" cy="313457"/>
            <a:chOff x="3952363" y="1253627"/>
            <a:chExt cx="956208" cy="313457"/>
          </a:xfrm>
        </p:grpSpPr>
        <p:pic>
          <p:nvPicPr>
            <p:cNvPr id="28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943" y="2384884"/>
            <a:ext cx="4948424" cy="2387362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E0F49C4B-F3DB-D36C-EC5C-30A30424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24" y="256742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1295400" y="2318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822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\app\resource\contents\lesson02\ops\lesson02\images\mm_42_2_04_04_02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7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알게 된 점을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6394132" y="1301345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1473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5828513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0720" y="5166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508334" y="2191051"/>
            <a:ext cx="6187901" cy="9639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선분의 양 끝에 크기가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 두 각을 그리고 두 각의 변이 만나는 점을 찾으면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정삼각형이 된다는 것을 알게 되었습니다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532" y="2046503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26F60D-EEFF-C118-6CA0-05A7FD60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6223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27D5F6-5006-4599-E3BD-ADBD1F47923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크기가 같은 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803924" y="1018082"/>
            <a:ext cx="956208" cy="313457"/>
            <a:chOff x="3952363" y="1253627"/>
            <a:chExt cx="956208" cy="313457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512174" y="3213508"/>
            <a:ext cx="6187901" cy="7132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길이도 같고 세 각의 크기도 모두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것을 알게 되었습니다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372" y="3068960"/>
            <a:ext cx="360000" cy="3550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1C26F60D-EEFF-C118-6CA0-05A7FD60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0" y="327868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45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0F037B-52CC-6E33-09DB-06F3E352051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사용하여 정삼각형을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F3E7370-B8BB-ED89-5BCE-3E1EB622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646" y="2493925"/>
            <a:ext cx="4906244" cy="2369793"/>
          </a:xfrm>
          <a:prstGeom prst="rect">
            <a:avLst/>
          </a:prstGeom>
        </p:spPr>
      </p:pic>
      <p:sp>
        <p:nvSpPr>
          <p:cNvPr id="34" name="직사각형 21">
            <a:extLst>
              <a:ext uri="{FF2B5EF4-FFF2-40B4-BE49-F238E27FC236}">
                <a16:creationId xmlns:a16="http://schemas.microsoft.com/office/drawing/2014/main" id="{3EDC688D-2F8F-5CD6-BD88-36C77B44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app\resource\contents\lesson02\ops\lesson02\mm_42_2_04_05_01.html</a:t>
            </a:r>
          </a:p>
          <a:p>
            <a:pPr algn="just">
              <a:defRPr/>
            </a:pPr>
            <a:endParaRPr kumimoji="0" lang="en-US" altLang="ko-KR" sz="1000" dirty="0">
              <a:latin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3B273EB1-E7A3-DBF6-38F7-3D1FAB3A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39" y="1695333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F4FA20DF-08D6-B2B4-1A39-2888BBA585DF}"/>
              </a:ext>
            </a:extLst>
          </p:cNvPr>
          <p:cNvSpPr/>
          <p:nvPr/>
        </p:nvSpPr>
        <p:spPr>
          <a:xfrm>
            <a:off x="5050479" y="18040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7145AA-071B-DDAB-56C9-5B2C12029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276" y="3681028"/>
            <a:ext cx="2446232" cy="1836579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828DA9CB-6631-DC16-A16D-F5CECF47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10" y="368102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5400092" y="1018082"/>
            <a:ext cx="956208" cy="313457"/>
            <a:chOff x="3952363" y="1253627"/>
            <a:chExt cx="956208" cy="313457"/>
          </a:xfrm>
        </p:grpSpPr>
        <p:pic>
          <p:nvPicPr>
            <p:cNvPr id="1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84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50852" y="2362089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정삼각형은 세 각의 크기가 모두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정삼각형의 성질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56A1DF-3914-16B9-7E14-AB0B855A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13" y="3062131"/>
            <a:ext cx="2514206" cy="207001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 bwMode="auto">
          <a:xfrm>
            <a:off x="4013684" y="2381680"/>
            <a:ext cx="5583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42" y="2209245"/>
            <a:ext cx="360000" cy="3550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02" y="24925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4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hlinkClick r:id="rId5"/>
                        </a:rPr>
                        <a:t>https://cdata2.tsherpa.co.kr/tsherpa/MultiMedia/Flash/2020/curri/MM_42_04/suh_0402_02_0004/images/suh_0402_02_0004_301_1/suh_0402_02_0004_301_1_1_1.png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>
            <a:extLst>
              <a:ext uri="{FF2B5EF4-FFF2-40B4-BE49-F238E27FC236}">
                <a16:creationId xmlns:a16="http://schemas.microsoft.com/office/drawing/2014/main" id="{3EDC688D-2F8F-5CD6-BD88-36C77B44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4FA20DF-08D6-B2B4-1A39-2888BBA585DF}"/>
              </a:ext>
            </a:extLst>
          </p:cNvPr>
          <p:cNvSpPr/>
          <p:nvPr/>
        </p:nvSpPr>
        <p:spPr>
          <a:xfrm>
            <a:off x="1250891" y="1045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06464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가방의 삼각형 무늬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 무늬의 특징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정삼각형의 성질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정삼각형의 성질을 이용하여 정삼각형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정삼각형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알지오매스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정삼각형을 그리고 성질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1753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11660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5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C9EAD-E27D-F05A-8226-EAE5BD5BD93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5A3F0B5-396D-6423-F19A-6AFFEFC6E1B8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20924D3F-6F03-6888-9FFB-643D8EF20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0CA5477-A8F8-91EE-3FA5-0355C86DA3EE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54A8128-E1CA-F0C2-3412-51219FCBACD9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정삼각형을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6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302825" y="53175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BCF63B0-4213-AF70-FE6E-9270994467A0}"/>
              </a:ext>
            </a:extLst>
          </p:cNvPr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7EC5F79-9213-65E3-F88B-CEDD660B9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646" y="2727314"/>
            <a:ext cx="4906244" cy="2369793"/>
          </a:xfrm>
          <a:prstGeom prst="rect">
            <a:avLst/>
          </a:prstGeom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id="{E34F1B18-2EBB-2B7F-2621-554FFA9F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app\resource\contents\lesson02\ops\lesson02\mm_42_2_04_06_02.html</a:t>
            </a:r>
            <a:endParaRPr kumimoji="0" lang="en-US" altLang="ko-KR" sz="1000" dirty="0">
              <a:latin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A66FCE43-2987-CBAB-C6E1-46C65C5F5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65" y="1952836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44930D4-C6B2-4631-7A1D-F0290162008E}"/>
              </a:ext>
            </a:extLst>
          </p:cNvPr>
          <p:cNvSpPr/>
          <p:nvPr/>
        </p:nvSpPr>
        <p:spPr>
          <a:xfrm>
            <a:off x="5050479" y="2062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418E894-CB8B-F35B-AB13-E77E17EBD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276" y="4005064"/>
            <a:ext cx="2446232" cy="1836579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E56444E7-3A55-ACAF-7867-96AC311B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004" y="4098403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id="{D840AA42-694C-26B4-1188-C36641D2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83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467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\app\resource\contents\lesson02\ops\lesson02\images\mm_42_2_04_06_02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정삼각형을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7EC5F79-9213-65E3-F88B-CEDD660B9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646" y="2727314"/>
            <a:ext cx="4906244" cy="2369793"/>
          </a:xfrm>
          <a:prstGeom prst="rect">
            <a:avLst/>
          </a:prstGeom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id="{D840AA42-694C-26B4-1188-C36641D2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2C9A3B-9722-AEA1-1C0B-84F60A614C50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0775F3E-22B2-9503-5FCE-372B5666391D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4EB62232-D315-D269-0343-BE17A32AFC53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280B9F7B-F4CA-CCFE-334D-DFF202BD7C5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B97A18B-D177-F2D5-5FC4-CE69AACC4468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58CFC8-380F-71C4-DA00-2FA912CD5854}"/>
              </a:ext>
            </a:extLst>
          </p:cNvPr>
          <p:cNvSpPr txBox="1"/>
          <p:nvPr/>
        </p:nvSpPr>
        <p:spPr>
          <a:xfrm>
            <a:off x="429547" y="4368546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선분과 길이가 같은 두 선분을 더 그려 정삼각형을 완성합니다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A66FCE43-2987-CBAB-C6E1-46C65C5F5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65" y="1952836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824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CC6F80-297D-02D6-CEB2-3D9F72D9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04" y="2266884"/>
            <a:ext cx="5580112" cy="2355798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70EC0C-EF6A-8D14-9CE4-0C95990FBFC2}"/>
              </a:ext>
            </a:extLst>
          </p:cNvPr>
          <p:cNvSpPr/>
          <p:nvPr/>
        </p:nvSpPr>
        <p:spPr bwMode="auto">
          <a:xfrm>
            <a:off x="5843050" y="3087987"/>
            <a:ext cx="706109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D26676-5588-B04B-DCAE-79BD23943073}"/>
              </a:ext>
            </a:extLst>
          </p:cNvPr>
          <p:cNvSpPr/>
          <p:nvPr/>
        </p:nvSpPr>
        <p:spPr bwMode="auto">
          <a:xfrm>
            <a:off x="3175970" y="2376531"/>
            <a:ext cx="523969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38" y="2127393"/>
            <a:ext cx="360000" cy="355000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D77AC15F-F2DE-FB2E-11A9-E9CE0ACB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4593BB-6DEA-2F4B-A899-FD9FC19D300E}"/>
              </a:ext>
            </a:extLst>
          </p:cNvPr>
          <p:cNvSpPr/>
          <p:nvPr/>
        </p:nvSpPr>
        <p:spPr bwMode="auto">
          <a:xfrm>
            <a:off x="5582985" y="3089711"/>
            <a:ext cx="360000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096897-B40F-7DF7-D32A-48141A440388}"/>
              </a:ext>
            </a:extLst>
          </p:cNvPr>
          <p:cNvSpPr/>
          <p:nvPr/>
        </p:nvSpPr>
        <p:spPr bwMode="auto">
          <a:xfrm>
            <a:off x="992480" y="2313365"/>
            <a:ext cx="93610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 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E4D498-FDC6-D6C9-471C-5FD50E1C2C65}"/>
              </a:ext>
            </a:extLst>
          </p:cNvPr>
          <p:cNvSpPr/>
          <p:nvPr/>
        </p:nvSpPr>
        <p:spPr bwMode="auto">
          <a:xfrm>
            <a:off x="1037384" y="4095137"/>
            <a:ext cx="93610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 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4CA834-C55B-70FB-5E24-3BE14730F423}"/>
              </a:ext>
            </a:extLst>
          </p:cNvPr>
          <p:cNvSpPr/>
          <p:nvPr/>
        </p:nvSpPr>
        <p:spPr bwMode="auto">
          <a:xfrm>
            <a:off x="2900692" y="3222425"/>
            <a:ext cx="93610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 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123297-F96A-EE70-48C4-D4550E30DDB7}"/>
              </a:ext>
            </a:extLst>
          </p:cNvPr>
          <p:cNvSpPr/>
          <p:nvPr/>
        </p:nvSpPr>
        <p:spPr bwMode="auto">
          <a:xfrm>
            <a:off x="4696341" y="4301712"/>
            <a:ext cx="93610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DEC998-9DF9-1C86-AF1D-172E5ECC2D76}"/>
              </a:ext>
            </a:extLst>
          </p:cNvPr>
          <p:cNvSpPr/>
          <p:nvPr/>
        </p:nvSpPr>
        <p:spPr bwMode="auto">
          <a:xfrm>
            <a:off x="4651161" y="3712450"/>
            <a:ext cx="68319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60°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F13ED549-0586-2CB6-D9FA-9A471BC0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F83BB140-F741-8C0F-032D-3DE94291D626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98617" y="3101997"/>
            <a:ext cx="309261" cy="23361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2A3256-25A5-BEF4-F43E-0AE71557699B}"/>
              </a:ext>
            </a:extLst>
          </p:cNvPr>
          <p:cNvSpPr/>
          <p:nvPr/>
        </p:nvSpPr>
        <p:spPr bwMode="auto">
          <a:xfrm>
            <a:off x="4796650" y="3024476"/>
            <a:ext cx="635428" cy="4131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60°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336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\app\resource\contents\lesson02\ops\lesson02\images\mm_42_2_04_06_03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9" name="그림 68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055" y="290230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>
            <a:extLst>
              <a:ext uri="{FF2B5EF4-FFF2-40B4-BE49-F238E27FC236}">
                <a16:creationId xmlns:a16="http://schemas.microsoft.com/office/drawing/2014/main" id="{2DCC6F80-297D-02D6-CEB2-3D9F72D9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04" y="2266884"/>
            <a:ext cx="5580112" cy="2355798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8270EC0C-EF6A-8D14-9CE4-0C95990FBFC2}"/>
              </a:ext>
            </a:extLst>
          </p:cNvPr>
          <p:cNvSpPr/>
          <p:nvPr/>
        </p:nvSpPr>
        <p:spPr bwMode="auto">
          <a:xfrm>
            <a:off x="5843050" y="3087987"/>
            <a:ext cx="706109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D26676-5588-B04B-DCAE-79BD23943073}"/>
              </a:ext>
            </a:extLst>
          </p:cNvPr>
          <p:cNvSpPr/>
          <p:nvPr/>
        </p:nvSpPr>
        <p:spPr bwMode="auto">
          <a:xfrm>
            <a:off x="3175970" y="2376531"/>
            <a:ext cx="523969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938" y="2127393"/>
            <a:ext cx="360000" cy="355000"/>
          </a:xfrm>
          <a:prstGeom prst="rect">
            <a:avLst/>
          </a:prstGeom>
        </p:spPr>
      </p:pic>
      <p:pic>
        <p:nvPicPr>
          <p:cNvPr id="92" name="Picture 12">
            <a:extLst>
              <a:ext uri="{FF2B5EF4-FFF2-40B4-BE49-F238E27FC236}">
                <a16:creationId xmlns:a16="http://schemas.microsoft.com/office/drawing/2014/main" id="{D77AC15F-F2DE-FB2E-11A9-E9CE0ACB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C24593BB-6DEA-2F4B-A899-FD9FC19D300E}"/>
              </a:ext>
            </a:extLst>
          </p:cNvPr>
          <p:cNvSpPr/>
          <p:nvPr/>
        </p:nvSpPr>
        <p:spPr bwMode="auto">
          <a:xfrm>
            <a:off x="5582985" y="3089711"/>
            <a:ext cx="360000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8096897-B40F-7DF7-D32A-48141A440388}"/>
              </a:ext>
            </a:extLst>
          </p:cNvPr>
          <p:cNvSpPr/>
          <p:nvPr/>
        </p:nvSpPr>
        <p:spPr bwMode="auto">
          <a:xfrm>
            <a:off x="992480" y="2313365"/>
            <a:ext cx="93610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 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E4D498-FDC6-D6C9-471C-5FD50E1C2C65}"/>
              </a:ext>
            </a:extLst>
          </p:cNvPr>
          <p:cNvSpPr/>
          <p:nvPr/>
        </p:nvSpPr>
        <p:spPr bwMode="auto">
          <a:xfrm>
            <a:off x="1037384" y="4095137"/>
            <a:ext cx="93610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 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14CA834-C55B-70FB-5E24-3BE14730F423}"/>
              </a:ext>
            </a:extLst>
          </p:cNvPr>
          <p:cNvSpPr/>
          <p:nvPr/>
        </p:nvSpPr>
        <p:spPr bwMode="auto">
          <a:xfrm>
            <a:off x="2900692" y="3222425"/>
            <a:ext cx="93610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 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F123297-F96A-EE70-48C4-D4550E30DDB7}"/>
              </a:ext>
            </a:extLst>
          </p:cNvPr>
          <p:cNvSpPr/>
          <p:nvPr/>
        </p:nvSpPr>
        <p:spPr bwMode="auto">
          <a:xfrm>
            <a:off x="4696341" y="4301712"/>
            <a:ext cx="93610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EDEC998-9DF9-1C86-AF1D-172E5ECC2D76}"/>
              </a:ext>
            </a:extLst>
          </p:cNvPr>
          <p:cNvSpPr/>
          <p:nvPr/>
        </p:nvSpPr>
        <p:spPr bwMode="auto">
          <a:xfrm>
            <a:off x="4651161" y="3712450"/>
            <a:ext cx="68319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60°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998617" y="3101997"/>
            <a:ext cx="309261" cy="23361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A2A3256-25A5-BEF4-F43E-0AE71557699B}"/>
              </a:ext>
            </a:extLst>
          </p:cNvPr>
          <p:cNvSpPr/>
          <p:nvPr/>
        </p:nvSpPr>
        <p:spPr bwMode="auto">
          <a:xfrm>
            <a:off x="4796650" y="3024476"/>
            <a:ext cx="635428" cy="4131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60°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55" y="2902307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123297-F96A-EE70-48C4-D4550E30DDB7}"/>
              </a:ext>
            </a:extLst>
          </p:cNvPr>
          <p:cNvSpPr/>
          <p:nvPr/>
        </p:nvSpPr>
        <p:spPr bwMode="auto">
          <a:xfrm>
            <a:off x="4696341" y="4301712"/>
            <a:ext cx="93610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F13ED549-0586-2CB6-D9FA-9A471BC0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539E7DDF-ECA1-7588-C2B3-F9E7D2899C2B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A53061-88BF-6EF4-03DE-88B99A9938BD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A3E246D5-528F-AB80-4F51-6E535DAE047A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AC529F15-04C1-617B-9310-7F6B5CD4462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5AB2FE3-EE0E-06D8-342D-DAF59C7F0284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12DD26-4263-3B8C-C38F-0A86327FB8C6}"/>
              </a:ext>
            </a:extLst>
          </p:cNvPr>
          <p:cNvSpPr txBox="1"/>
          <p:nvPr/>
        </p:nvSpPr>
        <p:spPr>
          <a:xfrm>
            <a:off x="429547" y="4368546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6" y="447467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8" y="472669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825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FFEEAE-569C-AB69-8931-A74B5A31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39" y="2270956"/>
            <a:ext cx="3714223" cy="286345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길이의 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198121-5D4A-1F7E-32BF-BACD0ADB52C5}"/>
              </a:ext>
            </a:extLst>
          </p:cNvPr>
          <p:cNvSpPr/>
          <p:nvPr/>
        </p:nvSpPr>
        <p:spPr bwMode="auto">
          <a:xfrm>
            <a:off x="3585587" y="2338676"/>
            <a:ext cx="523969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CCC187-70C9-8462-E422-A527D7E5253E}"/>
              </a:ext>
            </a:extLst>
          </p:cNvPr>
          <p:cNvSpPr/>
          <p:nvPr/>
        </p:nvSpPr>
        <p:spPr bwMode="auto">
          <a:xfrm>
            <a:off x="4140747" y="2383237"/>
            <a:ext cx="657160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2729E5-D9C5-B13A-AA92-3A34D2350294}"/>
              </a:ext>
            </a:extLst>
          </p:cNvPr>
          <p:cNvSpPr/>
          <p:nvPr/>
        </p:nvSpPr>
        <p:spPr bwMode="auto">
          <a:xfrm>
            <a:off x="1645994" y="3704258"/>
            <a:ext cx="523969" cy="4448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4ED0CCC-9579-3F63-11F6-9D381A885077}"/>
              </a:ext>
            </a:extLst>
          </p:cNvPr>
          <p:cNvSpPr/>
          <p:nvPr/>
        </p:nvSpPr>
        <p:spPr bwMode="auto">
          <a:xfrm>
            <a:off x="4063354" y="4212530"/>
            <a:ext cx="523969" cy="4577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5385D5-9F45-D7A5-3F5B-BD1EE1017371}"/>
              </a:ext>
            </a:extLst>
          </p:cNvPr>
          <p:cNvSpPr/>
          <p:nvPr/>
        </p:nvSpPr>
        <p:spPr bwMode="auto">
          <a:xfrm>
            <a:off x="4599798" y="4257091"/>
            <a:ext cx="657160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7CB3B3-27B7-BBFC-5860-7E75D6EEA257}"/>
              </a:ext>
            </a:extLst>
          </p:cNvPr>
          <p:cNvSpPr/>
          <p:nvPr/>
        </p:nvSpPr>
        <p:spPr bwMode="auto">
          <a:xfrm>
            <a:off x="2195736" y="3735930"/>
            <a:ext cx="51314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3F18E36F-63E3-7D0A-2CBB-240F2FF35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57" y="191683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id="{15B7EEA6-E4F5-0E1B-0DE4-749264CF5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EAFF3A2-A7FD-020F-2AE0-72311807BAC2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BD494D2-A706-C463-B10F-A1F8140D6999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id="{D0ACAD2D-169D-A772-076E-52053769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1F0C9C90-E7DC-6DCE-6398-9F3FF61E7A95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744" y="2518981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917" y="3499840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6228" y="4497251"/>
            <a:ext cx="360000" cy="355000"/>
          </a:xfrm>
          <a:prstGeom prst="rect">
            <a:avLst/>
          </a:prstGeom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166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\app\resource\contents\lesson02\ops\lesson02\images\mm_42_2_04_06_04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FFEEAE-569C-AB69-8931-A74B5A31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39" y="2270956"/>
            <a:ext cx="3714223" cy="286345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198121-5D4A-1F7E-32BF-BACD0ADB52C5}"/>
              </a:ext>
            </a:extLst>
          </p:cNvPr>
          <p:cNvSpPr/>
          <p:nvPr/>
        </p:nvSpPr>
        <p:spPr bwMode="auto">
          <a:xfrm>
            <a:off x="3585587" y="2338676"/>
            <a:ext cx="523969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CCC187-70C9-8462-E422-A527D7E5253E}"/>
              </a:ext>
            </a:extLst>
          </p:cNvPr>
          <p:cNvSpPr/>
          <p:nvPr/>
        </p:nvSpPr>
        <p:spPr bwMode="auto">
          <a:xfrm>
            <a:off x="4140747" y="2383237"/>
            <a:ext cx="657160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4ED0CCC-9579-3F63-11F6-9D381A885077}"/>
              </a:ext>
            </a:extLst>
          </p:cNvPr>
          <p:cNvSpPr/>
          <p:nvPr/>
        </p:nvSpPr>
        <p:spPr bwMode="auto">
          <a:xfrm>
            <a:off x="3984901" y="4176624"/>
            <a:ext cx="523969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5385D5-9F45-D7A5-3F5B-BD1EE1017371}"/>
              </a:ext>
            </a:extLst>
          </p:cNvPr>
          <p:cNvSpPr/>
          <p:nvPr/>
        </p:nvSpPr>
        <p:spPr bwMode="auto">
          <a:xfrm>
            <a:off x="4587323" y="4257092"/>
            <a:ext cx="657160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6">
            <a:extLst>
              <a:ext uri="{FF2B5EF4-FFF2-40B4-BE49-F238E27FC236}">
                <a16:creationId xmlns:a16="http://schemas.microsoft.com/office/drawing/2014/main" id="{15B7EEA6-E4F5-0E1B-0DE4-749264CF5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:a16="http://schemas.microsoft.com/office/drawing/2014/main" id="{D0ACAD2D-169D-A772-076E-52053769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BA73A058-77C0-E081-B529-D61A9DAA8DA1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C6B194-5313-FE35-B9FE-FC4F930B7CB3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C2C9C08C-8063-8F0A-3B09-FB6660A347D3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7D4DB8D5-E6FA-BF87-01CB-E2D5CDB8F75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18CBF6-636A-0665-D073-84A64AC00B3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AD2AD0-D678-FFD5-836E-A399AD8C94C2}"/>
              </a:ext>
            </a:extLst>
          </p:cNvPr>
          <p:cNvSpPr txBox="1"/>
          <p:nvPr/>
        </p:nvSpPr>
        <p:spPr>
          <a:xfrm>
            <a:off x="429547" y="445859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길이의 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3F18E36F-63E3-7D0A-2CBB-240F2FF35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57" y="191683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744" y="2518981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D02729E5-D9C5-B13A-AA92-3A34D2350294}"/>
              </a:ext>
            </a:extLst>
          </p:cNvPr>
          <p:cNvSpPr/>
          <p:nvPr/>
        </p:nvSpPr>
        <p:spPr bwMode="auto">
          <a:xfrm>
            <a:off x="1645994" y="3704258"/>
            <a:ext cx="523969" cy="4448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7CB3B3-27B7-BBFC-5860-7E75D6EEA257}"/>
              </a:ext>
            </a:extLst>
          </p:cNvPr>
          <p:cNvSpPr/>
          <p:nvPr/>
        </p:nvSpPr>
        <p:spPr bwMode="auto">
          <a:xfrm>
            <a:off x="2195736" y="3735930"/>
            <a:ext cx="513144" cy="413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917" y="349984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0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3">
            <a:extLst>
              <a:ext uri="{FF2B5EF4-FFF2-40B4-BE49-F238E27FC236}">
                <a16:creationId xmlns:a16="http://schemas.microsoft.com/office/drawing/2014/main" id="{5BBFA59F-40D6-44D5-A66A-719FB05291F1}"/>
              </a:ext>
            </a:extLst>
          </p:cNvPr>
          <p:cNvSpPr txBox="1"/>
          <p:nvPr/>
        </p:nvSpPr>
        <p:spPr>
          <a:xfrm>
            <a:off x="4700757" y="2916661"/>
            <a:ext cx="23433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44"/>
          <a:stretch/>
        </p:blipFill>
        <p:spPr>
          <a:xfrm>
            <a:off x="2117393" y="2432985"/>
            <a:ext cx="2058563" cy="213234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id="{90EEC480-C764-4394-2C4C-9007A9EC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43" y="16114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59A233-AFD4-6926-1D2E-7483457D9195}"/>
              </a:ext>
            </a:extLst>
          </p:cNvPr>
          <p:cNvSpPr/>
          <p:nvPr/>
        </p:nvSpPr>
        <p:spPr bwMode="auto">
          <a:xfrm>
            <a:off x="4200061" y="2916661"/>
            <a:ext cx="509452" cy="472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8DC855-2728-6032-CA58-A9EC6502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1E244-7E8A-8D2E-5E32-BA84BEC6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5F138C2B-BEBA-A5CC-AFF7-B9F408EA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B365B88-8B88-B867-F3E6-5A0CD54DE237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E5E2947-C2D4-C002-8DC7-333D2F2C78C0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id="{4632BF12-532C-B68C-9A13-71C0968C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1668A371-754B-5ADF-FB95-89604205CA67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6468" y="3223843"/>
            <a:ext cx="360000" cy="355000"/>
          </a:xfrm>
          <a:prstGeom prst="rect">
            <a:avLst/>
          </a:prstGeom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5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CC42229.jpg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학습지 삽화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\4-2-2\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3">
            <a:extLst>
              <a:ext uri="{FF2B5EF4-FFF2-40B4-BE49-F238E27FC236}">
                <a16:creationId xmlns:a16="http://schemas.microsoft.com/office/drawing/2014/main" id="{5BBFA59F-40D6-44D5-A66A-719FB05291F1}"/>
              </a:ext>
            </a:extLst>
          </p:cNvPr>
          <p:cNvSpPr txBox="1"/>
          <p:nvPr/>
        </p:nvSpPr>
        <p:spPr>
          <a:xfrm>
            <a:off x="4700757" y="2916661"/>
            <a:ext cx="23433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44"/>
          <a:stretch/>
        </p:blipFill>
        <p:spPr>
          <a:xfrm>
            <a:off x="2117393" y="2432985"/>
            <a:ext cx="2058563" cy="213234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id="{90EEC480-C764-4394-2C4C-9007A9EC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43" y="16114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59A233-AFD4-6926-1D2E-7483457D9195}"/>
              </a:ext>
            </a:extLst>
          </p:cNvPr>
          <p:cNvSpPr/>
          <p:nvPr/>
        </p:nvSpPr>
        <p:spPr bwMode="auto">
          <a:xfrm>
            <a:off x="4200061" y="2916661"/>
            <a:ext cx="509452" cy="472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8DC855-2728-6032-CA58-A9EC6502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1E244-7E8A-8D2E-5E32-BA84BEC6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5F138C2B-BEBA-A5CC-AFF7-B9F408EA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4632BF12-532C-B68C-9A13-71C0968C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6468" y="3223843"/>
            <a:ext cx="360000" cy="355000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BFAC7E31-EB3B-D1E0-D82E-C89E1B3AA226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114418A-6997-4359-52A3-DEFDE060DEB0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id="{76501373-FACF-57D8-B126-CE00E20B18FB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17EA2E45-5C54-DAED-2E9A-A8BFBFCE4BD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94E4F6D-517F-9AEF-DE28-5542C2828391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307240-AA9A-3F0A-D054-B5627F1DDFAA}"/>
              </a:ext>
            </a:extLst>
          </p:cNvPr>
          <p:cNvSpPr txBox="1"/>
          <p:nvPr/>
        </p:nvSpPr>
        <p:spPr>
          <a:xfrm>
            <a:off x="429547" y="445859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10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9F5822-7C3C-5903-E440-79A13687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" y="859945"/>
            <a:ext cx="6934388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4563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mm_42_2_04_02_01_ani.mp4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52706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5389" y="2398034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가방의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 무늬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03" y="2390032"/>
            <a:ext cx="2527067" cy="21760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42868" y="2607968"/>
            <a:ext cx="842066" cy="569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605977" y="3958208"/>
            <a:ext cx="848810" cy="569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43">
            <a:extLst>
              <a:ext uri="{FF2B5EF4-FFF2-40B4-BE49-F238E27FC236}">
                <a16:creationId xmlns:a16="http://schemas.microsoft.com/office/drawing/2014/main" id="{F5EC5F3C-A2AE-5690-5DDB-04837703F160}"/>
              </a:ext>
            </a:extLst>
          </p:cNvPr>
          <p:cNvSpPr txBox="1"/>
          <p:nvPr/>
        </p:nvSpPr>
        <p:spPr>
          <a:xfrm>
            <a:off x="2951820" y="2655513"/>
            <a:ext cx="227238" cy="19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B893B742-A106-3C87-6AE9-27099EA2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2EC1DCE-ED36-A61A-25DC-293BCD3B4AA4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B6624AF-0109-0DE8-B30C-DEF66779A7E9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D99CAA55-C1AE-B709-EC0C-609BA6F5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62369493-E038-AD92-5EE3-B99979C0BDF2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90EEC480-C764-4394-2C4C-9007A9EC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43" y="16114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549669-6087-912C-C676-9E1FD4BC7492}"/>
              </a:ext>
            </a:extLst>
          </p:cNvPr>
          <p:cNvSpPr/>
          <p:nvPr/>
        </p:nvSpPr>
        <p:spPr bwMode="auto">
          <a:xfrm>
            <a:off x="2411760" y="2701941"/>
            <a:ext cx="596101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F5EC5F3C-A2AE-5690-5DDB-04837703F160}"/>
              </a:ext>
            </a:extLst>
          </p:cNvPr>
          <p:cNvSpPr txBox="1"/>
          <p:nvPr/>
        </p:nvSpPr>
        <p:spPr>
          <a:xfrm>
            <a:off x="4283960" y="4041198"/>
            <a:ext cx="227238" cy="19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DE0458-F0D3-A5E0-692E-293AF4272833}"/>
              </a:ext>
            </a:extLst>
          </p:cNvPr>
          <p:cNvSpPr/>
          <p:nvPr/>
        </p:nvSpPr>
        <p:spPr bwMode="auto">
          <a:xfrm>
            <a:off x="3746469" y="4092954"/>
            <a:ext cx="596101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9336" y="2959155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469" y="3878070"/>
            <a:ext cx="360000" cy="355000"/>
          </a:xfrm>
          <a:prstGeom prst="rect">
            <a:avLst/>
          </a:prstGeom>
        </p:spPr>
      </p:pic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82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CC42230.jpg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학습지 삽화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\4-2-2\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03" y="2390032"/>
            <a:ext cx="2527067" cy="21760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42868" y="2607968"/>
            <a:ext cx="842066" cy="569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605977" y="3958208"/>
            <a:ext cx="848810" cy="569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43">
            <a:extLst>
              <a:ext uri="{FF2B5EF4-FFF2-40B4-BE49-F238E27FC236}">
                <a16:creationId xmlns:a16="http://schemas.microsoft.com/office/drawing/2014/main" id="{F5EC5F3C-A2AE-5690-5DDB-04837703F160}"/>
              </a:ext>
            </a:extLst>
          </p:cNvPr>
          <p:cNvSpPr txBox="1"/>
          <p:nvPr/>
        </p:nvSpPr>
        <p:spPr>
          <a:xfrm>
            <a:off x="2951820" y="2655513"/>
            <a:ext cx="227238" cy="19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B893B742-A106-3C87-6AE9-27099EA2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D99CAA55-C1AE-B709-EC0C-609BA6F5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90EEC480-C764-4394-2C4C-9007A9EC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43" y="16114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549669-6087-912C-C676-9E1FD4BC7492}"/>
              </a:ext>
            </a:extLst>
          </p:cNvPr>
          <p:cNvSpPr/>
          <p:nvPr/>
        </p:nvSpPr>
        <p:spPr bwMode="auto">
          <a:xfrm>
            <a:off x="2411760" y="2701941"/>
            <a:ext cx="596101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F5EC5F3C-A2AE-5690-5DDB-04837703F160}"/>
              </a:ext>
            </a:extLst>
          </p:cNvPr>
          <p:cNvSpPr txBox="1"/>
          <p:nvPr/>
        </p:nvSpPr>
        <p:spPr>
          <a:xfrm>
            <a:off x="4283960" y="4041198"/>
            <a:ext cx="227238" cy="19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DE0458-F0D3-A5E0-692E-293AF4272833}"/>
              </a:ext>
            </a:extLst>
          </p:cNvPr>
          <p:cNvSpPr/>
          <p:nvPr/>
        </p:nvSpPr>
        <p:spPr bwMode="auto">
          <a:xfrm>
            <a:off x="3746469" y="4092954"/>
            <a:ext cx="596101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9336" y="2959155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469" y="3878070"/>
            <a:ext cx="360000" cy="355000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BC5CE308-5334-A0DA-01D6-7E5742AF27FF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4A7E877-7F71-0F6C-CADA-461B3E889276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A95C9EFD-48EC-1723-906F-122346BDE409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7E88B6C9-8B16-B3FF-46CC-9F8806E7BA4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6BE2558-8B1D-61E4-278D-FBFEB4DF697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03555F-A951-E7A1-A7A6-4AD86BDE7357}"/>
              </a:ext>
            </a:extLst>
          </p:cNvPr>
          <p:cNvSpPr txBox="1"/>
          <p:nvPr/>
        </p:nvSpPr>
        <p:spPr>
          <a:xfrm>
            <a:off x="429547" y="445859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971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C97BB89F-355F-033C-C11E-ECEB52A9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5739AB89-2AC4-C5FA-3897-BD003D13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63EF85A-476E-70BF-D47B-CEF7E49CCA5D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EA031E1-6D84-3C11-42BB-6FAA3D720413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FF7051-7A2A-6EF8-6251-AA6AC4E96135}"/>
              </a:ext>
            </a:extLst>
          </p:cNvPr>
          <p:cNvSpPr/>
          <p:nvPr/>
        </p:nvSpPr>
        <p:spPr>
          <a:xfrm>
            <a:off x="597655" y="2740878"/>
            <a:ext cx="5958818" cy="1220571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</a:rPr>
              <a:t>정삼각형의 성질은 세 각의 크기가          </a:t>
            </a:r>
            <a:r>
              <a:rPr lang="ko-KR" altLang="en-US" sz="1900" dirty="0" smtClean="0">
                <a:solidFill>
                  <a:schemeClr val="tx1"/>
                </a:solidFill>
              </a:rPr>
              <a:t>는 것이고  </a:t>
            </a:r>
            <a:r>
              <a:rPr lang="ko-KR" altLang="en-US" sz="1900" dirty="0">
                <a:solidFill>
                  <a:schemeClr val="tx1"/>
                </a:solidFill>
              </a:rPr>
              <a:t>나아가 세 각의 크기가 </a:t>
            </a:r>
            <a:r>
              <a:rPr lang="ko-KR" altLang="en-US" sz="1900" dirty="0" smtClean="0">
                <a:solidFill>
                  <a:schemeClr val="tx1"/>
                </a:solidFill>
              </a:rPr>
              <a:t>모두        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°</a:t>
            </a:r>
            <a:r>
              <a:rPr lang="ko-KR" altLang="en-US" sz="19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900" dirty="0">
                <a:solidFill>
                  <a:schemeClr val="tx1"/>
                </a:solidFill>
              </a:rPr>
              <a:t>것입니다</a:t>
            </a:r>
            <a:r>
              <a:rPr lang="en-US" altLang="ko-KR" sz="1900" dirty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F84D6F2-34C4-3C94-9DCD-8C88D050AA2C}"/>
              </a:ext>
            </a:extLst>
          </p:cNvPr>
          <p:cNvSpPr/>
          <p:nvPr/>
        </p:nvSpPr>
        <p:spPr bwMode="auto">
          <a:xfrm>
            <a:off x="4633047" y="2960948"/>
            <a:ext cx="691015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같다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7E4342-94B5-1484-5176-181C0FAD945C}"/>
              </a:ext>
            </a:extLst>
          </p:cNvPr>
          <p:cNvSpPr/>
          <p:nvPr/>
        </p:nvSpPr>
        <p:spPr bwMode="auto">
          <a:xfrm>
            <a:off x="3836075" y="3424954"/>
            <a:ext cx="563814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44AF6428-21D9-001B-2E3A-39901D9C5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840" y="2708920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064E96C-6871-876D-F52B-CDC0CCD23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074" y="3650477"/>
            <a:ext cx="360000" cy="355000"/>
          </a:xfrm>
          <a:prstGeom prst="rect">
            <a:avLst/>
          </a:prstGeom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6316E7CC-2563-A221-36F6-00883499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5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6ED8E7-B645-B5F7-FD74-47271A66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36" y="2166768"/>
            <a:ext cx="2815026" cy="2522755"/>
          </a:xfrm>
          <a:prstGeom prst="rect">
            <a:avLst/>
          </a:prstGeom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F5EC5F3C-A2AE-5690-5DDB-04837703F160}"/>
              </a:ext>
            </a:extLst>
          </p:cNvPr>
          <p:cNvSpPr txBox="1"/>
          <p:nvPr/>
        </p:nvSpPr>
        <p:spPr>
          <a:xfrm>
            <a:off x="3839759" y="2663422"/>
            <a:ext cx="227238" cy="19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9EDE54-6700-7C9E-2F16-57EA24A2D82B}"/>
              </a:ext>
            </a:extLst>
          </p:cNvPr>
          <p:cNvSpPr/>
          <p:nvPr/>
        </p:nvSpPr>
        <p:spPr bwMode="auto">
          <a:xfrm>
            <a:off x="3275945" y="2714813"/>
            <a:ext cx="563814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68FA64E-B4C1-E10E-0552-88DE9B1E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66" y="2970098"/>
            <a:ext cx="360000" cy="355000"/>
          </a:xfrm>
          <a:prstGeom prst="rect">
            <a:avLst/>
          </a:prstGeom>
        </p:spPr>
      </p:pic>
      <p:pic>
        <p:nvPicPr>
          <p:cNvPr id="63" name="Picture 6">
            <a:extLst>
              <a:ext uri="{FF2B5EF4-FFF2-40B4-BE49-F238E27FC236}">
                <a16:creationId xmlns:a16="http://schemas.microsoft.com/office/drawing/2014/main" id="{C975685A-7A62-51C4-EBAE-B2DCC87D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BDAE61C-B945-4B41-BFEE-B37C27DF9AD6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13EE078-9B32-C4DA-BD18-46E64C4888E1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id="{BFAC902D-66A4-F4CF-0B62-C682ECE7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0937E658-C368-DC96-1EFC-A4D649211824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90EEC480-C764-4394-2C4C-9007A9EC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43" y="16114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id="{F5EC5F3C-A2AE-5690-5DDB-04837703F160}"/>
              </a:ext>
            </a:extLst>
          </p:cNvPr>
          <p:cNvSpPr txBox="1"/>
          <p:nvPr/>
        </p:nvSpPr>
        <p:spPr>
          <a:xfrm>
            <a:off x="3181577" y="4015208"/>
            <a:ext cx="227238" cy="19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F5EC5F3C-A2AE-5690-5DDB-04837703F160}"/>
              </a:ext>
            </a:extLst>
          </p:cNvPr>
          <p:cNvSpPr txBox="1"/>
          <p:nvPr/>
        </p:nvSpPr>
        <p:spPr>
          <a:xfrm>
            <a:off x="4415635" y="3996039"/>
            <a:ext cx="206580" cy="163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C4FD04-2BE8-53DD-D4D4-637FE31B51D3}"/>
              </a:ext>
            </a:extLst>
          </p:cNvPr>
          <p:cNvSpPr/>
          <p:nvPr/>
        </p:nvSpPr>
        <p:spPr bwMode="auto">
          <a:xfrm>
            <a:off x="2649415" y="4084989"/>
            <a:ext cx="563814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FEB1F80A-9C6A-F38E-8FD9-9057682F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36" y="4340274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750CE0-1A27-39FA-B730-93A9D878EF56}"/>
              </a:ext>
            </a:extLst>
          </p:cNvPr>
          <p:cNvSpPr/>
          <p:nvPr/>
        </p:nvSpPr>
        <p:spPr bwMode="auto">
          <a:xfrm>
            <a:off x="3908083" y="4084989"/>
            <a:ext cx="563814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2895E94-1E63-920A-456C-3797E13E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004" y="4340274"/>
            <a:ext cx="360000" cy="355000"/>
          </a:xfrm>
          <a:prstGeom prst="rect">
            <a:avLst/>
          </a:prstGeom>
        </p:spPr>
      </p:pic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900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hlinkClick r:id="rId8"/>
                        </a:rPr>
                        <a:t>https://cdata2.tsherpa.co.kr/tsherpa/MultiMedia/Flash/2020/curri/MM_42_04/suh_0402_02_0004/images/suh_0402_02_0004_401_1/suh_0402_02_0004_401_1_1_1.png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6ED8E7-B645-B5F7-FD74-47271A66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36" y="2166768"/>
            <a:ext cx="2815026" cy="2522755"/>
          </a:xfrm>
          <a:prstGeom prst="rect">
            <a:avLst/>
          </a:prstGeom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F5EC5F3C-A2AE-5690-5DDB-04837703F160}"/>
              </a:ext>
            </a:extLst>
          </p:cNvPr>
          <p:cNvSpPr txBox="1"/>
          <p:nvPr/>
        </p:nvSpPr>
        <p:spPr>
          <a:xfrm>
            <a:off x="3839759" y="2663422"/>
            <a:ext cx="227238" cy="19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9EDE54-6700-7C9E-2F16-57EA24A2D82B}"/>
              </a:ext>
            </a:extLst>
          </p:cNvPr>
          <p:cNvSpPr/>
          <p:nvPr/>
        </p:nvSpPr>
        <p:spPr bwMode="auto">
          <a:xfrm>
            <a:off x="3275945" y="2714813"/>
            <a:ext cx="563814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68FA64E-B4C1-E10E-0552-88DE9B1E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66" y="2970098"/>
            <a:ext cx="360000" cy="355000"/>
          </a:xfrm>
          <a:prstGeom prst="rect">
            <a:avLst/>
          </a:prstGeom>
        </p:spPr>
      </p:pic>
      <p:pic>
        <p:nvPicPr>
          <p:cNvPr id="63" name="Picture 6">
            <a:extLst>
              <a:ext uri="{FF2B5EF4-FFF2-40B4-BE49-F238E27FC236}">
                <a16:creationId xmlns:a16="http://schemas.microsoft.com/office/drawing/2014/main" id="{C975685A-7A62-51C4-EBAE-B2DCC87D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BFAC902D-66A4-F4CF-0B62-C682ECE7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90EEC480-C764-4394-2C4C-9007A9EC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43" y="16114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id="{F5EC5F3C-A2AE-5690-5DDB-04837703F160}"/>
              </a:ext>
            </a:extLst>
          </p:cNvPr>
          <p:cNvSpPr txBox="1"/>
          <p:nvPr/>
        </p:nvSpPr>
        <p:spPr>
          <a:xfrm>
            <a:off x="3181577" y="4015208"/>
            <a:ext cx="227238" cy="19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F5EC5F3C-A2AE-5690-5DDB-04837703F160}"/>
              </a:ext>
            </a:extLst>
          </p:cNvPr>
          <p:cNvSpPr txBox="1"/>
          <p:nvPr/>
        </p:nvSpPr>
        <p:spPr>
          <a:xfrm>
            <a:off x="4415635" y="3996039"/>
            <a:ext cx="206580" cy="163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C4FD04-2BE8-53DD-D4D4-637FE31B51D3}"/>
              </a:ext>
            </a:extLst>
          </p:cNvPr>
          <p:cNvSpPr/>
          <p:nvPr/>
        </p:nvSpPr>
        <p:spPr bwMode="auto">
          <a:xfrm>
            <a:off x="2649415" y="4084989"/>
            <a:ext cx="563814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FEB1F80A-9C6A-F38E-8FD9-9057682F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36" y="4340274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750CE0-1A27-39FA-B730-93A9D878EF56}"/>
              </a:ext>
            </a:extLst>
          </p:cNvPr>
          <p:cNvSpPr/>
          <p:nvPr/>
        </p:nvSpPr>
        <p:spPr bwMode="auto">
          <a:xfrm>
            <a:off x="3908083" y="4084989"/>
            <a:ext cx="563814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2895E94-1E63-920A-456C-3797E13E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004" y="4340274"/>
            <a:ext cx="360000" cy="35500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027D4B-3253-1CBA-71C9-7C5DF91915E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085E8E3-9564-4DDC-61D4-D5813BDE662F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38">
              <a:extLst>
                <a:ext uri="{FF2B5EF4-FFF2-40B4-BE49-F238E27FC236}">
                  <a16:creationId xmlns:a16="http://schemas.microsoft.com/office/drawing/2014/main" id="{42839B78-0243-8FEE-63A1-739E34C30CF6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id="{224C67CC-C055-59A8-4275-308B188C9AD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B069565-86C4-9EC7-3ADA-DAA6FF5BFF34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64924F-6EEB-6D60-932D-1B0E1CEED8A4}"/>
              </a:ext>
            </a:extLst>
          </p:cNvPr>
          <p:cNvSpPr txBox="1"/>
          <p:nvPr/>
        </p:nvSpPr>
        <p:spPr>
          <a:xfrm>
            <a:off x="429547" y="4463101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737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클릭하거나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노란색으로 바뀌며 밑줄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AA467CD-FF2E-23AC-C382-E5615FDF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8C356DED-19C8-CBFE-D74E-7D186FD1A1F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정삼각형에 대해 바르게 이야기한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75E45BEF-AE4D-81BB-985F-02A705143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985" y="3465004"/>
            <a:ext cx="1256219" cy="125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">
            <a:extLst>
              <a:ext uri="{FF2B5EF4-FFF2-40B4-BE49-F238E27FC236}">
                <a16:creationId xmlns:a16="http://schemas.microsoft.com/office/drawing/2014/main" id="{4339DBD3-D2E1-87FB-2C8D-C38E5288F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3" y="2194971"/>
            <a:ext cx="1232758" cy="12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BF9A8B6-380F-C231-1C1D-79C3C0E1E104}"/>
              </a:ext>
            </a:extLst>
          </p:cNvPr>
          <p:cNvSpPr/>
          <p:nvPr/>
        </p:nvSpPr>
        <p:spPr>
          <a:xfrm>
            <a:off x="2165849" y="2366190"/>
            <a:ext cx="4501243" cy="899978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정삼각형의 세 각의 크기의 합은</a:t>
            </a:r>
            <a:r>
              <a:rPr lang="en-US" altLang="ko-KR" sz="20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180°</a:t>
            </a:r>
            <a:r>
              <a:rPr lang="ko-KR" altLang="en-US" sz="20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20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FA9DF8B3-E588-44D0-8766-41CAAC883EC7}"/>
              </a:ext>
            </a:extLst>
          </p:cNvPr>
          <p:cNvSpPr/>
          <p:nvPr/>
        </p:nvSpPr>
        <p:spPr>
          <a:xfrm rot="16200000">
            <a:off x="1897829" y="2733458"/>
            <a:ext cx="288019" cy="238536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19CF07E-5741-BA20-080F-C08C221D60A1}"/>
              </a:ext>
            </a:extLst>
          </p:cNvPr>
          <p:cNvSpPr/>
          <p:nvPr/>
        </p:nvSpPr>
        <p:spPr>
          <a:xfrm>
            <a:off x="395536" y="3668804"/>
            <a:ext cx="4501243" cy="89997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정삼각형의 모든 각은 </a:t>
            </a:r>
            <a:r>
              <a:rPr lang="en-US" altLang="ko-KR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65°</a:t>
            </a:r>
            <a:r>
              <a:rPr lang="ko-KR" altLang="en-US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같아</a:t>
            </a:r>
            <a:r>
              <a:rPr lang="en-US" altLang="ko-KR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95DEA7C0-8EA8-C874-A465-E321E2FF2730}"/>
              </a:ext>
            </a:extLst>
          </p:cNvPr>
          <p:cNvSpPr/>
          <p:nvPr/>
        </p:nvSpPr>
        <p:spPr>
          <a:xfrm rot="5400000" flipH="1">
            <a:off x="4878325" y="3999524"/>
            <a:ext cx="288019" cy="23853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1802EF-828B-82A9-0C02-0CC6730C4C4D}"/>
              </a:ext>
            </a:extLst>
          </p:cNvPr>
          <p:cNvCxnSpPr/>
          <p:nvPr/>
        </p:nvCxnSpPr>
        <p:spPr bwMode="auto">
          <a:xfrm>
            <a:off x="2267319" y="3002908"/>
            <a:ext cx="4298631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9E004C6-721F-247D-F14B-B423DC6EBD73}"/>
              </a:ext>
            </a:extLst>
          </p:cNvPr>
          <p:cNvGrpSpPr/>
          <p:nvPr/>
        </p:nvGrpSpPr>
        <p:grpSpPr>
          <a:xfrm>
            <a:off x="4539193" y="1988840"/>
            <a:ext cx="2047873" cy="285395"/>
            <a:chOff x="5769785" y="1902948"/>
            <a:chExt cx="2509086" cy="242485"/>
          </a:xfrm>
        </p:grpSpPr>
        <p:pic>
          <p:nvPicPr>
            <p:cNvPr id="66" name="Picture 5">
              <a:extLst>
                <a:ext uri="{FF2B5EF4-FFF2-40B4-BE49-F238E27FC236}">
                  <a16:creationId xmlns:a16="http://schemas.microsoft.com/office/drawing/2014/main" id="{B442DEF8-4214-40B3-1FEC-B3B03F389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5920D46-0150-CE18-A6C6-23E4A2F7FDD2}"/>
                </a:ext>
              </a:extLst>
            </p:cNvPr>
            <p:cNvSpPr txBox="1"/>
            <p:nvPr/>
          </p:nvSpPr>
          <p:spPr>
            <a:xfrm>
              <a:off x="6084167" y="1916828"/>
              <a:ext cx="2194704" cy="196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캐릭터의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말풍선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+mn-lt"/>
                </a:rPr>
                <a:t>.</a:t>
              </a:r>
              <a:endParaRPr lang="ko-KR" altLang="en-US" sz="900" dirty="0">
                <a:latin typeface="+mn-lt"/>
              </a:endParaRPr>
            </a:p>
          </p:txBody>
        </p:sp>
      </p:grpSp>
      <p:pic>
        <p:nvPicPr>
          <p:cNvPr id="68" name="Picture 6">
            <a:extLst>
              <a:ext uri="{FF2B5EF4-FFF2-40B4-BE49-F238E27FC236}">
                <a16:creationId xmlns:a16="http://schemas.microsoft.com/office/drawing/2014/main" id="{8F312C35-302A-509E-234F-8C3A6B82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84DF3A7-9244-AD8F-0CF4-D6A7BB4C078C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9AEA0522-029A-2924-DE9F-D2B836FF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61AF2DB8-1008-B84B-5E9E-E3C82FE4CF22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AA467CD-FF2E-23AC-C382-E5615FDF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8C356DED-19C8-CBFE-D74E-7D186FD1A1F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정삼각형에 대해 바르게 이야기한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75E45BEF-AE4D-81BB-985F-02A705143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985" y="3465004"/>
            <a:ext cx="1256219" cy="125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">
            <a:extLst>
              <a:ext uri="{FF2B5EF4-FFF2-40B4-BE49-F238E27FC236}">
                <a16:creationId xmlns:a16="http://schemas.microsoft.com/office/drawing/2014/main" id="{4339DBD3-D2E1-87FB-2C8D-C38E5288F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3" y="2194971"/>
            <a:ext cx="1232758" cy="12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BF9A8B6-380F-C231-1C1D-79C3C0E1E104}"/>
              </a:ext>
            </a:extLst>
          </p:cNvPr>
          <p:cNvSpPr/>
          <p:nvPr/>
        </p:nvSpPr>
        <p:spPr>
          <a:xfrm>
            <a:off x="2165849" y="2366190"/>
            <a:ext cx="4501243" cy="899978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정삼각형의 세 각의 크기의 합은</a:t>
            </a:r>
            <a:r>
              <a:rPr lang="en-US" altLang="ko-KR" sz="20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180°</a:t>
            </a:r>
            <a:r>
              <a:rPr lang="ko-KR" altLang="en-US" sz="20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20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FA9DF8B3-E588-44D0-8766-41CAAC883EC7}"/>
              </a:ext>
            </a:extLst>
          </p:cNvPr>
          <p:cNvSpPr/>
          <p:nvPr/>
        </p:nvSpPr>
        <p:spPr>
          <a:xfrm rot="16200000">
            <a:off x="1897829" y="2733458"/>
            <a:ext cx="288019" cy="238536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19CF07E-5741-BA20-080F-C08C221D60A1}"/>
              </a:ext>
            </a:extLst>
          </p:cNvPr>
          <p:cNvSpPr/>
          <p:nvPr/>
        </p:nvSpPr>
        <p:spPr>
          <a:xfrm>
            <a:off x="395536" y="3668804"/>
            <a:ext cx="4501243" cy="89997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정삼각형의 모든 각은 </a:t>
            </a:r>
            <a:r>
              <a:rPr lang="en-US" altLang="ko-KR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65°</a:t>
            </a:r>
            <a:r>
              <a:rPr lang="ko-KR" altLang="en-US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같아</a:t>
            </a:r>
            <a:r>
              <a:rPr lang="en-US" altLang="ko-KR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95DEA7C0-8EA8-C874-A465-E321E2FF2730}"/>
              </a:ext>
            </a:extLst>
          </p:cNvPr>
          <p:cNvSpPr/>
          <p:nvPr/>
        </p:nvSpPr>
        <p:spPr>
          <a:xfrm rot="5400000" flipH="1">
            <a:off x="4878325" y="3999524"/>
            <a:ext cx="288019" cy="23853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1802EF-828B-82A9-0C02-0CC6730C4C4D}"/>
              </a:ext>
            </a:extLst>
          </p:cNvPr>
          <p:cNvCxnSpPr/>
          <p:nvPr/>
        </p:nvCxnSpPr>
        <p:spPr bwMode="auto">
          <a:xfrm>
            <a:off x="2267319" y="3002908"/>
            <a:ext cx="4298631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9E004C6-721F-247D-F14B-B423DC6EBD73}"/>
              </a:ext>
            </a:extLst>
          </p:cNvPr>
          <p:cNvGrpSpPr/>
          <p:nvPr/>
        </p:nvGrpSpPr>
        <p:grpSpPr>
          <a:xfrm>
            <a:off x="4539193" y="1988840"/>
            <a:ext cx="2047873" cy="285395"/>
            <a:chOff x="5769785" y="1902948"/>
            <a:chExt cx="2509086" cy="242485"/>
          </a:xfrm>
        </p:grpSpPr>
        <p:pic>
          <p:nvPicPr>
            <p:cNvPr id="66" name="Picture 5">
              <a:extLst>
                <a:ext uri="{FF2B5EF4-FFF2-40B4-BE49-F238E27FC236}">
                  <a16:creationId xmlns:a16="http://schemas.microsoft.com/office/drawing/2014/main" id="{B442DEF8-4214-40B3-1FEC-B3B03F389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5920D46-0150-CE18-A6C6-23E4A2F7FDD2}"/>
                </a:ext>
              </a:extLst>
            </p:cNvPr>
            <p:cNvSpPr txBox="1"/>
            <p:nvPr/>
          </p:nvSpPr>
          <p:spPr>
            <a:xfrm>
              <a:off x="6084167" y="1916828"/>
              <a:ext cx="2194704" cy="196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캐릭터의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말풍선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+mn-lt"/>
                </a:rPr>
                <a:t>.</a:t>
              </a:r>
              <a:endParaRPr lang="ko-KR" altLang="en-US" sz="900" dirty="0">
                <a:latin typeface="+mn-lt"/>
              </a:endParaRPr>
            </a:p>
          </p:txBody>
        </p:sp>
      </p:grpSp>
      <p:pic>
        <p:nvPicPr>
          <p:cNvPr id="68" name="Picture 6">
            <a:extLst>
              <a:ext uri="{FF2B5EF4-FFF2-40B4-BE49-F238E27FC236}">
                <a16:creationId xmlns:a16="http://schemas.microsoft.com/office/drawing/2014/main" id="{8F312C35-302A-509E-234F-8C3A6B82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9AEA0522-029A-2924-DE9F-D2B836FF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2B73CCF-E23B-992A-B356-0902FF5CE149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A9E7E83-CC3D-78CA-FA93-4DD23B150E8A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7C31DB67-0155-5760-D36E-5E3798D0F0EA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C3A5E79B-D5DC-1636-33FA-FA0D19CE891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53E4CAE-7FDA-3B54-EE82-8A46D1A62AF4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BDD83A-7236-71AB-E79D-711974CA8E9C}"/>
              </a:ext>
            </a:extLst>
          </p:cNvPr>
          <p:cNvSpPr txBox="1"/>
          <p:nvPr/>
        </p:nvSpPr>
        <p:spPr>
          <a:xfrm>
            <a:off x="429547" y="4463101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각의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69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8F338522-AC7C-3882-5EDD-587309CB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ADBA6ADF-C644-F4C4-282E-4AC225BB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0EE72D97-FC0A-5436-5AEA-E6E76667E5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삼각형의 같은 점과 다른 점을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59219C-B70B-3C88-4118-19E6725023F1}"/>
              </a:ext>
            </a:extLst>
          </p:cNvPr>
          <p:cNvSpPr/>
          <p:nvPr/>
        </p:nvSpPr>
        <p:spPr bwMode="auto">
          <a:xfrm>
            <a:off x="1531676" y="4005256"/>
            <a:ext cx="47165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각의 크기가 모두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같습니다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D5FF97F-DC16-4596-144D-E9FFC631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41" y="3764530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CFB7EF-73EA-0A87-24D8-C6D730EE4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07" y="2198683"/>
            <a:ext cx="3184041" cy="152362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9A8428-8866-E1A4-10E8-D7ACA3D19197}"/>
              </a:ext>
            </a:extLst>
          </p:cNvPr>
          <p:cNvSpPr/>
          <p:nvPr/>
        </p:nvSpPr>
        <p:spPr bwMode="auto">
          <a:xfrm>
            <a:off x="1531676" y="4455044"/>
            <a:ext cx="4716524" cy="66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삼각형의 한 변의 길이가 서로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20324C75-B022-5100-28FB-3AAC7A05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72" y="404003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5287F00-E523-0C00-5B3E-5A13DADA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73" y="44983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6762B11-89D5-487B-8F50-F62F012F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00" y="4353688"/>
            <a:ext cx="360000" cy="355000"/>
          </a:xfrm>
          <a:prstGeom prst="rect">
            <a:avLst/>
          </a:prstGeom>
        </p:spPr>
      </p:pic>
      <p:pic>
        <p:nvPicPr>
          <p:cNvPr id="62" name="Picture 6">
            <a:extLst>
              <a:ext uri="{FF2B5EF4-FFF2-40B4-BE49-F238E27FC236}">
                <a16:creationId xmlns:a16="http://schemas.microsoft.com/office/drawing/2014/main" id="{08C0D627-B798-78FA-9C39-CF39AABF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4851E1C-A762-C4BE-60FE-D65BB782B9CF}"/>
              </a:ext>
            </a:extLst>
          </p:cNvPr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3CB7966-CB72-8905-587B-DB9B5FC5C603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43005E4C-49CB-976F-48D6-3F257A6E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373A7009-C720-9A85-76B1-AB84831C08FD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81192" y="4005256"/>
            <a:ext cx="739939" cy="342483"/>
            <a:chOff x="3569808" y="4849650"/>
            <a:chExt cx="739939" cy="34248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같은 점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85082" y="4455044"/>
            <a:ext cx="739939" cy="342483"/>
            <a:chOff x="3569808" y="4849650"/>
            <a:chExt cx="739939" cy="342483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다른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점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772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https://cdata2.tsherpa.co.kr/tsherpa/MultiMedia/Flash/2020/curri/MM_42_04/suh_0402_02_0004/images/suh_0402_02_0004_401_1/suh_0402_02_0004_401_1_2_1.png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8F338522-AC7C-3882-5EDD-587309CB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ADBA6ADF-C644-F4C4-282E-4AC225BB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0EE72D97-FC0A-5436-5AEA-E6E76667E5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삼각형의 같은 점과 다른 점을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59219C-B70B-3C88-4118-19E6725023F1}"/>
              </a:ext>
            </a:extLst>
          </p:cNvPr>
          <p:cNvSpPr/>
          <p:nvPr/>
        </p:nvSpPr>
        <p:spPr bwMode="auto">
          <a:xfrm>
            <a:off x="1531676" y="4005256"/>
            <a:ext cx="47165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각의 크기가 모두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같습니다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D5FF97F-DC16-4596-144D-E9FFC631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41" y="3764530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CFB7EF-73EA-0A87-24D8-C6D730EE4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07" y="2198683"/>
            <a:ext cx="3184041" cy="152362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9A8428-8866-E1A4-10E8-D7ACA3D19197}"/>
              </a:ext>
            </a:extLst>
          </p:cNvPr>
          <p:cNvSpPr/>
          <p:nvPr/>
        </p:nvSpPr>
        <p:spPr bwMode="auto">
          <a:xfrm>
            <a:off x="1531676" y="4455044"/>
            <a:ext cx="4716524" cy="66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삼각형의 한 변의 길이가 서로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20324C75-B022-5100-28FB-3AAC7A05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36" y="40209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5287F00-E523-0C00-5B3E-5A13DADA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36" y="44983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6762B11-89D5-487B-8F50-F62F012F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00" y="4353688"/>
            <a:ext cx="360000" cy="355000"/>
          </a:xfrm>
          <a:prstGeom prst="rect">
            <a:avLst/>
          </a:prstGeom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B93BE41A-E80D-F584-C2E9-056F17B13478}"/>
              </a:ext>
            </a:extLst>
          </p:cNvPr>
          <p:cNvSpPr txBox="1"/>
          <p:nvPr/>
        </p:nvSpPr>
        <p:spPr>
          <a:xfrm>
            <a:off x="502411" y="4015276"/>
            <a:ext cx="958121" cy="384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점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E9EBA79B-A1A0-EF75-3F1F-31CD484F38E0}"/>
              </a:ext>
            </a:extLst>
          </p:cNvPr>
          <p:cNvSpPr txBox="1"/>
          <p:nvPr/>
        </p:nvSpPr>
        <p:spPr>
          <a:xfrm>
            <a:off x="502411" y="4482178"/>
            <a:ext cx="958121" cy="384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다른 점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08C0D627-B798-78FA-9C39-CF39AABF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3005E4C-49CB-976F-48D6-3F257A6E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CCF119-17FC-3F86-C0DF-29E6A434FC8E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57D4B83-0FDA-DC49-4A9A-AE0C8A50BBB6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id="{A92DDBC0-B859-1B43-5AB0-A24B7250BEA2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074F3FEE-0731-5708-86FC-84CE30B199C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692EA1B-AE2C-75B0-0DC5-8857488B5911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14C730-522E-801C-60A9-AA2858EC1099}"/>
              </a:ext>
            </a:extLst>
          </p:cNvPr>
          <p:cNvSpPr txBox="1"/>
          <p:nvPr/>
        </p:nvSpPr>
        <p:spPr>
          <a:xfrm>
            <a:off x="429547" y="4463101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정삼각형은 세 각의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77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id="{4AF659EB-1DF9-A660-5B2F-F57CDA9B4959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철사를 남기거나 겹치는 부분이 없도록 구부려서 정삼각형을 한 개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한 변의 길이와 한 각의 크기를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2BD52C35-E1FE-A267-9BB4-2F6CD408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5A993C-D4FA-7072-9926-C09C52C2F3FA}"/>
              </a:ext>
            </a:extLst>
          </p:cNvPr>
          <p:cNvSpPr/>
          <p:nvPr/>
        </p:nvSpPr>
        <p:spPr bwMode="auto">
          <a:xfrm>
            <a:off x="3667642" y="3288863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7F334D-14D5-02B9-55D0-F35703FBDDEA}"/>
              </a:ext>
            </a:extLst>
          </p:cNvPr>
          <p:cNvSpPr txBox="1"/>
          <p:nvPr/>
        </p:nvSpPr>
        <p:spPr>
          <a:xfrm>
            <a:off x="4326250" y="3288863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2B4BABA-E092-119C-7CE4-96310C991A39}"/>
              </a:ext>
            </a:extLst>
          </p:cNvPr>
          <p:cNvSpPr/>
          <p:nvPr/>
        </p:nvSpPr>
        <p:spPr bwMode="auto">
          <a:xfrm>
            <a:off x="3667642" y="3726715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2A4BB2-2D72-7C2C-BDDE-AF0499D0069C}"/>
              </a:ext>
            </a:extLst>
          </p:cNvPr>
          <p:cNvSpPr txBox="1"/>
          <p:nvPr/>
        </p:nvSpPr>
        <p:spPr>
          <a:xfrm>
            <a:off x="4254242" y="3670408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70" name="Picture 6">
            <a:extLst>
              <a:ext uri="{FF2B5EF4-FFF2-40B4-BE49-F238E27FC236}">
                <a16:creationId xmlns:a16="http://schemas.microsoft.com/office/drawing/2014/main" id="{8DC5CFAE-4DBA-7976-B2FB-360BC8E1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C383612-3D86-17C7-28B5-405D61573FC6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9C197E0-348D-5F97-99F6-82BBF79882A4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:a16="http://schemas.microsoft.com/office/drawing/2014/main" id="{3F023DBD-5F30-5924-CCD4-2FDFDE9B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7AC95353-8D3B-2E5A-54CB-A7864948E037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264377" y="3291837"/>
            <a:ext cx="1214027" cy="342483"/>
            <a:chOff x="3569808" y="4849650"/>
            <a:chExt cx="739939" cy="34248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한 변의 길이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64377" y="3729689"/>
            <a:ext cx="1214027" cy="342483"/>
            <a:chOff x="3569808" y="4849650"/>
            <a:chExt cx="739939" cy="342483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한 각의 크기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67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89" y="243167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98" y="242871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755576" y="1919550"/>
            <a:ext cx="59046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755576" y="2233248"/>
            <a:ext cx="369921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4516468" y="2240868"/>
            <a:ext cx="2165786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755576" y="2528900"/>
            <a:ext cx="2944364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7AC95353-8D3B-2E5A-54CB-A7864948E037}"/>
              </a:ext>
            </a:extLst>
          </p:cNvPr>
          <p:cNvSpPr/>
          <p:nvPr/>
        </p:nvSpPr>
        <p:spPr>
          <a:xfrm>
            <a:off x="6339226" y="26692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57299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가방의 삼각형 무늬는 어떤 삼각형인가요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355976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51028" y="4986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649243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211419" y="1296183"/>
            <a:ext cx="620721" cy="313547"/>
            <a:chOff x="2349675" y="4210757"/>
            <a:chExt cx="620721" cy="313547"/>
          </a:xfrm>
        </p:grpSpPr>
        <p:sp>
          <p:nvSpPr>
            <p:cNvPr id="63" name="직사각형 62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5EC0436-0661-6AF0-B047-73F3355A487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CE55C66-71BA-BF6A-1E8A-C9C94115A3BF}"/>
              </a:ext>
            </a:extLst>
          </p:cNvPr>
          <p:cNvGrpSpPr/>
          <p:nvPr/>
        </p:nvGrpSpPr>
        <p:grpSpPr>
          <a:xfrm>
            <a:off x="5759954" y="1296183"/>
            <a:ext cx="620721" cy="313547"/>
            <a:chOff x="2349675" y="4210757"/>
            <a:chExt cx="620721" cy="31354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149D5E8-6C25-2265-9091-F148182B40F7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BA79FF-2E20-1AC9-4512-5C0ABA353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89EB42F-F742-B98F-137F-02C2CE5C6155}"/>
              </a:ext>
            </a:extLst>
          </p:cNvPr>
          <p:cNvGrpSpPr/>
          <p:nvPr/>
        </p:nvGrpSpPr>
        <p:grpSpPr>
          <a:xfrm>
            <a:off x="6322058" y="1296183"/>
            <a:ext cx="620721" cy="313547"/>
            <a:chOff x="2349675" y="4210757"/>
            <a:chExt cx="620721" cy="31354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FBC39A3-CBC6-A866-55C7-D5F9C866F503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8EC016-378D-9100-D1ED-6F7D7E2B9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86D013-816E-3352-FF25-7E0DFF74975B}"/>
              </a:ext>
            </a:extLst>
          </p:cNvPr>
          <p:cNvSpPr/>
          <p:nvPr/>
        </p:nvSpPr>
        <p:spPr bwMode="auto">
          <a:xfrm>
            <a:off x="3916115" y="2420115"/>
            <a:ext cx="2974460" cy="4376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정삼각형이라고 생각합니다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B6C487FA-BD8D-CD8E-EB59-03969D66F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09130"/>
            <a:ext cx="360000" cy="355000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7801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SA42204.psd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rcRect l="48308" t="768" r="331" b="1"/>
          <a:stretch/>
        </p:blipFill>
        <p:spPr>
          <a:xfrm>
            <a:off x="440395" y="1719392"/>
            <a:ext cx="2952328" cy="377836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23" y="509900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5A993C-D4FA-7072-9926-C09C52C2F3FA}"/>
              </a:ext>
            </a:extLst>
          </p:cNvPr>
          <p:cNvSpPr/>
          <p:nvPr/>
        </p:nvSpPr>
        <p:spPr bwMode="auto">
          <a:xfrm>
            <a:off x="3667642" y="3288863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7F334D-14D5-02B9-55D0-F35703FBDDEA}"/>
              </a:ext>
            </a:extLst>
          </p:cNvPr>
          <p:cNvSpPr txBox="1"/>
          <p:nvPr/>
        </p:nvSpPr>
        <p:spPr>
          <a:xfrm>
            <a:off x="4326250" y="3288863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2B4BABA-E092-119C-7CE4-96310C991A39}"/>
              </a:ext>
            </a:extLst>
          </p:cNvPr>
          <p:cNvSpPr/>
          <p:nvPr/>
        </p:nvSpPr>
        <p:spPr bwMode="auto">
          <a:xfrm>
            <a:off x="3667642" y="3726715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2A4BB2-2D72-7C2C-BDDE-AF0499D0069C}"/>
              </a:ext>
            </a:extLst>
          </p:cNvPr>
          <p:cNvSpPr txBox="1"/>
          <p:nvPr/>
        </p:nvSpPr>
        <p:spPr>
          <a:xfrm>
            <a:off x="4254242" y="3670408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264377" y="3291837"/>
            <a:ext cx="1214027" cy="342483"/>
            <a:chOff x="3569808" y="4849650"/>
            <a:chExt cx="739939" cy="342483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한 변의 길이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264377" y="3729689"/>
            <a:ext cx="1214027" cy="342483"/>
            <a:chOff x="3569808" y="4849650"/>
            <a:chExt cx="739939" cy="342483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한 각의 크기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0" name="Picture 6">
            <a:extLst>
              <a:ext uri="{FF2B5EF4-FFF2-40B4-BE49-F238E27FC236}">
                <a16:creationId xmlns:a16="http://schemas.microsoft.com/office/drawing/2014/main" id="{8DC5CFAE-4DBA-7976-B2FB-360BC8E1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id="{3F023DBD-5F30-5924-CCD4-2FDFDE9B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6B2B82-32AE-967C-17C2-EFCF5AEFC69D}"/>
              </a:ext>
            </a:extLst>
          </p:cNvPr>
          <p:cNvGrpSpPr/>
          <p:nvPr/>
        </p:nvGrpSpPr>
        <p:grpSpPr>
          <a:xfrm>
            <a:off x="215516" y="3681028"/>
            <a:ext cx="6667165" cy="1556337"/>
            <a:chOff x="192745" y="3716953"/>
            <a:chExt cx="6667165" cy="155633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62FD0B8-4075-9D70-5F30-7B57A4234F28}"/>
                </a:ext>
              </a:extLst>
            </p:cNvPr>
            <p:cNvSpPr/>
            <p:nvPr/>
          </p:nvSpPr>
          <p:spPr>
            <a:xfrm>
              <a:off x="192745" y="3869272"/>
              <a:ext cx="6667165" cy="12159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7AB1A473-B338-8CFF-F51D-25AA1303E57B}"/>
                </a:ext>
              </a:extLst>
            </p:cNvPr>
            <p:cNvSpPr/>
            <p:nvPr/>
          </p:nvSpPr>
          <p:spPr>
            <a:xfrm>
              <a:off x="338478" y="371695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2E91B89A-BEBF-D32A-BC5E-141838B080D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94E391B-48E7-3E3E-431C-67CC2A4CC62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EBA9F2-CB44-6A4B-94AE-73AB07AF3FB5}"/>
              </a:ext>
            </a:extLst>
          </p:cNvPr>
          <p:cNvSpPr txBox="1"/>
          <p:nvPr/>
        </p:nvSpPr>
        <p:spPr>
          <a:xfrm>
            <a:off x="429547" y="4077072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정삼각형의 세 변의 길이를 모두 더하면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cm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한 변의 길이는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각은 모두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2" y="416482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8" y="469069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id="{4AF659EB-1DF9-A660-5B2F-F57CDA9B4959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철사를 남기거나 겹치는 부분이 없도록 구부려서 정삼각형을 한 개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한 변의 길이와 한 각의 크기를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2BD52C35-E1FE-A267-9BB4-2F6CD408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89" y="243167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98" y="242871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직선 연결선 81"/>
          <p:cNvCxnSpPr/>
          <p:nvPr/>
        </p:nvCxnSpPr>
        <p:spPr bwMode="auto">
          <a:xfrm>
            <a:off x="755576" y="1919550"/>
            <a:ext cx="59046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755576" y="2233248"/>
            <a:ext cx="369921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4516468" y="2240868"/>
            <a:ext cx="2165786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576" y="2528900"/>
            <a:ext cx="2944364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8282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426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CADF5B-1A0A-D39A-4655-05A0027B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" y="889482"/>
            <a:ext cx="6936249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6847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mm_42_2_04_06_04_ani.mp4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65264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5389" y="2208140"/>
            <a:ext cx="4572508" cy="1634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알지오매스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정삼각형을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성질 알아보기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68102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78904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5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634" t="270" r="1012" b="1"/>
          <a:stretch/>
        </p:blipFill>
        <p:spPr>
          <a:xfrm>
            <a:off x="63844" y="693338"/>
            <a:ext cx="6912768" cy="5054251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703281"/>
            <a:ext cx="3456384" cy="29308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가방에 있는 삼각형 무늬를 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삼각형도 이렇게 예쁠 수 있구나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삼각형에 어떤 특징이 있어서 이렇게 예쁜 무늬를 만들 수 있는 걸까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518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SA42204.psd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2120269" y="270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정삼각형이라고 생각하는 까닭은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114"/>
            <a:ext cx="2974460" cy="4191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정삼각형처럼 보입니다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09130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644008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201602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718D36-A33D-3920-EBFA-8A0A21EA783E}"/>
              </a:ext>
            </a:extLst>
          </p:cNvPr>
          <p:cNvSpPr/>
          <p:nvPr/>
        </p:nvSpPr>
        <p:spPr bwMode="auto">
          <a:xfrm>
            <a:off x="3916115" y="2914273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자로 재어 보니 세 변의 길이가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E042D88-B95A-3FD1-7DAE-09923623C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703289"/>
            <a:ext cx="360000" cy="3550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EE25D525-09C6-39AB-6DE5-68AF5201348D}"/>
              </a:ext>
            </a:extLst>
          </p:cNvPr>
          <p:cNvGrpSpPr/>
          <p:nvPr/>
        </p:nvGrpSpPr>
        <p:grpSpPr>
          <a:xfrm>
            <a:off x="5759954" y="1296183"/>
            <a:ext cx="620721" cy="313547"/>
            <a:chOff x="2349675" y="4210757"/>
            <a:chExt cx="620721" cy="31354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427B4C-B272-12C9-A6BB-0548459BD9E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4C7062-BF21-BF7E-80C7-D0913CC7E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CA37B1-77AD-2F1C-B00B-66BAC03E43A5}"/>
              </a:ext>
            </a:extLst>
          </p:cNvPr>
          <p:cNvGrpSpPr/>
          <p:nvPr/>
        </p:nvGrpSpPr>
        <p:grpSpPr>
          <a:xfrm>
            <a:off x="6322058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64CB660-FC0D-D0CB-53DF-0F96EAA1660F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0D4122-A0BA-2445-3C4B-797C61C2E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rcRect l="48308" t="768" r="331" b="1"/>
          <a:stretch/>
        </p:blipFill>
        <p:spPr>
          <a:xfrm>
            <a:off x="440395" y="1719392"/>
            <a:ext cx="2952328" cy="377836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23" y="5099009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가방의 삼각형 무늬에는 어떤 특징이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114"/>
            <a:ext cx="2974460" cy="677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큰 정삼각형 사이에 작은 정삼각형이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09130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644008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53817" y="1289970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E25D525-09C6-39AB-6DE5-68AF5201348D}"/>
              </a:ext>
            </a:extLst>
          </p:cNvPr>
          <p:cNvGrpSpPr/>
          <p:nvPr/>
        </p:nvGrpSpPr>
        <p:grpSpPr>
          <a:xfrm>
            <a:off x="5177395" y="1296183"/>
            <a:ext cx="620721" cy="313547"/>
            <a:chOff x="2349675" y="4210757"/>
            <a:chExt cx="620721" cy="31354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427B4C-B272-12C9-A6BB-0548459BD9E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4C7062-BF21-BF7E-80C7-D0913CC7E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CA37B1-77AD-2F1C-B00B-66BAC03E43A5}"/>
              </a:ext>
            </a:extLst>
          </p:cNvPr>
          <p:cNvGrpSpPr/>
          <p:nvPr/>
        </p:nvGrpSpPr>
        <p:grpSpPr>
          <a:xfrm>
            <a:off x="6322058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64CB660-FC0D-D0CB-53DF-0F96EAA1660F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0D4122-A0BA-2445-3C4B-797C61C2E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/>
          <a:srcRect l="48308" t="768" r="331" b="1"/>
          <a:stretch/>
        </p:blipFill>
        <p:spPr>
          <a:xfrm>
            <a:off x="440395" y="1719392"/>
            <a:ext cx="2952328" cy="377836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23" y="509900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정삼각형은 세 변의 길이가 같은 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크기는 어떨 것 같나요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648300"/>
            <a:ext cx="2974460" cy="9668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각도기로 재어 보지는 않았지만 세 각의 크기도 같을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437316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644008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271387" y="1291866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E25D525-09C6-39AB-6DE5-68AF5201348D}"/>
              </a:ext>
            </a:extLst>
          </p:cNvPr>
          <p:cNvGrpSpPr/>
          <p:nvPr/>
        </p:nvGrpSpPr>
        <p:grpSpPr>
          <a:xfrm>
            <a:off x="5177395" y="1296183"/>
            <a:ext cx="620721" cy="313547"/>
            <a:chOff x="2349675" y="4210757"/>
            <a:chExt cx="620721" cy="31354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427B4C-B272-12C9-A6BB-0548459BD9E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4C7062-BF21-BF7E-80C7-D0913CC7E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CA37B1-77AD-2F1C-B00B-66BAC03E43A5}"/>
              </a:ext>
            </a:extLst>
          </p:cNvPr>
          <p:cNvGrpSpPr/>
          <p:nvPr/>
        </p:nvGrpSpPr>
        <p:grpSpPr>
          <a:xfrm>
            <a:off x="5724128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64CB660-FC0D-D0CB-53DF-0F96EAA1660F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0D4122-A0BA-2445-3C4B-797C61C2E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/>
          <a:srcRect l="48308" t="768" r="331" b="1"/>
          <a:stretch/>
        </p:blipFill>
        <p:spPr>
          <a:xfrm>
            <a:off x="440395" y="1719392"/>
            <a:ext cx="2952328" cy="377836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23" y="509900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76777" y="3107193"/>
            <a:ext cx="40273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정삼각형의 성질을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73" y="32442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43001</TotalTime>
  <Words>3347</Words>
  <Application>Microsoft Office PowerPoint</Application>
  <PresentationFormat>화면 슬라이드 쇼(4:3)</PresentationFormat>
  <Paragraphs>1081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굴림</vt:lpstr>
      <vt:lpstr>돋움</vt:lpstr>
      <vt:lpstr>여기어때 잘난체</vt:lpstr>
      <vt:lpstr>함초롬바탕</vt:lpstr>
      <vt:lpstr>Arial</vt:lpstr>
      <vt:lpstr>Wingdings</vt:lpstr>
      <vt:lpstr>맑은 고딕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7698</cp:revision>
  <cp:lastPrinted>2021-12-20T01:30:02Z</cp:lastPrinted>
  <dcterms:created xsi:type="dcterms:W3CDTF">2008-07-15T12:19:11Z</dcterms:created>
  <dcterms:modified xsi:type="dcterms:W3CDTF">2022-06-29T00:29:11Z</dcterms:modified>
</cp:coreProperties>
</file>