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782" r:id="rId2"/>
    <p:sldId id="783" r:id="rId3"/>
    <p:sldId id="1327" r:id="rId4"/>
    <p:sldId id="1421" r:id="rId5"/>
    <p:sldId id="1347" r:id="rId6"/>
    <p:sldId id="1422" r:id="rId7"/>
    <p:sldId id="1428" r:id="rId8"/>
    <p:sldId id="1097" r:id="rId9"/>
    <p:sldId id="1395" r:id="rId10"/>
    <p:sldId id="1429" r:id="rId11"/>
    <p:sldId id="1289" r:id="rId12"/>
    <p:sldId id="1381" r:id="rId13"/>
    <p:sldId id="1349" r:id="rId14"/>
    <p:sldId id="1297" r:id="rId15"/>
    <p:sldId id="1315" r:id="rId16"/>
    <p:sldId id="1316" r:id="rId17"/>
    <p:sldId id="1322" r:id="rId18"/>
    <p:sldId id="1430" r:id="rId19"/>
    <p:sldId id="1431" r:id="rId20"/>
    <p:sldId id="1323" r:id="rId21"/>
    <p:sldId id="1432" r:id="rId22"/>
    <p:sldId id="1324" r:id="rId23"/>
    <p:sldId id="1433" r:id="rId24"/>
    <p:sldId id="1342" r:id="rId25"/>
    <p:sldId id="1434" r:id="rId26"/>
    <p:sldId id="1317" r:id="rId27"/>
    <p:sldId id="1435" r:id="rId28"/>
    <p:sldId id="1358" r:id="rId29"/>
    <p:sldId id="1414" r:id="rId30"/>
    <p:sldId id="1366" r:id="rId31"/>
    <p:sldId id="1436" r:id="rId32"/>
    <p:sldId id="1320" r:id="rId33"/>
    <p:sldId id="1437" r:id="rId34"/>
    <p:sldId id="1321" r:id="rId35"/>
    <p:sldId id="1438" r:id="rId36"/>
    <p:sldId id="1343" r:id="rId37"/>
    <p:sldId id="1439" r:id="rId38"/>
    <p:sldId id="1363" r:id="rId3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479"/>
    <a:srgbClr val="B7DEE8"/>
    <a:srgbClr val="FFFFFF"/>
    <a:srgbClr val="DACAB4"/>
    <a:srgbClr val="FEFBF6"/>
    <a:srgbClr val="C1A18F"/>
    <a:srgbClr val="FFCC00"/>
    <a:srgbClr val="FCF2DB"/>
    <a:srgbClr val="E9EEDC"/>
    <a:srgbClr val="DAE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1" d="100"/>
          <a:sy n="111" d="100"/>
        </p:scale>
        <p:origin x="1866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3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38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cdata2.tsherpa.co.kr/tsherpa/MultiMedia/Flash/2020/curri/index.html?flashxmlnum=yuni4856&amp;classa=A8-C1-42-MM-MM-04-03-06-0-0-0-0&amp;classno=MM_42_04/suh_0402_02_0007/suh_0402_02_0007_401_1.html%20&#47928;&#51228;%20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cdata2.tsherpa.co.kr/tsherpa/MultiMedia/Flash/2020/curri/MM_42_04/suh_0402_02_0007/images/suh_0402_02_0007_401_1/suh_0402_02_0007_401_1_1_1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1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1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hyperlink" Target="https://cdata2.tsherpa.co.kr/tsherpa/MultiMedia/Flash/2020/curri/MM_42_04/suh_0402_02_0007/images/suh_0402_02_0007_401_1/suh_0402_02_0007_401_1_4_1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2.png"/><Relationship Id="rId4" Type="http://schemas.openxmlformats.org/officeDocument/2006/relationships/image" Target="../media/image32.png"/><Relationship Id="rId9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cdata2.tsherpa.co.kr/tsherpa/MultiMedia/Flash/2020/curri/MM_42_04/suh_0402_02_0007/images/suh_0402_02_0007_401_1/suh_0402_02_0007_401_1_2_1.png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MM_42_04/suh_0402_02_0007/images/suh_0402_02_0007_401_1/suh_0402_02_0007_401_1_5_1.pn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6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6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9558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0423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4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두 가지 기준으로 분류해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창문에서 찾은 삼각형은 어떤 삼각형인지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아닌 검정색 텍스트로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796136" y="1283111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003CD48F-80C5-2EB0-42E1-B5B16BF97289}"/>
              </a:ext>
            </a:extLst>
          </p:cNvPr>
          <p:cNvSpPr txBox="1"/>
          <p:nvPr/>
        </p:nvSpPr>
        <p:spPr>
          <a:xfrm>
            <a:off x="347730" y="1646475"/>
            <a:ext cx="63727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삼각형의 이름을 다르게 말한 까닭을 말해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2D9E5AE4-B2EA-EE21-0BF9-CCB76854D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42" y="17478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B1684A8D-0179-D1FC-6516-41A58065A667}"/>
              </a:ext>
            </a:extLst>
          </p:cNvPr>
          <p:cNvSpPr/>
          <p:nvPr/>
        </p:nvSpPr>
        <p:spPr bwMode="auto">
          <a:xfrm>
            <a:off x="508334" y="4365636"/>
            <a:ext cx="6187901" cy="7328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길이를 기준으로 할 때와 각의 크기를 기준으로 할 때 삼각형이 이름이 다릅니다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235F3DC2-D2CE-A164-FA0B-9E13B4D86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532" y="4221088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D885DF3B-6FAA-C6B6-F0AF-7A191B755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30808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6363547" y="1279249"/>
            <a:ext cx="620721" cy="313547"/>
            <a:chOff x="2349675" y="4210757"/>
            <a:chExt cx="620721" cy="313547"/>
          </a:xfrm>
        </p:grpSpPr>
        <p:sp>
          <p:nvSpPr>
            <p:cNvPr id="40" name="직사각형 3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220072" y="1283111"/>
            <a:ext cx="620721" cy="313547"/>
            <a:chOff x="2349675" y="4210757"/>
            <a:chExt cx="620721" cy="313547"/>
          </a:xfrm>
        </p:grpSpPr>
        <p:sp>
          <p:nvSpPr>
            <p:cNvPr id="48" name="직사각형 4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8492EB87-87F0-8EEB-EC87-40D081BE20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217" t="25219"/>
          <a:stretch/>
        </p:blipFill>
        <p:spPr>
          <a:xfrm>
            <a:off x="3039440" y="2653324"/>
            <a:ext cx="1366725" cy="1531021"/>
          </a:xfrm>
          <a:prstGeom prst="rect">
            <a:avLst/>
          </a:prstGeom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2097858B-C1BA-C926-8B78-916B3B2A1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49" y="3063118"/>
            <a:ext cx="1131513" cy="11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">
            <a:extLst>
              <a:ext uri="{FF2B5EF4-FFF2-40B4-BE49-F238E27FC236}">
                <a16:creationId xmlns:a16="http://schemas.microsoft.com/office/drawing/2014/main" id="{62B3B635-5BA4-467E-1293-4A0C5D83D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80" y="3069759"/>
            <a:ext cx="1146943" cy="113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1AD6D666-E357-04AD-9070-044484241741}"/>
              </a:ext>
            </a:extLst>
          </p:cNvPr>
          <p:cNvGrpSpPr/>
          <p:nvPr/>
        </p:nvGrpSpPr>
        <p:grpSpPr>
          <a:xfrm>
            <a:off x="4158919" y="2142493"/>
            <a:ext cx="2742881" cy="1094542"/>
            <a:chOff x="3693907" y="1021605"/>
            <a:chExt cx="3869646" cy="1094542"/>
          </a:xfrm>
        </p:grpSpPr>
        <p:sp>
          <p:nvSpPr>
            <p:cNvPr id="71" name="모서리가 둥근 직사각형 23">
              <a:extLst>
                <a:ext uri="{FF2B5EF4-FFF2-40B4-BE49-F238E27FC236}">
                  <a16:creationId xmlns:a16="http://schemas.microsoft.com/office/drawing/2014/main" id="{8C220764-D89B-B4A7-891E-8306AAD5CF3A}"/>
                </a:ext>
              </a:extLst>
            </p:cNvPr>
            <p:cNvSpPr/>
            <p:nvPr/>
          </p:nvSpPr>
          <p:spPr>
            <a:xfrm>
              <a:off x="3693907" y="1021605"/>
              <a:ext cx="3869646" cy="87641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세 각이 모두 예각이니까 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예각삼각형이야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id="{4C946F78-E395-C4CC-FF12-04BAFFBD38F7}"/>
                </a:ext>
              </a:extLst>
            </p:cNvPr>
            <p:cNvSpPr/>
            <p:nvPr/>
          </p:nvSpPr>
          <p:spPr>
            <a:xfrm flipV="1">
              <a:off x="5908851" y="1874477"/>
              <a:ext cx="252552" cy="241670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E391574-C3CB-5799-5B1A-48AF3DD063B3}"/>
              </a:ext>
            </a:extLst>
          </p:cNvPr>
          <p:cNvGrpSpPr/>
          <p:nvPr/>
        </p:nvGrpSpPr>
        <p:grpSpPr>
          <a:xfrm>
            <a:off x="276685" y="2142493"/>
            <a:ext cx="2742881" cy="1094542"/>
            <a:chOff x="3693907" y="1021605"/>
            <a:chExt cx="3869646" cy="1094542"/>
          </a:xfrm>
        </p:grpSpPr>
        <p:sp>
          <p:nvSpPr>
            <p:cNvPr id="78" name="모서리가 둥근 직사각형 23">
              <a:extLst>
                <a:ext uri="{FF2B5EF4-FFF2-40B4-BE49-F238E27FC236}">
                  <a16:creationId xmlns:a16="http://schemas.microsoft.com/office/drawing/2014/main" id="{C1C5D0A8-A49C-6545-796B-581AD00C5FBC}"/>
                </a:ext>
              </a:extLst>
            </p:cNvPr>
            <p:cNvSpPr/>
            <p:nvPr/>
          </p:nvSpPr>
          <p:spPr>
            <a:xfrm>
              <a:off x="3693907" y="1021605"/>
              <a:ext cx="3869646" cy="87641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두 변의 길이가 같으니까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            </a:t>
              </a: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이등변삼각형이야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4CF50166-5E6F-7D9F-1229-401E60F97CEB}"/>
                </a:ext>
              </a:extLst>
            </p:cNvPr>
            <p:cNvSpPr/>
            <p:nvPr/>
          </p:nvSpPr>
          <p:spPr>
            <a:xfrm flipH="1" flipV="1">
              <a:off x="5628729" y="1874477"/>
              <a:ext cx="252552" cy="241670"/>
            </a:xfrm>
            <a:prstGeom prst="rtTriangl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4" name="타원 33"/>
          <p:cNvSpPr/>
          <p:nvPr/>
        </p:nvSpPr>
        <p:spPr>
          <a:xfrm>
            <a:off x="395536" y="26356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299130" y="26132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24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이름이 있는 삼각형을 찾아 이야기해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6327543" y="1289542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56507" y="1294778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580720" y="5166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EE9C0C4-BC62-712F-80DB-A5C6DA0BD513}"/>
              </a:ext>
            </a:extLst>
          </p:cNvPr>
          <p:cNvSpPr/>
          <p:nvPr/>
        </p:nvSpPr>
        <p:spPr bwMode="auto">
          <a:xfrm>
            <a:off x="3381202" y="2288025"/>
            <a:ext cx="3421489" cy="652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C77160B-5EF0-BE93-E480-D35EEB2A8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68" y="2171846"/>
            <a:ext cx="360000" cy="355000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597E4EDF-F722-2A92-7C0A-7EDF33C12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679" y="232461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창문에서 찾은 삼각형은 어떤 삼각형인지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F5A49B-70EE-1F9F-98C9-E803D270FE1C}"/>
              </a:ext>
            </a:extLst>
          </p:cNvPr>
          <p:cNvSpPr/>
          <p:nvPr/>
        </p:nvSpPr>
        <p:spPr bwMode="auto">
          <a:xfrm>
            <a:off x="3381202" y="3038689"/>
            <a:ext cx="3421489" cy="9663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삼각형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마는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이등변삼각형이면서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B5B14396-79E1-EFCF-EA02-51615FB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679" y="308681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943D77A0-5FE8-A42B-0E78-87DED9F3B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288" y="2961701"/>
            <a:ext cx="360000" cy="355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F5A49B-70EE-1F9F-98C9-E803D270FE1C}"/>
              </a:ext>
            </a:extLst>
          </p:cNvPr>
          <p:cNvSpPr/>
          <p:nvPr/>
        </p:nvSpPr>
        <p:spPr bwMode="auto">
          <a:xfrm>
            <a:off x="3383868" y="4082052"/>
            <a:ext cx="3421489" cy="9663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삼각형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아는 이등변삼각형이면서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43D77A0-5FE8-A42B-0E78-87DED9F3B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954" y="4005064"/>
            <a:ext cx="360000" cy="355000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B5B14396-79E1-EFCF-EA02-51615FB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145" y="413006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3" y="2217702"/>
            <a:ext cx="2472193" cy="2855947"/>
          </a:xfrm>
          <a:prstGeom prst="rect">
            <a:avLst/>
          </a:prstGeom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3803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\app\resource\contents\lesson02\ops\lesson02\images\mm_42_2_06_02_01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3"/>
          <p:cNvSpPr txBox="1"/>
          <p:nvPr/>
        </p:nvSpPr>
        <p:spPr>
          <a:xfrm>
            <a:off x="663446" y="2547690"/>
            <a:ext cx="415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1234339" y="2948133"/>
            <a:ext cx="415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2015716" y="2542121"/>
            <a:ext cx="415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20186" y="3679535"/>
            <a:ext cx="415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1019804" y="4274960"/>
            <a:ext cx="415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1723824" y="4342696"/>
            <a:ext cx="415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1832073" y="3722693"/>
            <a:ext cx="415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2410077" y="3387967"/>
            <a:ext cx="4155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4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변의 길이와 각의 크기에 따라 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517651" y="52344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786CF4B5-40A1-8F55-D2F7-658853C76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0BF382-2CC8-D218-9C7E-275B2A1B8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87" y="1701534"/>
            <a:ext cx="6191252" cy="2015498"/>
          </a:xfrm>
          <a:prstGeom prst="rect">
            <a:avLst/>
          </a:prstGeom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12576"/>
              </p:ext>
            </p:extLst>
          </p:nvPr>
        </p:nvGraphicFramePr>
        <p:xfrm>
          <a:off x="431540" y="3796640"/>
          <a:ext cx="6096001" cy="14325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923">
                  <a:extLst>
                    <a:ext uri="{9D8B030D-6E8A-4147-A177-3AD203B41FA5}">
                      <a16:colId xmlns:a16="http://schemas.microsoft.com/office/drawing/2014/main" val="4018117269"/>
                    </a:ext>
                  </a:extLst>
                </a:gridCol>
                <a:gridCol w="1335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예각삼각형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직각삼각형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둔각삼각형</a:t>
                      </a:r>
                      <a:endParaRPr lang="ko-KR" altLang="en-US" sz="1900" b="0" spc="-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이등변삼각형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가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사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라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다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세 변의 길이가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모두 다른 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나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마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아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바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DAC28C8A-C92F-D4E2-BF34-4B939F97E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768" y="4160691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AC28C8A-C92F-D4E2-BF34-4B939F97E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057" y="4160691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AC28C8A-C92F-D4E2-BF34-4B939F97E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991" y="4157920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AC28C8A-C92F-D4E2-BF34-4B939F97E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768" y="4702242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AC28C8A-C92F-D4E2-BF34-4B939F97E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618" y="4702242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AC28C8A-C92F-D4E2-BF34-4B939F97E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991" y="4693560"/>
            <a:ext cx="360000" cy="355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00883" y="2396868"/>
            <a:ext cx="237094" cy="2544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723345" y="2222503"/>
            <a:ext cx="237094" cy="2544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157349" y="2317670"/>
            <a:ext cx="237094" cy="2544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695642" y="2039033"/>
            <a:ext cx="237094" cy="2544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561349" y="3159486"/>
            <a:ext cx="237094" cy="2544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408441" y="2911779"/>
            <a:ext cx="237094" cy="2544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783824" y="2997900"/>
            <a:ext cx="237094" cy="2544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346665" y="3071907"/>
            <a:ext cx="237094" cy="2544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C3014A76-1047-6DF2-0985-CC6E0363B004}"/>
              </a:ext>
            </a:extLst>
          </p:cNvPr>
          <p:cNvSpPr txBox="1"/>
          <p:nvPr/>
        </p:nvSpPr>
        <p:spPr>
          <a:xfrm>
            <a:off x="1391009" y="2383370"/>
            <a:ext cx="4141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30C12CFE-0EC3-A9FA-774D-D5DFD993984F}"/>
              </a:ext>
            </a:extLst>
          </p:cNvPr>
          <p:cNvSpPr txBox="1"/>
          <p:nvPr/>
        </p:nvSpPr>
        <p:spPr>
          <a:xfrm>
            <a:off x="2654150" y="2230089"/>
            <a:ext cx="4141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698BD4D4-6041-D03D-51A4-B39179599D58}"/>
              </a:ext>
            </a:extLst>
          </p:cNvPr>
          <p:cNvSpPr txBox="1"/>
          <p:nvPr/>
        </p:nvSpPr>
        <p:spPr>
          <a:xfrm>
            <a:off x="3990306" y="2257728"/>
            <a:ext cx="4141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D3502C1E-6FE2-27E8-B30D-4374F064B5D8}"/>
              </a:ext>
            </a:extLst>
          </p:cNvPr>
          <p:cNvSpPr txBox="1"/>
          <p:nvPr/>
        </p:nvSpPr>
        <p:spPr>
          <a:xfrm>
            <a:off x="5574694" y="2016353"/>
            <a:ext cx="4141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F8F9F82E-ED1D-E6B0-FEE5-05D48DF0EA3B}"/>
              </a:ext>
            </a:extLst>
          </p:cNvPr>
          <p:cNvSpPr txBox="1"/>
          <p:nvPr/>
        </p:nvSpPr>
        <p:spPr>
          <a:xfrm>
            <a:off x="5463998" y="3062461"/>
            <a:ext cx="4141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8A3A18EC-F1BC-EB9D-7F65-41BB647A7E05}"/>
              </a:ext>
            </a:extLst>
          </p:cNvPr>
          <p:cNvSpPr txBox="1"/>
          <p:nvPr/>
        </p:nvSpPr>
        <p:spPr>
          <a:xfrm>
            <a:off x="4273891" y="2857200"/>
            <a:ext cx="4141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4D91C3D9-492D-733E-E3E8-0F006A663124}"/>
              </a:ext>
            </a:extLst>
          </p:cNvPr>
          <p:cNvSpPr txBox="1"/>
          <p:nvPr/>
        </p:nvSpPr>
        <p:spPr>
          <a:xfrm>
            <a:off x="2654150" y="2913948"/>
            <a:ext cx="4141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55E7BE38-1DA2-98B1-2016-299C3BD6964A}"/>
              </a:ext>
            </a:extLst>
          </p:cNvPr>
          <p:cNvSpPr txBox="1"/>
          <p:nvPr/>
        </p:nvSpPr>
        <p:spPr>
          <a:xfrm>
            <a:off x="1246130" y="3007153"/>
            <a:ext cx="4141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092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\app\resource\contents\lesson02\ops\lesson02\images\mm_42_2_06_04_01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4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8783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0F037B-52CC-6E33-09DB-06F3E352051E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이용하여 나비를 그렸습니다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빨간색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1900" spc="-150" dirty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보라색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색칠한 삼각형의 이름을 모두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3EDC688D-2F8F-5CD6-BD88-36C77B449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클릭할 때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4FA20DF-08D6-B2B4-1A39-2888BBA585DF}"/>
              </a:ext>
            </a:extLst>
          </p:cNvPr>
          <p:cNvSpPr/>
          <p:nvPr/>
        </p:nvSpPr>
        <p:spPr>
          <a:xfrm>
            <a:off x="6070453" y="4961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4DAF15-28A0-B2B9-95B1-4945C8F05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6" y="2445302"/>
            <a:ext cx="3956576" cy="3137138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C02234-69FD-C6AE-4432-C6DF0CB1C535}"/>
              </a:ext>
            </a:extLst>
          </p:cNvPr>
          <p:cNvSpPr/>
          <p:nvPr/>
        </p:nvSpPr>
        <p:spPr bwMode="auto">
          <a:xfrm>
            <a:off x="4693067" y="4550163"/>
            <a:ext cx="2291201" cy="3550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또는 이등변삼각형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4FA20DF-08D6-B2B4-1A39-2888BBA585DF}"/>
              </a:ext>
            </a:extLst>
          </p:cNvPr>
          <p:cNvSpPr/>
          <p:nvPr/>
        </p:nvSpPr>
        <p:spPr>
          <a:xfrm>
            <a:off x="4463988" y="4535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157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\app\resource\contents\lesson02\ops\lesson02\images\mm_42_2_06_05_01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4053726" y="2193735"/>
            <a:ext cx="909836" cy="548646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빨간색</a:t>
            </a:r>
            <a:endParaRPr lang="en-US" altLang="ko-KR" sz="1600" dirty="0" smtClean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삼각형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53726" y="3678199"/>
            <a:ext cx="909836" cy="548646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4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보라색</a:t>
            </a:r>
            <a:endParaRPr lang="en-US" altLang="ko-KR" sz="1600" dirty="0" smtClean="0">
              <a:solidFill>
                <a:schemeClr val="accent4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삼각형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FFC3BB9-97E6-490D-F8BA-926C4C36CA44}"/>
              </a:ext>
            </a:extLst>
          </p:cNvPr>
          <p:cNvSpPr/>
          <p:nvPr/>
        </p:nvSpPr>
        <p:spPr bwMode="auto">
          <a:xfrm>
            <a:off x="5019440" y="2193735"/>
            <a:ext cx="1686934" cy="7742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</a:t>
            </a:r>
            <a:endParaRPr kumimoji="1" lang="en-US" altLang="ko-KR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2C6C2D1F-0F98-1B07-D0D4-293309F74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390" y="2094340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9FFC3BB9-97E6-490D-F8BA-926C4C36CA44}"/>
              </a:ext>
            </a:extLst>
          </p:cNvPr>
          <p:cNvSpPr/>
          <p:nvPr/>
        </p:nvSpPr>
        <p:spPr bwMode="auto">
          <a:xfrm>
            <a:off x="5016363" y="3692533"/>
            <a:ext cx="1686934" cy="7742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각삼각형</a:t>
            </a:r>
            <a:endParaRPr kumimoji="1" lang="en-US" altLang="ko-KR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C6C2D1F-0F98-1B07-D0D4-293309F74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212" y="354769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기준에 따라 삼각형 분류하기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3" name="TextBox 43">
            <a:extLst>
              <a:ext uri="{FF2B5EF4-FFF2-40B4-BE49-F238E27FC236}">
                <a16:creationId xmlns:a16="http://schemas.microsoft.com/office/drawing/2014/main" id="{75D2BB94-83B6-A852-991F-1DF457634060}"/>
              </a:ext>
            </a:extLst>
          </p:cNvPr>
          <p:cNvSpPr txBox="1"/>
          <p:nvPr/>
        </p:nvSpPr>
        <p:spPr>
          <a:xfrm>
            <a:off x="389042" y="2353957"/>
            <a:ext cx="60911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변의 길이에 따라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 다르게 분류할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0C5CC2-A576-FFB0-B1ED-CB04CC750331}"/>
              </a:ext>
            </a:extLst>
          </p:cNvPr>
          <p:cNvSpPr/>
          <p:nvPr/>
        </p:nvSpPr>
        <p:spPr bwMode="auto">
          <a:xfrm>
            <a:off x="3309755" y="2340228"/>
            <a:ext cx="1574591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E352D1-8611-2654-1533-C8CCA123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164" y="2119626"/>
            <a:ext cx="360000" cy="35500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4DB0BCFC-5AD6-350C-CAC9-D2C35318E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1" y="24766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72469" y="3008275"/>
            <a:ext cx="23363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6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FC9EAD-E27D-F05A-8226-EAE5BD5BD933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B6D9343-A909-5957-A202-39123F63FC8C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8247B6D4-3181-0698-C70A-4CC5A0D30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79E0829-804D-AADF-59AD-366C322C6BA1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4525E1-6423-042C-8CD1-C34E8F00654F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_2_07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6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360664" y="5545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41721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bg.svg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수학 </a:t>
                      </a:r>
                      <a:r>
                        <a:rPr lang="en-US" altLang="ko-KR" sz="1000" dirty="0" smtClean="0"/>
                        <a:t>4-2 </a:t>
                      </a:r>
                      <a:r>
                        <a:rPr lang="ko-KR" altLang="en-US" sz="1000" dirty="0" smtClean="0"/>
                        <a:t>지도서</a:t>
                      </a:r>
                      <a:r>
                        <a:rPr lang="en-US" altLang="ko-KR" sz="1000" dirty="0" smtClean="0"/>
                        <a:t>\app\resource\contents\lesson02\ops\lesson02\images\mm_42_2_06_06_02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id="{E34F1B18-2EBB-2B7F-2621-554FFA9F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44930D4-C6B2-4631-7A1D-F0290162008E}"/>
              </a:ext>
            </a:extLst>
          </p:cNvPr>
          <p:cNvSpPr/>
          <p:nvPr/>
        </p:nvSpPr>
        <p:spPr>
          <a:xfrm>
            <a:off x="4589514" y="55612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id="{D840AA42-694C-26B4-1188-C36641D23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783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AE7CA70B-D3E4-237C-FC33-48DBED65C1CD}"/>
              </a:ext>
            </a:extLst>
          </p:cNvPr>
          <p:cNvSpPr txBox="1"/>
          <p:nvPr/>
        </p:nvSpPr>
        <p:spPr>
          <a:xfrm>
            <a:off x="583888" y="1492719"/>
            <a:ext cx="3448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1BA57E9E-1AE0-5553-E913-D9098E4442C8}"/>
              </a:ext>
            </a:extLst>
          </p:cNvPr>
          <p:cNvSpPr txBox="1"/>
          <p:nvPr/>
        </p:nvSpPr>
        <p:spPr>
          <a:xfrm>
            <a:off x="567485" y="3465004"/>
            <a:ext cx="55886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변의 길이에 따라 삼각형을 분류해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304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17032"/>
              </p:ext>
            </p:extLst>
          </p:nvPr>
        </p:nvGraphicFramePr>
        <p:xfrm>
          <a:off x="651348" y="4154559"/>
          <a:ext cx="6005854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264468">
                  <a:extLst>
                    <a:ext uri="{9D8B030D-6E8A-4147-A177-3AD203B41FA5}">
                      <a16:colId xmlns:a16="http://schemas.microsoft.com/office/drawing/2014/main" val="2886286327"/>
                    </a:ext>
                  </a:extLst>
                </a:gridCol>
                <a:gridCol w="3741386">
                  <a:extLst>
                    <a:ext uri="{9D8B030D-6E8A-4147-A177-3AD203B41FA5}">
                      <a16:colId xmlns:a16="http://schemas.microsoft.com/office/drawing/2014/main" val="351039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smtClean="0">
                          <a:solidFill>
                            <a:schemeClr val="tx1"/>
                          </a:solidFill>
                        </a:rPr>
                        <a:t>이등변삼각형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smtClean="0">
                          <a:solidFill>
                            <a:schemeClr val="tx1"/>
                          </a:solidFill>
                        </a:rPr>
                        <a:t>세 변의 길이가 모두 다른 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01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나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마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바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가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다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라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31976"/>
                  </a:ext>
                </a:extLst>
              </a:tr>
            </a:tbl>
          </a:graphicData>
        </a:graphic>
      </p:graphicFrame>
      <p:pic>
        <p:nvPicPr>
          <p:cNvPr id="94" name="그림 93">
            <a:extLst>
              <a:ext uri="{FF2B5EF4-FFF2-40B4-BE49-F238E27FC236}">
                <a16:creationId xmlns:a16="http://schemas.microsoft.com/office/drawing/2014/main" id="{A4399AE1-96B7-E7CF-9E0F-6CC6AC42B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461" y="4546163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A4399AE1-96B7-E7CF-9E0F-6CC6AC42B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98" y="4543042"/>
            <a:ext cx="360000" cy="355000"/>
          </a:xfrm>
          <a:prstGeom prst="rect">
            <a:avLst/>
          </a:prstGeom>
        </p:spPr>
      </p:pic>
      <p:grpSp>
        <p:nvGrpSpPr>
          <p:cNvPr id="98" name="그룹 97"/>
          <p:cNvGrpSpPr/>
          <p:nvPr/>
        </p:nvGrpSpPr>
        <p:grpSpPr>
          <a:xfrm>
            <a:off x="2132277" y="1952836"/>
            <a:ext cx="2501483" cy="1388279"/>
            <a:chOff x="1869621" y="1953927"/>
            <a:chExt cx="3026794" cy="1679818"/>
          </a:xfrm>
        </p:grpSpPr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C9FD758E-FFAE-FB0A-E3C3-D5609412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9621" y="1953927"/>
              <a:ext cx="3026794" cy="1679818"/>
            </a:xfrm>
            <a:prstGeom prst="rect">
              <a:avLst/>
            </a:prstGeom>
          </p:spPr>
        </p:pic>
        <p:sp>
          <p:nvSpPr>
            <p:cNvPr id="100" name="직사각형 99"/>
            <p:cNvSpPr/>
            <p:nvPr/>
          </p:nvSpPr>
          <p:spPr>
            <a:xfrm>
              <a:off x="2192315" y="2384884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368744" y="2143341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250131" y="2179877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333681" y="2992448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330383" y="3176954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572000" y="3281258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44A14FE3-DF0E-7C4F-2AC6-6CCFC7BB019C}"/>
              </a:ext>
            </a:extLst>
          </p:cNvPr>
          <p:cNvSpPr txBox="1"/>
          <p:nvPr/>
        </p:nvSpPr>
        <p:spPr>
          <a:xfrm>
            <a:off x="2299026" y="218376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0E3A59C-2AEE-BC88-09A1-2B7554C5DDB5}"/>
              </a:ext>
            </a:extLst>
          </p:cNvPr>
          <p:cNvSpPr txBox="1"/>
          <p:nvPr/>
        </p:nvSpPr>
        <p:spPr>
          <a:xfrm>
            <a:off x="3257066" y="197566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D4219F-1F6E-BD2D-0E69-673DAB3B879C}"/>
              </a:ext>
            </a:extLst>
          </p:cNvPr>
          <p:cNvSpPr txBox="1"/>
          <p:nvPr/>
        </p:nvSpPr>
        <p:spPr>
          <a:xfrm>
            <a:off x="3999227" y="2021598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F4CBD3-F308-A67D-E072-8D74A06DE1D9}"/>
              </a:ext>
            </a:extLst>
          </p:cNvPr>
          <p:cNvSpPr txBox="1"/>
          <p:nvPr/>
        </p:nvSpPr>
        <p:spPr>
          <a:xfrm>
            <a:off x="2410910" y="2693720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5287E4-7CDA-AFE4-222F-E7C080475048}"/>
              </a:ext>
            </a:extLst>
          </p:cNvPr>
          <p:cNvSpPr txBox="1"/>
          <p:nvPr/>
        </p:nvSpPr>
        <p:spPr>
          <a:xfrm>
            <a:off x="3243559" y="287884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D5F43F1-05C9-A933-B889-3AE63F6F3D94}"/>
              </a:ext>
            </a:extLst>
          </p:cNvPr>
          <p:cNvSpPr txBox="1"/>
          <p:nvPr/>
        </p:nvSpPr>
        <p:spPr>
          <a:xfrm>
            <a:off x="4267366" y="2926761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61" y="2959895"/>
            <a:ext cx="360000" cy="360000"/>
          </a:xfrm>
          <a:prstGeom prst="rect">
            <a:avLst/>
          </a:prstGeom>
        </p:spPr>
      </p:pic>
      <p:sp>
        <p:nvSpPr>
          <p:cNvPr id="113" name="타원 112"/>
          <p:cNvSpPr/>
          <p:nvPr/>
        </p:nvSpPr>
        <p:spPr>
          <a:xfrm>
            <a:off x="5081298" y="2947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57301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9FD758E-FFAE-FB0A-E3C3-D5609412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4" y="1559666"/>
            <a:ext cx="5898364" cy="327349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id="{E34F1B18-2EBB-2B7F-2621-554FFA9F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1620" y="2402331"/>
            <a:ext cx="396044" cy="3253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438271" y="1880828"/>
            <a:ext cx="39604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073421" y="2005647"/>
            <a:ext cx="39604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349642" y="3600394"/>
            <a:ext cx="39604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426999" y="3957895"/>
            <a:ext cx="39604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A14FE3-DF0E-7C4F-2AC6-6CCFC7BB019C}"/>
              </a:ext>
            </a:extLst>
          </p:cNvPr>
          <p:cNvSpPr txBox="1"/>
          <p:nvPr/>
        </p:nvSpPr>
        <p:spPr>
          <a:xfrm>
            <a:off x="1155164" y="2317197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03818" y="3060600"/>
            <a:ext cx="154458" cy="1800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E3A59C-2AEE-BC88-09A1-2B7554C5DDB5}"/>
              </a:ext>
            </a:extLst>
          </p:cNvPr>
          <p:cNvSpPr txBox="1"/>
          <p:nvPr/>
        </p:nvSpPr>
        <p:spPr>
          <a:xfrm>
            <a:off x="3426999" y="1856147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D4219F-1F6E-BD2D-0E69-673DAB3B879C}"/>
              </a:ext>
            </a:extLst>
          </p:cNvPr>
          <p:cNvSpPr txBox="1"/>
          <p:nvPr/>
        </p:nvSpPr>
        <p:spPr>
          <a:xfrm>
            <a:off x="5130857" y="1985557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F4CBD3-F308-A67D-E072-8D74A06DE1D9}"/>
              </a:ext>
            </a:extLst>
          </p:cNvPr>
          <p:cNvSpPr txBox="1"/>
          <p:nvPr/>
        </p:nvSpPr>
        <p:spPr>
          <a:xfrm>
            <a:off x="1377000" y="357317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5287E4-7CDA-AFE4-222F-E7C080475048}"/>
              </a:ext>
            </a:extLst>
          </p:cNvPr>
          <p:cNvSpPr txBox="1"/>
          <p:nvPr/>
        </p:nvSpPr>
        <p:spPr>
          <a:xfrm>
            <a:off x="3424516" y="3941561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796136" y="4133922"/>
            <a:ext cx="39604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5F43F1-05C9-A933-B889-3AE63F6F3D94}"/>
              </a:ext>
            </a:extLst>
          </p:cNvPr>
          <p:cNvSpPr txBox="1"/>
          <p:nvPr/>
        </p:nvSpPr>
        <p:spPr>
          <a:xfrm>
            <a:off x="5714928" y="4096121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0166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92052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bg.svg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수학 </a:t>
                      </a:r>
                      <a:r>
                        <a:rPr lang="en-US" altLang="ko-KR" sz="1000" dirty="0" smtClean="0"/>
                        <a:t>4-2 </a:t>
                      </a:r>
                      <a:r>
                        <a:rPr lang="ko-KR" altLang="en-US" sz="1000" dirty="0" smtClean="0"/>
                        <a:t>지도서</a:t>
                      </a:r>
                      <a:r>
                        <a:rPr lang="en-US" altLang="ko-KR" sz="1000" dirty="0" smtClean="0"/>
                        <a:t>\app\resource\contents\lesson02\ops\lesson02\images\mm_42_2_06_06_02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8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6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id="{D840AA42-694C-26B4-1188-C36641D23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783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id="{1BA57E9E-1AE0-5553-E913-D9098E4442C8}"/>
              </a:ext>
            </a:extLst>
          </p:cNvPr>
          <p:cNvSpPr txBox="1"/>
          <p:nvPr/>
        </p:nvSpPr>
        <p:spPr>
          <a:xfrm>
            <a:off x="567485" y="3465004"/>
            <a:ext cx="55886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변의 길이에 따라 삼각형을 분류해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17032"/>
              </p:ext>
            </p:extLst>
          </p:nvPr>
        </p:nvGraphicFramePr>
        <p:xfrm>
          <a:off x="651348" y="4154559"/>
          <a:ext cx="6005854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264468">
                  <a:extLst>
                    <a:ext uri="{9D8B030D-6E8A-4147-A177-3AD203B41FA5}">
                      <a16:colId xmlns:a16="http://schemas.microsoft.com/office/drawing/2014/main" val="2886286327"/>
                    </a:ext>
                  </a:extLst>
                </a:gridCol>
                <a:gridCol w="3741386">
                  <a:extLst>
                    <a:ext uri="{9D8B030D-6E8A-4147-A177-3AD203B41FA5}">
                      <a16:colId xmlns:a16="http://schemas.microsoft.com/office/drawing/2014/main" val="351039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smtClean="0">
                          <a:solidFill>
                            <a:schemeClr val="tx1"/>
                          </a:solidFill>
                        </a:rPr>
                        <a:t>이등변삼각형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smtClean="0">
                          <a:solidFill>
                            <a:schemeClr val="tx1"/>
                          </a:solidFill>
                        </a:rPr>
                        <a:t>세 변의 길이가 모두 다른 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01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나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마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바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가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다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라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31976"/>
                  </a:ext>
                </a:extLst>
              </a:tr>
            </a:tbl>
          </a:graphicData>
        </a:graphic>
      </p:graphicFrame>
      <p:pic>
        <p:nvPicPr>
          <p:cNvPr id="94" name="그림 93">
            <a:extLst>
              <a:ext uri="{FF2B5EF4-FFF2-40B4-BE49-F238E27FC236}">
                <a16:creationId xmlns:a16="http://schemas.microsoft.com/office/drawing/2014/main" id="{A4399AE1-96B7-E7CF-9E0F-6CC6AC42B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461" y="4546163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A4399AE1-96B7-E7CF-9E0F-6CC6AC42B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898" y="4543042"/>
            <a:ext cx="360000" cy="355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58017DD6-779E-AB99-9AB0-2F32E71048A9}"/>
              </a:ext>
            </a:extLst>
          </p:cNvPr>
          <p:cNvSpPr/>
          <p:nvPr/>
        </p:nvSpPr>
        <p:spPr>
          <a:xfrm>
            <a:off x="215516" y="4270460"/>
            <a:ext cx="6667165" cy="7787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모서리가 둥근 직사각형 38">
            <a:extLst>
              <a:ext uri="{FF2B5EF4-FFF2-40B4-BE49-F238E27FC236}">
                <a16:creationId xmlns:a16="http://schemas.microsoft.com/office/drawing/2014/main" id="{28F6EC50-E38D-B6F8-218A-3E5F93976CE1}"/>
              </a:ext>
            </a:extLst>
          </p:cNvPr>
          <p:cNvSpPr/>
          <p:nvPr/>
        </p:nvSpPr>
        <p:spPr>
          <a:xfrm>
            <a:off x="361249" y="416860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3795DEC-3525-8331-C1B7-595B064DBBA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B6497D-F80D-36FF-C713-77653DFA3A5B}"/>
              </a:ext>
            </a:extLst>
          </p:cNvPr>
          <p:cNvSpPr txBox="1"/>
          <p:nvPr/>
        </p:nvSpPr>
        <p:spPr>
          <a:xfrm>
            <a:off x="429547" y="4575695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같은 삼각형은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132277" y="1952836"/>
            <a:ext cx="2501483" cy="1388279"/>
            <a:chOff x="1869621" y="1953927"/>
            <a:chExt cx="3026794" cy="1679818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C9FD758E-FFAE-FB0A-E3C3-D5609412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9621" y="1953927"/>
              <a:ext cx="3026794" cy="1679818"/>
            </a:xfrm>
            <a:prstGeom prst="rect">
              <a:avLst/>
            </a:prstGeom>
          </p:spPr>
        </p:pic>
        <p:sp>
          <p:nvSpPr>
            <p:cNvPr id="101" name="직사각형 100"/>
            <p:cNvSpPr/>
            <p:nvPr/>
          </p:nvSpPr>
          <p:spPr>
            <a:xfrm>
              <a:off x="2192315" y="2384884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368744" y="2143341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250131" y="2179877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333681" y="2992448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330383" y="3176954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572000" y="3281258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44A14FE3-DF0E-7C4F-2AC6-6CCFC7BB019C}"/>
              </a:ext>
            </a:extLst>
          </p:cNvPr>
          <p:cNvSpPr txBox="1"/>
          <p:nvPr/>
        </p:nvSpPr>
        <p:spPr>
          <a:xfrm>
            <a:off x="2299026" y="218376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0E3A59C-2AEE-BC88-09A1-2B7554C5DDB5}"/>
              </a:ext>
            </a:extLst>
          </p:cNvPr>
          <p:cNvSpPr txBox="1"/>
          <p:nvPr/>
        </p:nvSpPr>
        <p:spPr>
          <a:xfrm>
            <a:off x="3257066" y="197566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D4219F-1F6E-BD2D-0E69-673DAB3B879C}"/>
              </a:ext>
            </a:extLst>
          </p:cNvPr>
          <p:cNvSpPr txBox="1"/>
          <p:nvPr/>
        </p:nvSpPr>
        <p:spPr>
          <a:xfrm>
            <a:off x="3999227" y="2021598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6F4CBD3-F308-A67D-E072-8D74A06DE1D9}"/>
              </a:ext>
            </a:extLst>
          </p:cNvPr>
          <p:cNvSpPr txBox="1"/>
          <p:nvPr/>
        </p:nvSpPr>
        <p:spPr>
          <a:xfrm>
            <a:off x="2410910" y="2693720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05287E4-7CDA-AFE4-222F-E7C080475048}"/>
              </a:ext>
            </a:extLst>
          </p:cNvPr>
          <p:cNvSpPr txBox="1"/>
          <p:nvPr/>
        </p:nvSpPr>
        <p:spPr>
          <a:xfrm>
            <a:off x="3243559" y="287884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D5F43F1-05C9-A933-B889-3AE63F6F3D94}"/>
              </a:ext>
            </a:extLst>
          </p:cNvPr>
          <p:cNvSpPr txBox="1"/>
          <p:nvPr/>
        </p:nvSpPr>
        <p:spPr>
          <a:xfrm>
            <a:off x="4267366" y="2926761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61" y="2959895"/>
            <a:ext cx="360000" cy="360000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AE7CA70B-D3E4-237C-FC33-48DBED65C1CD}"/>
              </a:ext>
            </a:extLst>
          </p:cNvPr>
          <p:cNvSpPr txBox="1"/>
          <p:nvPr/>
        </p:nvSpPr>
        <p:spPr>
          <a:xfrm>
            <a:off x="583888" y="1492719"/>
            <a:ext cx="3448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304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57301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44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97460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여행 중 찾은 삼각형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찾아 삼각형의 이름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다른 기준으로 파악하기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가지 기준으로 삼각형 분류하기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알맞은 삼각형 이름 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5055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5" name="Picture 12">
            <a:extLst>
              <a:ext uri="{FF2B5EF4-FFF2-40B4-BE49-F238E27FC236}">
                <a16:creationId xmlns:a16="http://schemas.microsoft.com/office/drawing/2014/main" id="{F13ED549-0586-2CB6-D9FA-9A471BC0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F83BB140-F741-8C0F-032D-3DE94291D626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59C3053-C38F-38BE-D9A5-A3EFA2336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305" y="4489610"/>
            <a:ext cx="360000" cy="355000"/>
          </a:xfrm>
          <a:prstGeom prst="rect">
            <a:avLst/>
          </a:prstGeom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id="{1BA57E9E-1AE0-5553-E913-D9098E4442C8}"/>
              </a:ext>
            </a:extLst>
          </p:cNvPr>
          <p:cNvSpPr txBox="1"/>
          <p:nvPr/>
        </p:nvSpPr>
        <p:spPr>
          <a:xfrm>
            <a:off x="567485" y="3465004"/>
            <a:ext cx="55886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크기에 따라 삼각형을 분류해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11558"/>
              </p:ext>
            </p:extLst>
          </p:nvPr>
        </p:nvGraphicFramePr>
        <p:xfrm>
          <a:off x="651348" y="4154559"/>
          <a:ext cx="6005853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01951">
                  <a:extLst>
                    <a:ext uri="{9D8B030D-6E8A-4147-A177-3AD203B41FA5}">
                      <a16:colId xmlns:a16="http://schemas.microsoft.com/office/drawing/2014/main" val="2886286327"/>
                    </a:ext>
                  </a:extLst>
                </a:gridCol>
                <a:gridCol w="2001951">
                  <a:extLst>
                    <a:ext uri="{9D8B030D-6E8A-4147-A177-3AD203B41FA5}">
                      <a16:colId xmlns:a16="http://schemas.microsoft.com/office/drawing/2014/main" val="351039606"/>
                    </a:ext>
                  </a:extLst>
                </a:gridCol>
                <a:gridCol w="2001951">
                  <a:extLst>
                    <a:ext uri="{9D8B030D-6E8A-4147-A177-3AD203B41FA5}">
                      <a16:colId xmlns:a16="http://schemas.microsoft.com/office/drawing/2014/main" val="404943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예각삼각형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직각삼각형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둔각삼각형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01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나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라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다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바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가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마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31976"/>
                  </a:ext>
                </a:extLst>
              </a:tr>
            </a:tbl>
          </a:graphicData>
        </a:graphic>
      </p:graphicFrame>
      <p:pic>
        <p:nvPicPr>
          <p:cNvPr id="104" name="그림 103">
            <a:extLst>
              <a:ext uri="{FF2B5EF4-FFF2-40B4-BE49-F238E27FC236}">
                <a16:creationId xmlns:a16="http://schemas.microsoft.com/office/drawing/2014/main" id="{A4399AE1-96B7-E7CF-9E0F-6CC6AC42B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280" y="4547804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A4399AE1-96B7-E7CF-9E0F-6CC6AC42B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538" y="4546389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A4399AE1-96B7-E7CF-9E0F-6CC6AC42B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796" y="4544974"/>
            <a:ext cx="360000" cy="355000"/>
          </a:xfrm>
          <a:prstGeom prst="rect">
            <a:avLst/>
          </a:prstGeom>
        </p:spPr>
      </p:pic>
      <p:sp>
        <p:nvSpPr>
          <p:cNvPr id="107" name="타원 106"/>
          <p:cNvSpPr/>
          <p:nvPr/>
        </p:nvSpPr>
        <p:spPr>
          <a:xfrm>
            <a:off x="5156012" y="29636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2132277" y="1952836"/>
            <a:ext cx="2501483" cy="1388279"/>
            <a:chOff x="1869621" y="1953927"/>
            <a:chExt cx="3026794" cy="1679818"/>
          </a:xfrm>
        </p:grpSpPr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C9FD758E-FFAE-FB0A-E3C3-D5609412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9621" y="1953927"/>
              <a:ext cx="3026794" cy="1679818"/>
            </a:xfrm>
            <a:prstGeom prst="rect">
              <a:avLst/>
            </a:prstGeom>
          </p:spPr>
        </p:pic>
        <p:sp>
          <p:nvSpPr>
            <p:cNvPr id="110" name="직사각형 109"/>
            <p:cNvSpPr/>
            <p:nvPr/>
          </p:nvSpPr>
          <p:spPr>
            <a:xfrm>
              <a:off x="2192315" y="2384884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368744" y="2143341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250131" y="2179877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333681" y="2992448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330383" y="3176954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572000" y="3281258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44A14FE3-DF0E-7C4F-2AC6-6CCFC7BB019C}"/>
              </a:ext>
            </a:extLst>
          </p:cNvPr>
          <p:cNvSpPr txBox="1"/>
          <p:nvPr/>
        </p:nvSpPr>
        <p:spPr>
          <a:xfrm>
            <a:off x="2299026" y="218376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E3A59C-2AEE-BC88-09A1-2B7554C5DDB5}"/>
              </a:ext>
            </a:extLst>
          </p:cNvPr>
          <p:cNvSpPr txBox="1"/>
          <p:nvPr/>
        </p:nvSpPr>
        <p:spPr>
          <a:xfrm>
            <a:off x="3257066" y="197566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D4219F-1F6E-BD2D-0E69-673DAB3B879C}"/>
              </a:ext>
            </a:extLst>
          </p:cNvPr>
          <p:cNvSpPr txBox="1"/>
          <p:nvPr/>
        </p:nvSpPr>
        <p:spPr>
          <a:xfrm>
            <a:off x="3999227" y="2021598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6F4CBD3-F308-A67D-E072-8D74A06DE1D9}"/>
              </a:ext>
            </a:extLst>
          </p:cNvPr>
          <p:cNvSpPr txBox="1"/>
          <p:nvPr/>
        </p:nvSpPr>
        <p:spPr>
          <a:xfrm>
            <a:off x="2410910" y="2693720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287E4-7CDA-AFE4-222F-E7C080475048}"/>
              </a:ext>
            </a:extLst>
          </p:cNvPr>
          <p:cNvSpPr txBox="1"/>
          <p:nvPr/>
        </p:nvSpPr>
        <p:spPr>
          <a:xfrm>
            <a:off x="3243559" y="287884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5F43F1-05C9-A933-B889-3AE63F6F3D94}"/>
              </a:ext>
            </a:extLst>
          </p:cNvPr>
          <p:cNvSpPr txBox="1"/>
          <p:nvPr/>
        </p:nvSpPr>
        <p:spPr>
          <a:xfrm>
            <a:off x="4267366" y="2926761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61" y="2959895"/>
            <a:ext cx="360000" cy="360000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AE7CA70B-D3E4-237C-FC33-48DBED65C1CD}"/>
              </a:ext>
            </a:extLst>
          </p:cNvPr>
          <p:cNvSpPr txBox="1"/>
          <p:nvPr/>
        </p:nvSpPr>
        <p:spPr>
          <a:xfrm>
            <a:off x="583888" y="1492719"/>
            <a:ext cx="3448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304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57301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>
            <a:extLst>
              <a:ext uri="{FF2B5EF4-FFF2-40B4-BE49-F238E27FC236}">
                <a16:creationId xmlns:a16="http://schemas.microsoft.com/office/drawing/2014/main" id="{AE7CA70B-D3E4-237C-FC33-48DBED65C1CD}"/>
              </a:ext>
            </a:extLst>
          </p:cNvPr>
          <p:cNvSpPr txBox="1"/>
          <p:nvPr/>
        </p:nvSpPr>
        <p:spPr>
          <a:xfrm>
            <a:off x="583888" y="1492719"/>
            <a:ext cx="3448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304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57301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5" name="Picture 12">
            <a:extLst>
              <a:ext uri="{FF2B5EF4-FFF2-40B4-BE49-F238E27FC236}">
                <a16:creationId xmlns:a16="http://schemas.microsoft.com/office/drawing/2014/main" id="{F13ED549-0586-2CB6-D9FA-9A471BC0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59C3053-C38F-38BE-D9A5-A3EFA2336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305" y="4489610"/>
            <a:ext cx="360000" cy="355000"/>
          </a:xfrm>
          <a:prstGeom prst="rect">
            <a:avLst/>
          </a:prstGeom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id="{1BA57E9E-1AE0-5553-E913-D9098E4442C8}"/>
              </a:ext>
            </a:extLst>
          </p:cNvPr>
          <p:cNvSpPr txBox="1"/>
          <p:nvPr/>
        </p:nvSpPr>
        <p:spPr>
          <a:xfrm>
            <a:off x="567485" y="3630186"/>
            <a:ext cx="55886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크기에 따라 삼각형을 분류해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11558"/>
              </p:ext>
            </p:extLst>
          </p:nvPr>
        </p:nvGraphicFramePr>
        <p:xfrm>
          <a:off x="651348" y="4154559"/>
          <a:ext cx="6005853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01951">
                  <a:extLst>
                    <a:ext uri="{9D8B030D-6E8A-4147-A177-3AD203B41FA5}">
                      <a16:colId xmlns:a16="http://schemas.microsoft.com/office/drawing/2014/main" val="2886286327"/>
                    </a:ext>
                  </a:extLst>
                </a:gridCol>
                <a:gridCol w="2001951">
                  <a:extLst>
                    <a:ext uri="{9D8B030D-6E8A-4147-A177-3AD203B41FA5}">
                      <a16:colId xmlns:a16="http://schemas.microsoft.com/office/drawing/2014/main" val="351039606"/>
                    </a:ext>
                  </a:extLst>
                </a:gridCol>
                <a:gridCol w="2001951">
                  <a:extLst>
                    <a:ext uri="{9D8B030D-6E8A-4147-A177-3AD203B41FA5}">
                      <a16:colId xmlns:a16="http://schemas.microsoft.com/office/drawing/2014/main" val="404943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예각삼각형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직각삼각형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둔각삼각형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01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나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라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다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바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가</a:t>
                      </a:r>
                      <a:r>
                        <a:rPr lang="en-US" altLang="ko-KR" sz="1900" b="1" spc="-100" baseline="0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마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31976"/>
                  </a:ext>
                </a:extLst>
              </a:tr>
            </a:tbl>
          </a:graphicData>
        </a:graphic>
      </p:graphicFrame>
      <p:pic>
        <p:nvPicPr>
          <p:cNvPr id="104" name="그림 103">
            <a:extLst>
              <a:ext uri="{FF2B5EF4-FFF2-40B4-BE49-F238E27FC236}">
                <a16:creationId xmlns:a16="http://schemas.microsoft.com/office/drawing/2014/main" id="{A4399AE1-96B7-E7CF-9E0F-6CC6AC42B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280" y="4547804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A4399AE1-96B7-E7CF-9E0F-6CC6AC42B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538" y="4546389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A4399AE1-96B7-E7CF-9E0F-6CC6AC42B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9796" y="4544974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DB30BB48-D5EA-881F-E7DD-21C0E39C1BA2}"/>
              </a:ext>
            </a:extLst>
          </p:cNvPr>
          <p:cNvSpPr/>
          <p:nvPr/>
        </p:nvSpPr>
        <p:spPr>
          <a:xfrm>
            <a:off x="215516" y="3607088"/>
            <a:ext cx="6667165" cy="1442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모서리가 둥근 직사각형 38">
            <a:extLst>
              <a:ext uri="{FF2B5EF4-FFF2-40B4-BE49-F238E27FC236}">
                <a16:creationId xmlns:a16="http://schemas.microsoft.com/office/drawing/2014/main" id="{90FFAB12-9013-02BB-DFBD-09B37B3685C5}"/>
              </a:ext>
            </a:extLst>
          </p:cNvPr>
          <p:cNvSpPr/>
          <p:nvPr/>
        </p:nvSpPr>
        <p:spPr>
          <a:xfrm>
            <a:off x="361249" y="3451683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855E5B-17BD-B262-D91F-8D37F47E7A0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B852AF-90EE-85EB-02E4-09CBA40695C5}"/>
              </a:ext>
            </a:extLst>
          </p:cNvPr>
          <p:cNvSpPr txBox="1"/>
          <p:nvPr/>
        </p:nvSpPr>
        <p:spPr>
          <a:xfrm>
            <a:off x="429547" y="3911445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각이 모두 예각인 삼각형을 예각삼각형이라고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7A80F8-D03D-209F-3813-6A9CB693255B}"/>
              </a:ext>
            </a:extLst>
          </p:cNvPr>
          <p:cNvSpPr txBox="1"/>
          <p:nvPr/>
        </p:nvSpPr>
        <p:spPr>
          <a:xfrm>
            <a:off x="429547" y="4234155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직각인 삼각형을 직각삼각형이라고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79FF20-FE99-8DC5-6387-6D2A5C294CF6}"/>
              </a:ext>
            </a:extLst>
          </p:cNvPr>
          <p:cNvSpPr txBox="1"/>
          <p:nvPr/>
        </p:nvSpPr>
        <p:spPr>
          <a:xfrm>
            <a:off x="429547" y="4566076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둔각인 삼각형을 둔각삼각형이라고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4" y="402346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0" y="434999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16" y="467652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9" name="그룹 108"/>
          <p:cNvGrpSpPr/>
          <p:nvPr/>
        </p:nvGrpSpPr>
        <p:grpSpPr>
          <a:xfrm>
            <a:off x="2132277" y="1952836"/>
            <a:ext cx="2501483" cy="1388279"/>
            <a:chOff x="1869621" y="1953927"/>
            <a:chExt cx="3026794" cy="1679818"/>
          </a:xfrm>
        </p:grpSpPr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C9FD758E-FFAE-FB0A-E3C3-D5609412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21" y="1953927"/>
              <a:ext cx="3026794" cy="1679818"/>
            </a:xfrm>
            <a:prstGeom prst="rect">
              <a:avLst/>
            </a:prstGeom>
          </p:spPr>
        </p:pic>
        <p:sp>
          <p:nvSpPr>
            <p:cNvPr id="111" name="직사각형 110"/>
            <p:cNvSpPr/>
            <p:nvPr/>
          </p:nvSpPr>
          <p:spPr>
            <a:xfrm>
              <a:off x="2192315" y="2384884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368744" y="2143341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250131" y="2179877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333681" y="2992448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330383" y="3176954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572000" y="3281258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4A14FE3-DF0E-7C4F-2AC6-6CCFC7BB019C}"/>
              </a:ext>
            </a:extLst>
          </p:cNvPr>
          <p:cNvSpPr txBox="1"/>
          <p:nvPr/>
        </p:nvSpPr>
        <p:spPr>
          <a:xfrm>
            <a:off x="2299026" y="218376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0E3A59C-2AEE-BC88-09A1-2B7554C5DDB5}"/>
              </a:ext>
            </a:extLst>
          </p:cNvPr>
          <p:cNvSpPr txBox="1"/>
          <p:nvPr/>
        </p:nvSpPr>
        <p:spPr>
          <a:xfrm>
            <a:off x="3257066" y="197566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BD4219F-1F6E-BD2D-0E69-673DAB3B879C}"/>
              </a:ext>
            </a:extLst>
          </p:cNvPr>
          <p:cNvSpPr txBox="1"/>
          <p:nvPr/>
        </p:nvSpPr>
        <p:spPr>
          <a:xfrm>
            <a:off x="3999227" y="2021598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6F4CBD3-F308-A67D-E072-8D74A06DE1D9}"/>
              </a:ext>
            </a:extLst>
          </p:cNvPr>
          <p:cNvSpPr txBox="1"/>
          <p:nvPr/>
        </p:nvSpPr>
        <p:spPr>
          <a:xfrm>
            <a:off x="2410910" y="2693720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05287E4-7CDA-AFE4-222F-E7C080475048}"/>
              </a:ext>
            </a:extLst>
          </p:cNvPr>
          <p:cNvSpPr txBox="1"/>
          <p:nvPr/>
        </p:nvSpPr>
        <p:spPr>
          <a:xfrm>
            <a:off x="3243559" y="287884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5F43F1-05C9-A933-B889-3AE63F6F3D94}"/>
              </a:ext>
            </a:extLst>
          </p:cNvPr>
          <p:cNvSpPr txBox="1"/>
          <p:nvPr/>
        </p:nvSpPr>
        <p:spPr>
          <a:xfrm>
            <a:off x="4267366" y="2926761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61" y="295989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1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47633"/>
              </p:ext>
            </p:extLst>
          </p:nvPr>
        </p:nvGraphicFramePr>
        <p:xfrm>
          <a:off x="431540" y="3753036"/>
          <a:ext cx="6096001" cy="14325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923">
                  <a:extLst>
                    <a:ext uri="{9D8B030D-6E8A-4147-A177-3AD203B41FA5}">
                      <a16:colId xmlns:a16="http://schemas.microsoft.com/office/drawing/2014/main" val="4018117269"/>
                    </a:ext>
                  </a:extLst>
                </a:gridCol>
                <a:gridCol w="1335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예각삼각형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직각삼각형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둔각삼각형</a:t>
                      </a:r>
                      <a:endParaRPr lang="ko-KR" altLang="en-US" sz="1900" b="0" spc="-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이등변삼각형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나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바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마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세 변의 길이가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모두 다른 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라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다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가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72" name="Picture 6">
            <a:extLst>
              <a:ext uri="{FF2B5EF4-FFF2-40B4-BE49-F238E27FC236}">
                <a16:creationId xmlns:a16="http://schemas.microsoft.com/office/drawing/2014/main" id="{15B7EEA6-E4F5-0E1B-0DE4-749264CF5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EAFF3A2-A7FD-020F-2AE0-72311807BAC2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BD494D2-A706-C463-B10F-A1F8140D6999}"/>
              </a:ext>
            </a:extLst>
          </p:cNvPr>
          <p:cNvSpPr/>
          <p:nvPr/>
        </p:nvSpPr>
        <p:spPr>
          <a:xfrm>
            <a:off x="6721833" y="5257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id="{D0ACAD2D-169D-A772-076E-52053769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1F0C9C90-E7DC-6DCE-6398-9F3FF61E7A95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6DE03C5-3EE3-93C1-BB45-0D28FB4A2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2" y="4190985"/>
            <a:ext cx="360000" cy="355000"/>
          </a:xfrm>
          <a:prstGeom prst="rect">
            <a:avLst/>
          </a:prstGeom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1BA57E9E-1AE0-5553-E913-D9098E4442C8}"/>
              </a:ext>
            </a:extLst>
          </p:cNvPr>
          <p:cNvSpPr txBox="1"/>
          <p:nvPr/>
        </p:nvSpPr>
        <p:spPr>
          <a:xfrm>
            <a:off x="567485" y="3392996"/>
            <a:ext cx="55886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변의 길이와 각의 크기에 따라 삼각형을 분류해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32277" y="1952836"/>
            <a:ext cx="2501483" cy="1388279"/>
            <a:chOff x="1869621" y="1953927"/>
            <a:chExt cx="3026794" cy="1679818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C9FD758E-FFAE-FB0A-E3C3-D5609412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9621" y="1953927"/>
              <a:ext cx="3026794" cy="1679818"/>
            </a:xfrm>
            <a:prstGeom prst="rect">
              <a:avLst/>
            </a:prstGeom>
          </p:spPr>
        </p:pic>
        <p:sp>
          <p:nvSpPr>
            <p:cNvPr id="85" name="직사각형 84"/>
            <p:cNvSpPr/>
            <p:nvPr/>
          </p:nvSpPr>
          <p:spPr>
            <a:xfrm>
              <a:off x="2192315" y="2384884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368744" y="2143341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250131" y="2179877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333681" y="2992448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330383" y="3176954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572000" y="3281258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A14FE3-DF0E-7C4F-2AC6-6CCFC7BB019C}"/>
              </a:ext>
            </a:extLst>
          </p:cNvPr>
          <p:cNvSpPr txBox="1"/>
          <p:nvPr/>
        </p:nvSpPr>
        <p:spPr>
          <a:xfrm>
            <a:off x="2299026" y="218376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E3A59C-2AEE-BC88-09A1-2B7554C5DDB5}"/>
              </a:ext>
            </a:extLst>
          </p:cNvPr>
          <p:cNvSpPr txBox="1"/>
          <p:nvPr/>
        </p:nvSpPr>
        <p:spPr>
          <a:xfrm>
            <a:off x="3257066" y="197566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BD4219F-1F6E-BD2D-0E69-673DAB3B879C}"/>
              </a:ext>
            </a:extLst>
          </p:cNvPr>
          <p:cNvSpPr txBox="1"/>
          <p:nvPr/>
        </p:nvSpPr>
        <p:spPr>
          <a:xfrm>
            <a:off x="3999227" y="2021598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6F4CBD3-F308-A67D-E072-8D74A06DE1D9}"/>
              </a:ext>
            </a:extLst>
          </p:cNvPr>
          <p:cNvSpPr txBox="1"/>
          <p:nvPr/>
        </p:nvSpPr>
        <p:spPr>
          <a:xfrm>
            <a:off x="2410910" y="2693720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05287E4-7CDA-AFE4-222F-E7C080475048}"/>
              </a:ext>
            </a:extLst>
          </p:cNvPr>
          <p:cNvSpPr txBox="1"/>
          <p:nvPr/>
        </p:nvSpPr>
        <p:spPr>
          <a:xfrm>
            <a:off x="3243559" y="287884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D5F43F1-05C9-A933-B889-3AE63F6F3D94}"/>
              </a:ext>
            </a:extLst>
          </p:cNvPr>
          <p:cNvSpPr txBox="1"/>
          <p:nvPr/>
        </p:nvSpPr>
        <p:spPr>
          <a:xfrm>
            <a:off x="4267366" y="2926761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61" y="2959895"/>
            <a:ext cx="360000" cy="360000"/>
          </a:xfrm>
          <a:prstGeom prst="rect">
            <a:avLst/>
          </a:prstGeom>
        </p:spPr>
      </p:pic>
      <p:sp>
        <p:nvSpPr>
          <p:cNvPr id="103" name="타원 102"/>
          <p:cNvSpPr/>
          <p:nvPr/>
        </p:nvSpPr>
        <p:spPr>
          <a:xfrm>
            <a:off x="5136601" y="29730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96DE03C5-3EE3-93C1-BB45-0D28FB4A2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726" y="4708880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6DE03C5-3EE3-93C1-BB45-0D28FB4A2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601" y="4190985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96DE03C5-3EE3-93C1-BB45-0D28FB4A2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935" y="4190985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96DE03C5-3EE3-93C1-BB45-0D28FB4A2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601" y="4699703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96DE03C5-3EE3-93C1-BB45-0D28FB4A2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627" y="4717089"/>
            <a:ext cx="360000" cy="355000"/>
          </a:xfrm>
          <a:prstGeom prst="rect">
            <a:avLst/>
          </a:prstGeom>
        </p:spPr>
      </p:pic>
      <p:sp>
        <p:nvSpPr>
          <p:cNvPr id="64" name="TextBox 43">
            <a:extLst>
              <a:ext uri="{FF2B5EF4-FFF2-40B4-BE49-F238E27FC236}">
                <a16:creationId xmlns:a16="http://schemas.microsoft.com/office/drawing/2014/main" id="{AE7CA70B-D3E4-237C-FC33-48DBED65C1CD}"/>
              </a:ext>
            </a:extLst>
          </p:cNvPr>
          <p:cNvSpPr txBox="1"/>
          <p:nvPr/>
        </p:nvSpPr>
        <p:spPr>
          <a:xfrm>
            <a:off x="583888" y="1492719"/>
            <a:ext cx="3448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304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57301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43">
            <a:extLst>
              <a:ext uri="{FF2B5EF4-FFF2-40B4-BE49-F238E27FC236}">
                <a16:creationId xmlns:a16="http://schemas.microsoft.com/office/drawing/2014/main" id="{AE7CA70B-D3E4-237C-FC33-48DBED65C1CD}"/>
              </a:ext>
            </a:extLst>
          </p:cNvPr>
          <p:cNvSpPr txBox="1"/>
          <p:nvPr/>
        </p:nvSpPr>
        <p:spPr>
          <a:xfrm>
            <a:off x="583888" y="1492719"/>
            <a:ext cx="34480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304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57301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47633"/>
              </p:ext>
            </p:extLst>
          </p:nvPr>
        </p:nvGraphicFramePr>
        <p:xfrm>
          <a:off x="431540" y="3753036"/>
          <a:ext cx="6096001" cy="14325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923">
                  <a:extLst>
                    <a:ext uri="{9D8B030D-6E8A-4147-A177-3AD203B41FA5}">
                      <a16:colId xmlns:a16="http://schemas.microsoft.com/office/drawing/2014/main" val="4018117269"/>
                    </a:ext>
                  </a:extLst>
                </a:gridCol>
                <a:gridCol w="1335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예각삼각형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직각삼각형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둔각삼각형</a:t>
                      </a:r>
                      <a:endParaRPr lang="ko-KR" altLang="en-US" sz="1900" b="0" spc="-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이등변삼각형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나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바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마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세 변의 길이가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</a:rPr>
                        <a:t>모두 다른 삼각형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라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다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spc="-100" baseline="0" dirty="0" smtClean="0">
                          <a:solidFill>
                            <a:srgbClr val="00B0F0"/>
                          </a:solidFill>
                        </a:rPr>
                        <a:t>가</a:t>
                      </a:r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72" name="Picture 6">
            <a:extLst>
              <a:ext uri="{FF2B5EF4-FFF2-40B4-BE49-F238E27FC236}">
                <a16:creationId xmlns:a16="http://schemas.microsoft.com/office/drawing/2014/main" id="{15B7EEA6-E4F5-0E1B-0DE4-749264CF5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>
            <a:extLst>
              <a:ext uri="{FF2B5EF4-FFF2-40B4-BE49-F238E27FC236}">
                <a16:creationId xmlns:a16="http://schemas.microsoft.com/office/drawing/2014/main" id="{D0ACAD2D-169D-A772-076E-52053769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6DE03C5-3EE3-93C1-BB45-0D28FB4A2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872" y="4190985"/>
            <a:ext cx="360000" cy="355000"/>
          </a:xfrm>
          <a:prstGeom prst="rect">
            <a:avLst/>
          </a:prstGeom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1BA57E9E-1AE0-5553-E913-D9098E4442C8}"/>
              </a:ext>
            </a:extLst>
          </p:cNvPr>
          <p:cNvSpPr txBox="1"/>
          <p:nvPr/>
        </p:nvSpPr>
        <p:spPr>
          <a:xfrm>
            <a:off x="567485" y="3392996"/>
            <a:ext cx="55886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변의 길이와 각의 크기에 따라 삼각형을 분류해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32277" y="1952836"/>
            <a:ext cx="2501483" cy="1388279"/>
            <a:chOff x="1869621" y="1953927"/>
            <a:chExt cx="3026794" cy="1679818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C9FD758E-FFAE-FB0A-E3C3-D5609412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21" y="1953927"/>
              <a:ext cx="3026794" cy="1679818"/>
            </a:xfrm>
            <a:prstGeom prst="rect">
              <a:avLst/>
            </a:prstGeom>
          </p:spPr>
        </p:pic>
        <p:sp>
          <p:nvSpPr>
            <p:cNvPr id="85" name="직사각형 84"/>
            <p:cNvSpPr/>
            <p:nvPr/>
          </p:nvSpPr>
          <p:spPr>
            <a:xfrm>
              <a:off x="2192315" y="2384884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368744" y="2143341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250131" y="2179877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333681" y="2992448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330383" y="3176954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572000" y="3281258"/>
              <a:ext cx="154458" cy="1800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A14FE3-DF0E-7C4F-2AC6-6CCFC7BB019C}"/>
              </a:ext>
            </a:extLst>
          </p:cNvPr>
          <p:cNvSpPr txBox="1"/>
          <p:nvPr/>
        </p:nvSpPr>
        <p:spPr>
          <a:xfrm>
            <a:off x="2299026" y="218376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E3A59C-2AEE-BC88-09A1-2B7554C5DDB5}"/>
              </a:ext>
            </a:extLst>
          </p:cNvPr>
          <p:cNvSpPr txBox="1"/>
          <p:nvPr/>
        </p:nvSpPr>
        <p:spPr>
          <a:xfrm>
            <a:off x="3257066" y="197566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BD4219F-1F6E-BD2D-0E69-673DAB3B879C}"/>
              </a:ext>
            </a:extLst>
          </p:cNvPr>
          <p:cNvSpPr txBox="1"/>
          <p:nvPr/>
        </p:nvSpPr>
        <p:spPr>
          <a:xfrm>
            <a:off x="3999227" y="2021598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6F4CBD3-F308-A67D-E072-8D74A06DE1D9}"/>
              </a:ext>
            </a:extLst>
          </p:cNvPr>
          <p:cNvSpPr txBox="1"/>
          <p:nvPr/>
        </p:nvSpPr>
        <p:spPr>
          <a:xfrm>
            <a:off x="2410910" y="2693720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05287E4-7CDA-AFE4-222F-E7C080475048}"/>
              </a:ext>
            </a:extLst>
          </p:cNvPr>
          <p:cNvSpPr txBox="1"/>
          <p:nvPr/>
        </p:nvSpPr>
        <p:spPr>
          <a:xfrm>
            <a:off x="3243559" y="2878844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D5F43F1-05C9-A933-B889-3AE63F6F3D94}"/>
              </a:ext>
            </a:extLst>
          </p:cNvPr>
          <p:cNvSpPr txBox="1"/>
          <p:nvPr/>
        </p:nvSpPr>
        <p:spPr>
          <a:xfrm>
            <a:off x="4267366" y="2926761"/>
            <a:ext cx="3173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7984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61" y="2959895"/>
            <a:ext cx="360000" cy="360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96DE03C5-3EE3-93C1-BB45-0D28FB4A2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5726" y="4708880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6DE03C5-3EE3-93C1-BB45-0D28FB4A2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601" y="4190985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96DE03C5-3EE3-93C1-BB45-0D28FB4A2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935" y="4190985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96DE03C5-3EE3-93C1-BB45-0D28FB4A2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601" y="4699703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96DE03C5-3EE3-93C1-BB45-0D28FB4A2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627" y="4717089"/>
            <a:ext cx="360000" cy="355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A59DA91-72F7-0DE7-795E-2F6A2D36C8BD}"/>
              </a:ext>
            </a:extLst>
          </p:cNvPr>
          <p:cNvSpPr txBox="1"/>
          <p:nvPr/>
        </p:nvSpPr>
        <p:spPr>
          <a:xfrm>
            <a:off x="3474800" y="3356852"/>
            <a:ext cx="31731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89CE51-9E84-E35C-3D78-392212311F78}"/>
              </a:ext>
            </a:extLst>
          </p:cNvPr>
          <p:cNvSpPr txBox="1"/>
          <p:nvPr/>
        </p:nvSpPr>
        <p:spPr>
          <a:xfrm>
            <a:off x="5081832" y="3505583"/>
            <a:ext cx="31731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5211B65-4B8B-6976-2983-2EAE15B275BC}"/>
              </a:ext>
            </a:extLst>
          </p:cNvPr>
          <p:cNvSpPr/>
          <p:nvPr/>
        </p:nvSpPr>
        <p:spPr>
          <a:xfrm>
            <a:off x="224269" y="2639591"/>
            <a:ext cx="6667165" cy="240966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모서리가 둥근 직사각형 38">
            <a:extLst>
              <a:ext uri="{FF2B5EF4-FFF2-40B4-BE49-F238E27FC236}">
                <a16:creationId xmlns:a16="http://schemas.microsoft.com/office/drawing/2014/main" id="{E250E296-17BC-3580-ADBB-0B6E017527EF}"/>
              </a:ext>
            </a:extLst>
          </p:cNvPr>
          <p:cNvSpPr/>
          <p:nvPr/>
        </p:nvSpPr>
        <p:spPr>
          <a:xfrm>
            <a:off x="361249" y="247236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0" name="직각 삼각형 69">
            <a:extLst>
              <a:ext uri="{FF2B5EF4-FFF2-40B4-BE49-F238E27FC236}">
                <a16:creationId xmlns:a16="http://schemas.microsoft.com/office/drawing/2014/main" id="{2EDF6DAB-1731-B512-C1D9-DA973CF46A5B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F1B9ED5-3558-19B0-36C0-C24A4FD62FC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FA6D47E-0F12-7B22-16A3-3101DAB473B6}"/>
              </a:ext>
            </a:extLst>
          </p:cNvPr>
          <p:cNvGrpSpPr/>
          <p:nvPr/>
        </p:nvGrpSpPr>
        <p:grpSpPr>
          <a:xfrm>
            <a:off x="618755" y="2921294"/>
            <a:ext cx="2552674" cy="1938020"/>
            <a:chOff x="830344" y="2944704"/>
            <a:chExt cx="2552674" cy="1938020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7613129-611E-0A9A-58C8-0B4493D2702E}"/>
                </a:ext>
              </a:extLst>
            </p:cNvPr>
            <p:cNvSpPr txBox="1"/>
            <p:nvPr/>
          </p:nvSpPr>
          <p:spPr>
            <a:xfrm>
              <a:off x="2132459" y="3108755"/>
              <a:ext cx="317319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b="1" spc="-150" dirty="0"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sz="1900" b="1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F95B9E2-CAE4-2E70-765C-8AA94F94DC3E}"/>
                </a:ext>
              </a:extLst>
            </p:cNvPr>
            <p:cNvSpPr/>
            <p:nvPr/>
          </p:nvSpPr>
          <p:spPr>
            <a:xfrm>
              <a:off x="863600" y="2944704"/>
              <a:ext cx="2519418" cy="6643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DD7A988-3104-3BFA-E0DF-E825D248CFD9}"/>
                </a:ext>
              </a:extLst>
            </p:cNvPr>
            <p:cNvSpPr/>
            <p:nvPr/>
          </p:nvSpPr>
          <p:spPr>
            <a:xfrm>
              <a:off x="830344" y="3804369"/>
              <a:ext cx="732526" cy="10783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8EC5F76-5C02-2942-5689-118A3ABE4DB5}"/>
                </a:ext>
              </a:extLst>
            </p:cNvPr>
            <p:cNvSpPr/>
            <p:nvPr/>
          </p:nvSpPr>
          <p:spPr>
            <a:xfrm>
              <a:off x="1725248" y="3804369"/>
              <a:ext cx="732526" cy="10783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7DEC1AB-4728-2AC3-E11E-2CE47B3DC076}"/>
                </a:ext>
              </a:extLst>
            </p:cNvPr>
            <p:cNvSpPr/>
            <p:nvPr/>
          </p:nvSpPr>
          <p:spPr>
            <a:xfrm>
              <a:off x="2642468" y="3804369"/>
              <a:ext cx="732526" cy="10783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7EA2FFBD-F27A-D87F-5D3D-BC9DA800525A}"/>
                </a:ext>
              </a:extLst>
            </p:cNvPr>
            <p:cNvCxnSpPr>
              <a:endCxn id="113" idx="0"/>
            </p:cNvCxnSpPr>
            <p:nvPr/>
          </p:nvCxnSpPr>
          <p:spPr bwMode="auto">
            <a:xfrm>
              <a:off x="1180919" y="3609020"/>
              <a:ext cx="0" cy="19534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C1571A3-9D0F-F4C9-DD0D-E1E649A83D15}"/>
                </a:ext>
              </a:extLst>
            </p:cNvPr>
            <p:cNvCxnSpPr/>
            <p:nvPr/>
          </p:nvCxnSpPr>
          <p:spPr bwMode="auto">
            <a:xfrm>
              <a:off x="2076860" y="3609020"/>
              <a:ext cx="0" cy="19534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78DF38EA-F0A7-F86E-565C-50812E244361}"/>
                </a:ext>
              </a:extLst>
            </p:cNvPr>
            <p:cNvCxnSpPr/>
            <p:nvPr/>
          </p:nvCxnSpPr>
          <p:spPr bwMode="auto">
            <a:xfrm>
              <a:off x="2987354" y="3609020"/>
              <a:ext cx="0" cy="19534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B32063-5405-4945-6CBE-D01693BD553D}"/>
              </a:ext>
            </a:extLst>
          </p:cNvPr>
          <p:cNvGrpSpPr/>
          <p:nvPr/>
        </p:nvGrpSpPr>
        <p:grpSpPr>
          <a:xfrm>
            <a:off x="3736717" y="2921294"/>
            <a:ext cx="2552674" cy="1938020"/>
            <a:chOff x="830344" y="2944704"/>
            <a:chExt cx="2552674" cy="193802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848EAEB-4546-2F09-A8D3-BD670679FFC1}"/>
                </a:ext>
              </a:extLst>
            </p:cNvPr>
            <p:cNvSpPr txBox="1"/>
            <p:nvPr/>
          </p:nvSpPr>
          <p:spPr>
            <a:xfrm>
              <a:off x="2132459" y="3108755"/>
              <a:ext cx="317319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b="1" spc="-150" dirty="0">
                  <a:latin typeface="맑은 고딕" pitchFamily="50" charset="-127"/>
                  <a:ea typeface="맑은 고딕" pitchFamily="50" charset="-127"/>
                </a:rPr>
                <a:t>라</a:t>
              </a:r>
              <a:endParaRPr lang="en-US" altLang="ko-KR" sz="1900" b="1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7B86F8F-1216-DEA2-F862-05BBB4576CE3}"/>
                </a:ext>
              </a:extLst>
            </p:cNvPr>
            <p:cNvSpPr/>
            <p:nvPr/>
          </p:nvSpPr>
          <p:spPr>
            <a:xfrm>
              <a:off x="863600" y="2944704"/>
              <a:ext cx="2519418" cy="6643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8FBCAF7-A4F2-4131-4C8A-D5B229C71A9E}"/>
                </a:ext>
              </a:extLst>
            </p:cNvPr>
            <p:cNvSpPr/>
            <p:nvPr/>
          </p:nvSpPr>
          <p:spPr>
            <a:xfrm>
              <a:off x="830344" y="3804369"/>
              <a:ext cx="732526" cy="10783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15B9E38-FAE2-1AB0-5BF9-36C4A9F60B7F}"/>
                </a:ext>
              </a:extLst>
            </p:cNvPr>
            <p:cNvSpPr/>
            <p:nvPr/>
          </p:nvSpPr>
          <p:spPr>
            <a:xfrm>
              <a:off x="1725248" y="3804369"/>
              <a:ext cx="732526" cy="10783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9C2B023E-DE2C-BC4F-7D1F-F75A11383B2A}"/>
                </a:ext>
              </a:extLst>
            </p:cNvPr>
            <p:cNvSpPr/>
            <p:nvPr/>
          </p:nvSpPr>
          <p:spPr>
            <a:xfrm>
              <a:off x="2642468" y="3804369"/>
              <a:ext cx="732526" cy="10783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DB60D2AB-DB32-9D30-635C-93C41C83A648}"/>
                </a:ext>
              </a:extLst>
            </p:cNvPr>
            <p:cNvCxnSpPr>
              <a:endCxn id="122" idx="0"/>
            </p:cNvCxnSpPr>
            <p:nvPr/>
          </p:nvCxnSpPr>
          <p:spPr bwMode="auto">
            <a:xfrm>
              <a:off x="1180919" y="3609020"/>
              <a:ext cx="0" cy="19534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3CECF1C9-9D93-A305-B66A-E1391FDF9E25}"/>
                </a:ext>
              </a:extLst>
            </p:cNvPr>
            <p:cNvCxnSpPr/>
            <p:nvPr/>
          </p:nvCxnSpPr>
          <p:spPr bwMode="auto">
            <a:xfrm>
              <a:off x="2076860" y="3609020"/>
              <a:ext cx="0" cy="19534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D775445F-5183-35D9-BCCB-A808059AE437}"/>
                </a:ext>
              </a:extLst>
            </p:cNvPr>
            <p:cNvCxnSpPr/>
            <p:nvPr/>
          </p:nvCxnSpPr>
          <p:spPr bwMode="auto">
            <a:xfrm>
              <a:off x="2987354" y="3609020"/>
              <a:ext cx="0" cy="19534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8" name="TextBox 43">
            <a:extLst>
              <a:ext uri="{FF2B5EF4-FFF2-40B4-BE49-F238E27FC236}">
                <a16:creationId xmlns:a16="http://schemas.microsoft.com/office/drawing/2014/main" id="{9A21830B-E59F-A93B-1BBE-B675393AF9A7}"/>
              </a:ext>
            </a:extLst>
          </p:cNvPr>
          <p:cNvSpPr txBox="1"/>
          <p:nvPr/>
        </p:nvSpPr>
        <p:spPr>
          <a:xfrm>
            <a:off x="1173875" y="2784211"/>
            <a:ext cx="1412093" cy="39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43">
            <a:extLst>
              <a:ext uri="{FF2B5EF4-FFF2-40B4-BE49-F238E27FC236}">
                <a16:creationId xmlns:a16="http://schemas.microsoft.com/office/drawing/2014/main" id="{D31072D9-4024-BD04-0E30-F75FBE264E82}"/>
              </a:ext>
            </a:extLst>
          </p:cNvPr>
          <p:cNvSpPr txBox="1"/>
          <p:nvPr/>
        </p:nvSpPr>
        <p:spPr>
          <a:xfrm>
            <a:off x="4028109" y="2680592"/>
            <a:ext cx="1928907" cy="399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세 변의 길이가 모두 다른 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43">
            <a:extLst>
              <a:ext uri="{FF2B5EF4-FFF2-40B4-BE49-F238E27FC236}">
                <a16:creationId xmlns:a16="http://schemas.microsoft.com/office/drawing/2014/main" id="{291F1CAD-1010-D490-19C9-956D1D9D5CAD}"/>
              </a:ext>
            </a:extLst>
          </p:cNvPr>
          <p:cNvSpPr txBox="1"/>
          <p:nvPr/>
        </p:nvSpPr>
        <p:spPr>
          <a:xfrm>
            <a:off x="599263" y="3833524"/>
            <a:ext cx="776443" cy="5675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예각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43">
            <a:extLst>
              <a:ext uri="{FF2B5EF4-FFF2-40B4-BE49-F238E27FC236}">
                <a16:creationId xmlns:a16="http://schemas.microsoft.com/office/drawing/2014/main" id="{4FEF7FE5-67C5-2FB3-0A77-5859609E51F8}"/>
              </a:ext>
            </a:extLst>
          </p:cNvPr>
          <p:cNvSpPr txBox="1"/>
          <p:nvPr/>
        </p:nvSpPr>
        <p:spPr>
          <a:xfrm>
            <a:off x="1484398" y="3829995"/>
            <a:ext cx="776443" cy="5675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직각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43">
            <a:extLst>
              <a:ext uri="{FF2B5EF4-FFF2-40B4-BE49-F238E27FC236}">
                <a16:creationId xmlns:a16="http://schemas.microsoft.com/office/drawing/2014/main" id="{4A2CC60B-EEDB-E7BF-181E-5B059A309A93}"/>
              </a:ext>
            </a:extLst>
          </p:cNvPr>
          <p:cNvSpPr txBox="1"/>
          <p:nvPr/>
        </p:nvSpPr>
        <p:spPr>
          <a:xfrm>
            <a:off x="2408323" y="3829995"/>
            <a:ext cx="776443" cy="5675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둔각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TextBox 43">
            <a:extLst>
              <a:ext uri="{FF2B5EF4-FFF2-40B4-BE49-F238E27FC236}">
                <a16:creationId xmlns:a16="http://schemas.microsoft.com/office/drawing/2014/main" id="{8D91C867-052E-45B2-31A2-A50A189C564A}"/>
              </a:ext>
            </a:extLst>
          </p:cNvPr>
          <p:cNvSpPr txBox="1"/>
          <p:nvPr/>
        </p:nvSpPr>
        <p:spPr>
          <a:xfrm>
            <a:off x="3728643" y="3833524"/>
            <a:ext cx="776443" cy="5675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예각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43">
            <a:extLst>
              <a:ext uri="{FF2B5EF4-FFF2-40B4-BE49-F238E27FC236}">
                <a16:creationId xmlns:a16="http://schemas.microsoft.com/office/drawing/2014/main" id="{1DB01BCD-2E9F-42C6-6190-2CC2CC96BBC1}"/>
              </a:ext>
            </a:extLst>
          </p:cNvPr>
          <p:cNvSpPr txBox="1"/>
          <p:nvPr/>
        </p:nvSpPr>
        <p:spPr>
          <a:xfrm>
            <a:off x="4613778" y="3829995"/>
            <a:ext cx="776443" cy="5675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직각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43">
            <a:extLst>
              <a:ext uri="{FF2B5EF4-FFF2-40B4-BE49-F238E27FC236}">
                <a16:creationId xmlns:a16="http://schemas.microsoft.com/office/drawing/2014/main" id="{73C2BEE7-DD0A-053B-75E1-412499728257}"/>
              </a:ext>
            </a:extLst>
          </p:cNvPr>
          <p:cNvSpPr txBox="1"/>
          <p:nvPr/>
        </p:nvSpPr>
        <p:spPr>
          <a:xfrm>
            <a:off x="5537703" y="3829995"/>
            <a:ext cx="776443" cy="5675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둔각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삼각형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43">
            <a:extLst>
              <a:ext uri="{FF2B5EF4-FFF2-40B4-BE49-F238E27FC236}">
                <a16:creationId xmlns:a16="http://schemas.microsoft.com/office/drawing/2014/main" id="{90BEAA6C-504D-AEB5-DBE6-E7D597B0F1E1}"/>
              </a:ext>
            </a:extLst>
          </p:cNvPr>
          <p:cNvSpPr txBox="1"/>
          <p:nvPr/>
        </p:nvSpPr>
        <p:spPr>
          <a:xfrm>
            <a:off x="1400630" y="3161195"/>
            <a:ext cx="95858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6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마</a:t>
            </a:r>
            <a:r>
              <a:rPr lang="en-US" altLang="ko-KR" sz="16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43">
            <a:extLst>
              <a:ext uri="{FF2B5EF4-FFF2-40B4-BE49-F238E27FC236}">
                <a16:creationId xmlns:a16="http://schemas.microsoft.com/office/drawing/2014/main" id="{BC0050DA-E03D-209C-F61E-3E2061E8E73F}"/>
              </a:ext>
            </a:extLst>
          </p:cNvPr>
          <p:cNvSpPr txBox="1"/>
          <p:nvPr/>
        </p:nvSpPr>
        <p:spPr>
          <a:xfrm>
            <a:off x="4559541" y="3212976"/>
            <a:ext cx="95858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600" spc="-150" dirty="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600" spc="-150" dirty="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6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TextBox 43">
            <a:extLst>
              <a:ext uri="{FF2B5EF4-FFF2-40B4-BE49-F238E27FC236}">
                <a16:creationId xmlns:a16="http://schemas.microsoft.com/office/drawing/2014/main" id="{79EC33A8-D0E6-DB35-4D4F-B4D754161905}"/>
              </a:ext>
            </a:extLst>
          </p:cNvPr>
          <p:cNvSpPr txBox="1"/>
          <p:nvPr/>
        </p:nvSpPr>
        <p:spPr>
          <a:xfrm>
            <a:off x="766668" y="4365528"/>
            <a:ext cx="39841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43">
            <a:extLst>
              <a:ext uri="{FF2B5EF4-FFF2-40B4-BE49-F238E27FC236}">
                <a16:creationId xmlns:a16="http://schemas.microsoft.com/office/drawing/2014/main" id="{47CF453A-67A3-EC25-7AE8-DC783213BDFE}"/>
              </a:ext>
            </a:extLst>
          </p:cNvPr>
          <p:cNvSpPr txBox="1"/>
          <p:nvPr/>
        </p:nvSpPr>
        <p:spPr>
          <a:xfrm>
            <a:off x="1702188" y="4365528"/>
            <a:ext cx="39841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43">
            <a:extLst>
              <a:ext uri="{FF2B5EF4-FFF2-40B4-BE49-F238E27FC236}">
                <a16:creationId xmlns:a16="http://schemas.microsoft.com/office/drawing/2014/main" id="{1D59C436-C9C1-7416-A72F-B87E0D99198F}"/>
              </a:ext>
            </a:extLst>
          </p:cNvPr>
          <p:cNvSpPr txBox="1"/>
          <p:nvPr/>
        </p:nvSpPr>
        <p:spPr>
          <a:xfrm>
            <a:off x="2574966" y="4365528"/>
            <a:ext cx="39841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600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43">
            <a:extLst>
              <a:ext uri="{FF2B5EF4-FFF2-40B4-BE49-F238E27FC236}">
                <a16:creationId xmlns:a16="http://schemas.microsoft.com/office/drawing/2014/main" id="{A19C2C29-C6DB-CAD4-275E-C2014E122EE4}"/>
              </a:ext>
            </a:extLst>
          </p:cNvPr>
          <p:cNvSpPr txBox="1"/>
          <p:nvPr/>
        </p:nvSpPr>
        <p:spPr>
          <a:xfrm>
            <a:off x="3887924" y="4365528"/>
            <a:ext cx="39841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6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Box 43">
            <a:extLst>
              <a:ext uri="{FF2B5EF4-FFF2-40B4-BE49-F238E27FC236}">
                <a16:creationId xmlns:a16="http://schemas.microsoft.com/office/drawing/2014/main" id="{78E83598-18A2-812F-B86B-C129D86592CD}"/>
              </a:ext>
            </a:extLst>
          </p:cNvPr>
          <p:cNvSpPr txBox="1"/>
          <p:nvPr/>
        </p:nvSpPr>
        <p:spPr>
          <a:xfrm>
            <a:off x="4802793" y="4365528"/>
            <a:ext cx="39841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6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Box 43">
            <a:extLst>
              <a:ext uri="{FF2B5EF4-FFF2-40B4-BE49-F238E27FC236}">
                <a16:creationId xmlns:a16="http://schemas.microsoft.com/office/drawing/2014/main" id="{35DC9D18-96BA-1EAF-CE98-CB999CE0DB0C}"/>
              </a:ext>
            </a:extLst>
          </p:cNvPr>
          <p:cNvSpPr txBox="1"/>
          <p:nvPr/>
        </p:nvSpPr>
        <p:spPr>
          <a:xfrm>
            <a:off x="5737070" y="4365528"/>
            <a:ext cx="39841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solidFill>
                  <a:srgbClr val="CE2479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600" spc="-150" dirty="0">
              <a:solidFill>
                <a:srgbClr val="CE247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065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6452C303-1FD9-EB63-9BFA-66C198C3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7A309D2C-ADE4-8E83-5EFF-0420DEE811F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이름을 모두 찾아        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8DC855-2728-6032-CA58-A9EC6502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1E244-7E8A-8D2E-5E32-BA84BEC6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5F138C2B-BEBA-A5CC-AFF7-B9F408EA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B365B88-8B88-B867-F3E6-5A0CD54DE237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E5E2947-C2D4-C002-8DC7-333D2F2C78C0}"/>
              </a:ext>
            </a:extLst>
          </p:cNvPr>
          <p:cNvSpPr/>
          <p:nvPr/>
        </p:nvSpPr>
        <p:spPr>
          <a:xfrm>
            <a:off x="6714981" y="51771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id="{4632BF12-532C-B68C-9A13-71C0968C2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1668A371-754B-5ADF-FB95-89604205CA67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5">
            <a:extLst>
              <a:ext uri="{FF2B5EF4-FFF2-40B4-BE49-F238E27FC236}">
                <a16:creationId xmlns:a16="http://schemas.microsoft.com/office/drawing/2014/main" id="{BC85F9CA-8A3D-6664-B7A9-400EC880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10" y="16279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52230"/>
              </p:ext>
            </p:extLst>
          </p:nvPr>
        </p:nvGraphicFramePr>
        <p:xfrm>
          <a:off x="651348" y="4154559"/>
          <a:ext cx="6005853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01951">
                  <a:extLst>
                    <a:ext uri="{9D8B030D-6E8A-4147-A177-3AD203B41FA5}">
                      <a16:colId xmlns:a16="http://schemas.microsoft.com/office/drawing/2014/main" val="2886286327"/>
                    </a:ext>
                  </a:extLst>
                </a:gridCol>
                <a:gridCol w="2001951">
                  <a:extLst>
                    <a:ext uri="{9D8B030D-6E8A-4147-A177-3AD203B41FA5}">
                      <a16:colId xmlns:a16="http://schemas.microsoft.com/office/drawing/2014/main" val="351039606"/>
                    </a:ext>
                  </a:extLst>
                </a:gridCol>
                <a:gridCol w="2001951">
                  <a:extLst>
                    <a:ext uri="{9D8B030D-6E8A-4147-A177-3AD203B41FA5}">
                      <a16:colId xmlns:a16="http://schemas.microsoft.com/office/drawing/2014/main" val="404943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둔각삼각형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smtClean="0">
                          <a:solidFill>
                            <a:schemeClr val="tx1"/>
                          </a:solidFill>
                        </a:rPr>
                        <a:t>이등변삼각형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smtClean="0">
                          <a:solidFill>
                            <a:schemeClr val="tx1"/>
                          </a:solidFill>
                        </a:rPr>
                        <a:t>정삼각형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01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31976"/>
                  </a:ext>
                </a:extLst>
              </a:tr>
            </a:tbl>
          </a:graphicData>
        </a:graphic>
      </p:graphicFrame>
      <p:pic>
        <p:nvPicPr>
          <p:cNvPr id="70" name="Picture 5">
            <a:extLst>
              <a:ext uri="{FF2B5EF4-FFF2-40B4-BE49-F238E27FC236}">
                <a16:creationId xmlns:a16="http://schemas.microsoft.com/office/drawing/2014/main" id="{228FB8E1-8927-C5DD-8ED2-29537D7AB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46" y="4557354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5">
            <a:extLst>
              <a:ext uri="{FF2B5EF4-FFF2-40B4-BE49-F238E27FC236}">
                <a16:creationId xmlns:a16="http://schemas.microsoft.com/office/drawing/2014/main" id="{696E4E14-7E34-5CBC-208F-451B5655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49" y="4557354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00" y="457140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21479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매</a:t>
                      </a:r>
                      <a:r>
                        <a:rPr lang="en-US" altLang="ko-KR" sz="1000" dirty="0" smtClean="0"/>
                        <a:t>CC42247.jpg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4-2\</a:t>
                      </a:r>
                      <a:r>
                        <a:rPr lang="ko-KR" altLang="en-US" sz="1000" dirty="0" smtClean="0"/>
                        <a:t>학습지 삽화</a:t>
                      </a:r>
                      <a:r>
                        <a:rPr lang="en-US" altLang="ko-KR" sz="1000" dirty="0" smtClean="0"/>
                        <a:t>\4-2-2\</a:t>
                      </a:r>
                      <a:r>
                        <a:rPr lang="ko-KR" altLang="en-US" sz="1000" dirty="0" smtClean="0"/>
                        <a:t>전자</a:t>
                      </a:r>
                      <a:r>
                        <a:rPr lang="en-US" altLang="ko-KR" sz="1000" dirty="0" smtClean="0"/>
                        <a:t>4-2-2(</a:t>
                      </a:r>
                      <a:r>
                        <a:rPr lang="ko-KR" altLang="en-US" sz="1000" dirty="0" smtClean="0"/>
                        <a:t>매일</a:t>
                      </a:r>
                      <a:r>
                        <a:rPr lang="en-US" altLang="ko-KR" sz="1000" dirty="0" smtClean="0"/>
                        <a:t>)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40" y="2269027"/>
            <a:ext cx="1775968" cy="1544320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BE5E2947-C2D4-C002-8DC7-333D2F2C78C0}"/>
              </a:ext>
            </a:extLst>
          </p:cNvPr>
          <p:cNvSpPr/>
          <p:nvPr/>
        </p:nvSpPr>
        <p:spPr>
          <a:xfrm>
            <a:off x="6694007" y="45620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6452C303-1FD9-EB63-9BFA-66C198C3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7A309D2C-ADE4-8E83-5EFF-0420DEE811F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이름을 모두 찾아        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8DC855-2728-6032-CA58-A9EC6502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1E244-7E8A-8D2E-5E32-BA84BEC6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5F138C2B-BEBA-A5CC-AFF7-B9F408EA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id="{4632BF12-532C-B68C-9A13-71C0968C2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5">
            <a:extLst>
              <a:ext uri="{FF2B5EF4-FFF2-40B4-BE49-F238E27FC236}">
                <a16:creationId xmlns:a16="http://schemas.microsoft.com/office/drawing/2014/main" id="{BC85F9CA-8A3D-6664-B7A9-400EC880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10" y="16279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52230"/>
              </p:ext>
            </p:extLst>
          </p:nvPr>
        </p:nvGraphicFramePr>
        <p:xfrm>
          <a:off x="651348" y="4154559"/>
          <a:ext cx="6005853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01951">
                  <a:extLst>
                    <a:ext uri="{9D8B030D-6E8A-4147-A177-3AD203B41FA5}">
                      <a16:colId xmlns:a16="http://schemas.microsoft.com/office/drawing/2014/main" val="2886286327"/>
                    </a:ext>
                  </a:extLst>
                </a:gridCol>
                <a:gridCol w="2001951">
                  <a:extLst>
                    <a:ext uri="{9D8B030D-6E8A-4147-A177-3AD203B41FA5}">
                      <a16:colId xmlns:a16="http://schemas.microsoft.com/office/drawing/2014/main" val="351039606"/>
                    </a:ext>
                  </a:extLst>
                </a:gridCol>
                <a:gridCol w="2001951">
                  <a:extLst>
                    <a:ext uri="{9D8B030D-6E8A-4147-A177-3AD203B41FA5}">
                      <a16:colId xmlns:a16="http://schemas.microsoft.com/office/drawing/2014/main" val="404943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둔각삼각형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smtClean="0">
                          <a:solidFill>
                            <a:schemeClr val="tx1"/>
                          </a:solidFill>
                        </a:rPr>
                        <a:t>이등변삼각형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smtClean="0">
                          <a:solidFill>
                            <a:schemeClr val="tx1"/>
                          </a:solidFill>
                        </a:rPr>
                        <a:t>정삼각형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01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31976"/>
                  </a:ext>
                </a:extLst>
              </a:tr>
            </a:tbl>
          </a:graphicData>
        </a:graphic>
      </p:graphicFrame>
      <p:pic>
        <p:nvPicPr>
          <p:cNvPr id="70" name="Picture 5">
            <a:extLst>
              <a:ext uri="{FF2B5EF4-FFF2-40B4-BE49-F238E27FC236}">
                <a16:creationId xmlns:a16="http://schemas.microsoft.com/office/drawing/2014/main" id="{228FB8E1-8927-C5DD-8ED2-29537D7AB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46" y="4557354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5">
            <a:extLst>
              <a:ext uri="{FF2B5EF4-FFF2-40B4-BE49-F238E27FC236}">
                <a16:creationId xmlns:a16="http://schemas.microsoft.com/office/drawing/2014/main" id="{696E4E14-7E34-5CBC-208F-451B5655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49" y="4557354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00" y="457140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40" y="2269027"/>
            <a:ext cx="1775968" cy="154432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10199ACD-44F2-51F3-68EE-BA6A8518A791}"/>
              </a:ext>
            </a:extLst>
          </p:cNvPr>
          <p:cNvSpPr/>
          <p:nvPr/>
        </p:nvSpPr>
        <p:spPr>
          <a:xfrm>
            <a:off x="215516" y="3730784"/>
            <a:ext cx="6667165" cy="131847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모서리가 둥근 직사각형 38">
            <a:extLst>
              <a:ext uri="{FF2B5EF4-FFF2-40B4-BE49-F238E27FC236}">
                <a16:creationId xmlns:a16="http://schemas.microsoft.com/office/drawing/2014/main" id="{CD5239F7-DBA3-00A8-3AC1-BE9843A753E7}"/>
              </a:ext>
            </a:extLst>
          </p:cNvPr>
          <p:cNvSpPr/>
          <p:nvPr/>
        </p:nvSpPr>
        <p:spPr>
          <a:xfrm>
            <a:off x="361249" y="355370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58825C-063B-DAEB-816B-CE3832038FB3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840962-E0C5-6133-C489-F2D2A8C2D960}"/>
              </a:ext>
            </a:extLst>
          </p:cNvPr>
          <p:cNvSpPr txBox="1"/>
          <p:nvPr/>
        </p:nvSpPr>
        <p:spPr>
          <a:xfrm>
            <a:off x="429547" y="4104615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같은 삼각형을 이등변삼각형이라고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69C2A-2698-9596-E736-D8D55A58E33A}"/>
              </a:ext>
            </a:extLst>
          </p:cNvPr>
          <p:cNvSpPr txBox="1"/>
          <p:nvPr/>
        </p:nvSpPr>
        <p:spPr>
          <a:xfrm>
            <a:off x="429547" y="4466609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변의 길이가 같은 삼각형을 정삼각형이라고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4" y="42210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0" y="45740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591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26467"/>
              </p:ext>
            </p:extLst>
          </p:nvPr>
        </p:nvGraphicFramePr>
        <p:xfrm>
          <a:off x="651348" y="4154559"/>
          <a:ext cx="6005853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01951">
                  <a:extLst>
                    <a:ext uri="{9D8B030D-6E8A-4147-A177-3AD203B41FA5}">
                      <a16:colId xmlns:a16="http://schemas.microsoft.com/office/drawing/2014/main" val="2886286327"/>
                    </a:ext>
                  </a:extLst>
                </a:gridCol>
                <a:gridCol w="2001951">
                  <a:extLst>
                    <a:ext uri="{9D8B030D-6E8A-4147-A177-3AD203B41FA5}">
                      <a16:colId xmlns:a16="http://schemas.microsoft.com/office/drawing/2014/main" val="351039606"/>
                    </a:ext>
                  </a:extLst>
                </a:gridCol>
                <a:gridCol w="2001951">
                  <a:extLst>
                    <a:ext uri="{9D8B030D-6E8A-4147-A177-3AD203B41FA5}">
                      <a16:colId xmlns:a16="http://schemas.microsoft.com/office/drawing/2014/main" val="404943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smtClean="0">
                          <a:solidFill>
                            <a:schemeClr val="tx1"/>
                          </a:solidFill>
                        </a:rPr>
                        <a:t>이등변삼각형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직각삼각형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예각삼각형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01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31976"/>
                  </a:ext>
                </a:extLst>
              </a:tr>
            </a:tbl>
          </a:graphicData>
        </a:graphic>
      </p:graphicFrame>
      <p:pic>
        <p:nvPicPr>
          <p:cNvPr id="67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000" y="45678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B893B742-A106-3C87-6AE9-27099EA2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8B6624AF-0109-0DE8-B30C-DEF66779A7E9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D99CAA55-C1AE-B709-EC0C-609BA6F5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62369493-E038-AD92-5EE3-B99979C0BDF2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4C6CFBBA-F381-44B5-30F4-F0B05826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F425BF19-9F5A-F716-7CFE-EC69FBD5859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이름을 모두 찾아        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5">
            <a:extLst>
              <a:ext uri="{FF2B5EF4-FFF2-40B4-BE49-F238E27FC236}">
                <a16:creationId xmlns:a16="http://schemas.microsoft.com/office/drawing/2014/main" id="{13437601-9459-49D7-991A-1E80121B4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10" y="16279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>
            <a:extLst>
              <a:ext uri="{FF2B5EF4-FFF2-40B4-BE49-F238E27FC236}">
                <a16:creationId xmlns:a16="http://schemas.microsoft.com/office/drawing/2014/main" id="{228FB8E1-8927-C5DD-8ED2-29537D7AB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46" y="4557354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>
            <a:extLst>
              <a:ext uri="{FF2B5EF4-FFF2-40B4-BE49-F238E27FC236}">
                <a16:creationId xmlns:a16="http://schemas.microsoft.com/office/drawing/2014/main" id="{696E4E14-7E34-5CBC-208F-451B5655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84" y="4546413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BE5E2947-C2D4-C002-8DC7-333D2F2C78C0}"/>
              </a:ext>
            </a:extLst>
          </p:cNvPr>
          <p:cNvSpPr/>
          <p:nvPr/>
        </p:nvSpPr>
        <p:spPr>
          <a:xfrm>
            <a:off x="6607111" y="4557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28" y="1981226"/>
            <a:ext cx="2169176" cy="209730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B365B88-8B88-B867-F3E6-5A0CD54DE237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77146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매</a:t>
                      </a:r>
                      <a:r>
                        <a:rPr lang="en-US" altLang="ko-KR" sz="1000" dirty="0" smtClean="0"/>
                        <a:t>CC42248.jpg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4-2\</a:t>
                      </a:r>
                      <a:r>
                        <a:rPr lang="ko-KR" altLang="en-US" sz="1000" dirty="0" smtClean="0"/>
                        <a:t>학습지 삽화</a:t>
                      </a:r>
                      <a:r>
                        <a:rPr lang="en-US" altLang="ko-KR" sz="1000" dirty="0" smtClean="0"/>
                        <a:t>\4-2-2\</a:t>
                      </a:r>
                      <a:r>
                        <a:rPr lang="ko-KR" altLang="en-US" sz="1000" dirty="0" smtClean="0"/>
                        <a:t>전자</a:t>
                      </a:r>
                      <a:r>
                        <a:rPr lang="en-US" altLang="ko-KR" sz="1000" dirty="0" smtClean="0"/>
                        <a:t>4-2-2(</a:t>
                      </a:r>
                      <a:r>
                        <a:rPr lang="ko-KR" altLang="en-US" sz="1000" dirty="0" smtClean="0"/>
                        <a:t>매일</a:t>
                      </a:r>
                      <a:r>
                        <a:rPr lang="en-US" altLang="ko-KR" sz="1000" dirty="0" smtClean="0"/>
                        <a:t>)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26467"/>
              </p:ext>
            </p:extLst>
          </p:nvPr>
        </p:nvGraphicFramePr>
        <p:xfrm>
          <a:off x="651348" y="4154559"/>
          <a:ext cx="6005853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001951">
                  <a:extLst>
                    <a:ext uri="{9D8B030D-6E8A-4147-A177-3AD203B41FA5}">
                      <a16:colId xmlns:a16="http://schemas.microsoft.com/office/drawing/2014/main" val="2886286327"/>
                    </a:ext>
                  </a:extLst>
                </a:gridCol>
                <a:gridCol w="2001951">
                  <a:extLst>
                    <a:ext uri="{9D8B030D-6E8A-4147-A177-3AD203B41FA5}">
                      <a16:colId xmlns:a16="http://schemas.microsoft.com/office/drawing/2014/main" val="351039606"/>
                    </a:ext>
                  </a:extLst>
                </a:gridCol>
                <a:gridCol w="2001951">
                  <a:extLst>
                    <a:ext uri="{9D8B030D-6E8A-4147-A177-3AD203B41FA5}">
                      <a16:colId xmlns:a16="http://schemas.microsoft.com/office/drawing/2014/main" val="404943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smtClean="0">
                          <a:solidFill>
                            <a:schemeClr val="tx1"/>
                          </a:solidFill>
                        </a:rPr>
                        <a:t>이등변삼각형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직각삼각형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00" baseline="0" dirty="0" err="1" smtClean="0">
                          <a:solidFill>
                            <a:schemeClr val="tx1"/>
                          </a:solidFill>
                        </a:rPr>
                        <a:t>예각삼각형</a:t>
                      </a:r>
                      <a:endParaRPr lang="ko-KR" altLang="en-US" sz="19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01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spc="-100" baseline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31976"/>
                  </a:ext>
                </a:extLst>
              </a:tr>
            </a:tbl>
          </a:graphicData>
        </a:graphic>
      </p:graphicFrame>
      <p:pic>
        <p:nvPicPr>
          <p:cNvPr id="67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000" y="45678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B893B742-A106-3C87-6AE9-27099EA2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D99CAA55-C1AE-B709-EC0C-609BA6F5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4C6CFBBA-F381-44B5-30F4-F0B05826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F425BF19-9F5A-F716-7CFE-EC69FBD5859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이름을 모두 찾아        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5">
            <a:extLst>
              <a:ext uri="{FF2B5EF4-FFF2-40B4-BE49-F238E27FC236}">
                <a16:creationId xmlns:a16="http://schemas.microsoft.com/office/drawing/2014/main" id="{13437601-9459-49D7-991A-1E80121B4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10" y="16279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>
            <a:extLst>
              <a:ext uri="{FF2B5EF4-FFF2-40B4-BE49-F238E27FC236}">
                <a16:creationId xmlns:a16="http://schemas.microsoft.com/office/drawing/2014/main" id="{228FB8E1-8927-C5DD-8ED2-29537D7AB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46" y="4557354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>
            <a:extLst>
              <a:ext uri="{FF2B5EF4-FFF2-40B4-BE49-F238E27FC236}">
                <a16:creationId xmlns:a16="http://schemas.microsoft.com/office/drawing/2014/main" id="{696E4E14-7E34-5CBC-208F-451B5655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84" y="4546413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28" y="1981226"/>
            <a:ext cx="2169176" cy="2097305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B3ACA7-098C-BF7B-1930-168F211BF014}"/>
              </a:ext>
            </a:extLst>
          </p:cNvPr>
          <p:cNvSpPr/>
          <p:nvPr/>
        </p:nvSpPr>
        <p:spPr>
          <a:xfrm>
            <a:off x="215516" y="3730784"/>
            <a:ext cx="6667165" cy="131847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모서리가 둥근 직사각형 38">
            <a:extLst>
              <a:ext uri="{FF2B5EF4-FFF2-40B4-BE49-F238E27FC236}">
                <a16:creationId xmlns:a16="http://schemas.microsoft.com/office/drawing/2014/main" id="{C1E72F91-B3D1-9FCF-48CE-05EC3570D38D}"/>
              </a:ext>
            </a:extLst>
          </p:cNvPr>
          <p:cNvSpPr/>
          <p:nvPr/>
        </p:nvSpPr>
        <p:spPr>
          <a:xfrm>
            <a:off x="361249" y="355370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1" name="직각 삼각형 70">
            <a:extLst>
              <a:ext uri="{FF2B5EF4-FFF2-40B4-BE49-F238E27FC236}">
                <a16:creationId xmlns:a16="http://schemas.microsoft.com/office/drawing/2014/main" id="{D3701376-E1A7-C2EA-8D09-9517EFD8869A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7ADF2E-C9AE-4B23-62B5-3A9CC9718B8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286074-4D67-F39B-69B4-6882029B70E6}"/>
              </a:ext>
            </a:extLst>
          </p:cNvPr>
          <p:cNvSpPr txBox="1"/>
          <p:nvPr/>
        </p:nvSpPr>
        <p:spPr>
          <a:xfrm>
            <a:off x="429547" y="4104615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같은 삼각형을 이등변삼각형이라고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097F75-7B77-FB4A-1864-7513DC961F35}"/>
              </a:ext>
            </a:extLst>
          </p:cNvPr>
          <p:cNvSpPr txBox="1"/>
          <p:nvPr/>
        </p:nvSpPr>
        <p:spPr>
          <a:xfrm>
            <a:off x="429547" y="4466609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직각인 삼각형을 직각삼각형이라고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4" y="421246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0" y="456543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693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5397842-3AC1-D15D-9019-CA16C33BD5B6}"/>
              </a:ext>
            </a:extLst>
          </p:cNvPr>
          <p:cNvCxnSpPr>
            <a:cxnSpLocks/>
          </p:cNvCxnSpPr>
          <p:nvPr/>
        </p:nvCxnSpPr>
        <p:spPr bwMode="auto">
          <a:xfrm>
            <a:off x="4146856" y="3568929"/>
            <a:ext cx="763208" cy="866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8B9095-4D0F-30A2-638F-BF70816299C8}"/>
              </a:ext>
            </a:extLst>
          </p:cNvPr>
          <p:cNvCxnSpPr>
            <a:cxnSpLocks/>
            <a:stCxn id="5" idx="1"/>
            <a:endCxn id="81" idx="5"/>
          </p:cNvCxnSpPr>
          <p:nvPr/>
        </p:nvCxnSpPr>
        <p:spPr bwMode="auto">
          <a:xfrm>
            <a:off x="1995813" y="2947269"/>
            <a:ext cx="748953" cy="679371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C97BB89F-355F-033C-C11E-ECEB52A9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0078EDA2-C756-BA76-7370-62D1714CA26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5739AB89-2AC4-C5FA-3897-BD003D13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63EF85A-476E-70BF-D47B-CEF7E49CCA5D}"/>
              </a:ext>
            </a:extLst>
          </p:cNvPr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드롭으로 선 이을 수 있도록 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EA031E1-6D84-3C11-42BB-6FAA3D720413}"/>
              </a:ext>
            </a:extLst>
          </p:cNvPr>
          <p:cNvSpPr/>
          <p:nvPr/>
        </p:nvSpPr>
        <p:spPr>
          <a:xfrm>
            <a:off x="4327360" y="5348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id="{07321049-9510-B0FB-905D-4B5D78FA2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D564A1D8-F9B8-9DAF-D4E4-116F1BF2F7F7}"/>
              </a:ext>
            </a:extLst>
          </p:cNvPr>
          <p:cNvSpPr/>
          <p:nvPr/>
        </p:nvSpPr>
        <p:spPr>
          <a:xfrm>
            <a:off x="6511963" y="5348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504588-9124-C2CB-0959-D3D957750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474" y="2395924"/>
            <a:ext cx="1171421" cy="2295511"/>
          </a:xfrm>
          <a:prstGeom prst="rect">
            <a:avLst/>
          </a:prstGeom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7BF04BAD-7E64-6080-A1A4-28F452F19EDF}"/>
              </a:ext>
            </a:extLst>
          </p:cNvPr>
          <p:cNvSpPr txBox="1"/>
          <p:nvPr/>
        </p:nvSpPr>
        <p:spPr>
          <a:xfrm>
            <a:off x="396259" y="2780928"/>
            <a:ext cx="1538361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48C12B-22D2-F89C-1794-EF53CDDB1361}"/>
              </a:ext>
            </a:extLst>
          </p:cNvPr>
          <p:cNvSpPr txBox="1"/>
          <p:nvPr/>
        </p:nvSpPr>
        <p:spPr>
          <a:xfrm>
            <a:off x="396259" y="4102866"/>
            <a:ext cx="1538361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정삼각형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DB660AE6-8146-BEE1-8A23-A2ECDA513036}"/>
              </a:ext>
            </a:extLst>
          </p:cNvPr>
          <p:cNvSpPr txBox="1"/>
          <p:nvPr/>
        </p:nvSpPr>
        <p:spPr>
          <a:xfrm>
            <a:off x="5121871" y="2348880"/>
            <a:ext cx="1538361" cy="408623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02238B-ACEA-4512-0BB5-18FAFC9143F2}"/>
              </a:ext>
            </a:extLst>
          </p:cNvPr>
          <p:cNvSpPr txBox="1"/>
          <p:nvPr/>
        </p:nvSpPr>
        <p:spPr>
          <a:xfrm>
            <a:off x="5121871" y="4460537"/>
            <a:ext cx="1538361" cy="408623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A1E31F86-6341-5A24-A48C-30D4F29F617F}"/>
              </a:ext>
            </a:extLst>
          </p:cNvPr>
          <p:cNvSpPr txBox="1"/>
          <p:nvPr/>
        </p:nvSpPr>
        <p:spPr>
          <a:xfrm>
            <a:off x="5121871" y="3392996"/>
            <a:ext cx="1538361" cy="408623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5F10A43-E0CB-543B-8971-2CCB31FE3FB2}"/>
              </a:ext>
            </a:extLst>
          </p:cNvPr>
          <p:cNvSpPr/>
          <p:nvPr/>
        </p:nvSpPr>
        <p:spPr>
          <a:xfrm>
            <a:off x="1973488" y="2924944"/>
            <a:ext cx="152442" cy="15244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C68F6C1-777C-3E22-FFD5-4FFD8E3A4FCD}"/>
              </a:ext>
            </a:extLst>
          </p:cNvPr>
          <p:cNvSpPr/>
          <p:nvPr/>
        </p:nvSpPr>
        <p:spPr>
          <a:xfrm>
            <a:off x="1973488" y="4250782"/>
            <a:ext cx="152442" cy="15244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0490623-CE0B-D311-11F4-01FF45B46A92}"/>
              </a:ext>
            </a:extLst>
          </p:cNvPr>
          <p:cNvSpPr/>
          <p:nvPr/>
        </p:nvSpPr>
        <p:spPr>
          <a:xfrm>
            <a:off x="4899571" y="2472878"/>
            <a:ext cx="152442" cy="15244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4967285-6A7B-CC83-EF4C-C081F9BE1AE9}"/>
              </a:ext>
            </a:extLst>
          </p:cNvPr>
          <p:cNvSpPr/>
          <p:nvPr/>
        </p:nvSpPr>
        <p:spPr>
          <a:xfrm>
            <a:off x="4899571" y="3525127"/>
            <a:ext cx="152442" cy="15244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3089AD1-81B7-B0BE-2BF2-91A0F04318AE}"/>
              </a:ext>
            </a:extLst>
          </p:cNvPr>
          <p:cNvSpPr/>
          <p:nvPr/>
        </p:nvSpPr>
        <p:spPr>
          <a:xfrm>
            <a:off x="4899571" y="4577376"/>
            <a:ext cx="152442" cy="15244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FD4E830-BE94-9535-9D49-6C945B2C7FD8}"/>
              </a:ext>
            </a:extLst>
          </p:cNvPr>
          <p:cNvSpPr/>
          <p:nvPr/>
        </p:nvSpPr>
        <p:spPr>
          <a:xfrm>
            <a:off x="2614649" y="3496523"/>
            <a:ext cx="152442" cy="15244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C8804F4-4DBD-F36A-3B73-2388CCE9BA22}"/>
              </a:ext>
            </a:extLst>
          </p:cNvPr>
          <p:cNvSpPr/>
          <p:nvPr/>
        </p:nvSpPr>
        <p:spPr>
          <a:xfrm>
            <a:off x="4107548" y="3496523"/>
            <a:ext cx="152442" cy="15244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655EB76-078A-937B-AA86-FBAE6E557D44}"/>
              </a:ext>
            </a:extLst>
          </p:cNvPr>
          <p:cNvSpPr/>
          <p:nvPr/>
        </p:nvSpPr>
        <p:spPr>
          <a:xfrm>
            <a:off x="3910740" y="2201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030650" y="1906358"/>
            <a:ext cx="2509087" cy="244716"/>
            <a:chOff x="5769785" y="1902948"/>
            <a:chExt cx="2509087" cy="244716"/>
          </a:xfrm>
        </p:grpSpPr>
        <p:pic>
          <p:nvPicPr>
            <p:cNvPr id="92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 옳은 답과 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84000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7"/>
                        </a:rPr>
                        <a:t>https://cdata2.tsherpa.co.kr/tsherpa/MultiMedia/Flash/2020/curri/index.html?flashxmlnum=yuni4856&amp;classa=A8-C1-42-MM-MM-04-03-06-0-0-0-0&amp;classno=MM_42_04/suh_0402_02_0007/suh_0402_02_0007_401_1.html </a:t>
                      </a:r>
                      <a:r>
                        <a:rPr lang="ko-KR" altLang="en-US" sz="1000" dirty="0" smtClean="0"/>
                        <a:t>문제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번 그림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타원 66">
            <a:extLst>
              <a:ext uri="{FF2B5EF4-FFF2-40B4-BE49-F238E27FC236}">
                <a16:creationId xmlns:a16="http://schemas.microsoft.com/office/drawing/2014/main" id="{6655EB76-078A-937B-AA86-FBAE6E557D44}"/>
              </a:ext>
            </a:extLst>
          </p:cNvPr>
          <p:cNvSpPr/>
          <p:nvPr/>
        </p:nvSpPr>
        <p:spPr>
          <a:xfrm>
            <a:off x="6071169" y="1613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C97BB89F-355F-033C-C11E-ECEB52A9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0078EDA2-C756-BA76-7370-62D1714CA26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5739AB89-2AC4-C5FA-3897-BD003D13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id="{07321049-9510-B0FB-905D-4B5D78FA2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504588-9124-C2CB-0959-D3D957750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474" y="2395924"/>
            <a:ext cx="1171421" cy="2295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248C12B-22D2-F89C-1794-EF53CDDB1361}"/>
              </a:ext>
            </a:extLst>
          </p:cNvPr>
          <p:cNvSpPr txBox="1"/>
          <p:nvPr/>
        </p:nvSpPr>
        <p:spPr>
          <a:xfrm>
            <a:off x="396259" y="4142337"/>
            <a:ext cx="153836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정삼각형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02238B-ACEA-4512-0BB5-18FAFC9143F2}"/>
              </a:ext>
            </a:extLst>
          </p:cNvPr>
          <p:cNvSpPr txBox="1"/>
          <p:nvPr/>
        </p:nvSpPr>
        <p:spPr>
          <a:xfrm>
            <a:off x="5121871" y="4464952"/>
            <a:ext cx="1538361" cy="36933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C68F6C1-777C-3E22-FFD5-4FFD8E3A4FCD}"/>
              </a:ext>
            </a:extLst>
          </p:cNvPr>
          <p:cNvSpPr/>
          <p:nvPr/>
        </p:nvSpPr>
        <p:spPr>
          <a:xfrm>
            <a:off x="1973488" y="4250782"/>
            <a:ext cx="152442" cy="15244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3089AD1-81B7-B0BE-2BF2-91A0F04318AE}"/>
              </a:ext>
            </a:extLst>
          </p:cNvPr>
          <p:cNvSpPr/>
          <p:nvPr/>
        </p:nvSpPr>
        <p:spPr>
          <a:xfrm>
            <a:off x="4899571" y="4577376"/>
            <a:ext cx="152442" cy="15244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9D90F18-AFA9-2D80-6801-C140B3EB577C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1D6C73-1B71-F649-581E-F497C4D44B7A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id="{8B6EB5A3-D9C7-551D-3DC1-468EDA62C991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1B3DB88F-B510-E442-F2D2-5F4C861A108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82FA43D-58BC-221A-A121-18AE15BC758F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F3D214-3483-F068-A80E-0CB8F0A0D582}"/>
              </a:ext>
            </a:extLst>
          </p:cNvPr>
          <p:cNvSpPr txBox="1"/>
          <p:nvPr/>
        </p:nvSpPr>
        <p:spPr>
          <a:xfrm>
            <a:off x="429547" y="4363579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 같은 두 변이 있고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직각이므로 이등변삼각형이면서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5397842-3AC1-D15D-9019-CA16C33BD5B6}"/>
              </a:ext>
            </a:extLst>
          </p:cNvPr>
          <p:cNvCxnSpPr>
            <a:cxnSpLocks/>
          </p:cNvCxnSpPr>
          <p:nvPr/>
        </p:nvCxnSpPr>
        <p:spPr bwMode="auto">
          <a:xfrm>
            <a:off x="4146856" y="3568929"/>
            <a:ext cx="763208" cy="866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E8B9095-4D0F-30A2-638F-BF70816299C8}"/>
              </a:ext>
            </a:extLst>
          </p:cNvPr>
          <p:cNvCxnSpPr>
            <a:cxnSpLocks/>
            <a:stCxn id="95" idx="1"/>
            <a:endCxn id="98" idx="5"/>
          </p:cNvCxnSpPr>
          <p:nvPr/>
        </p:nvCxnSpPr>
        <p:spPr bwMode="auto">
          <a:xfrm>
            <a:off x="1995813" y="2947269"/>
            <a:ext cx="748953" cy="679371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43">
            <a:extLst>
              <a:ext uri="{FF2B5EF4-FFF2-40B4-BE49-F238E27FC236}">
                <a16:creationId xmlns:a16="http://schemas.microsoft.com/office/drawing/2014/main" id="{7BF04BAD-7E64-6080-A1A4-28F452F19EDF}"/>
              </a:ext>
            </a:extLst>
          </p:cNvPr>
          <p:cNvSpPr txBox="1"/>
          <p:nvPr/>
        </p:nvSpPr>
        <p:spPr>
          <a:xfrm>
            <a:off x="396259" y="2780928"/>
            <a:ext cx="1538361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DB660AE6-8146-BEE1-8A23-A2ECDA513036}"/>
              </a:ext>
            </a:extLst>
          </p:cNvPr>
          <p:cNvSpPr txBox="1"/>
          <p:nvPr/>
        </p:nvSpPr>
        <p:spPr>
          <a:xfrm>
            <a:off x="5121871" y="2348880"/>
            <a:ext cx="1538361" cy="408623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A1E31F86-6341-5A24-A48C-30D4F29F617F}"/>
              </a:ext>
            </a:extLst>
          </p:cNvPr>
          <p:cNvSpPr txBox="1"/>
          <p:nvPr/>
        </p:nvSpPr>
        <p:spPr>
          <a:xfrm>
            <a:off x="5121871" y="3392996"/>
            <a:ext cx="1538361" cy="408623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5F10A43-E0CB-543B-8971-2CCB31FE3FB2}"/>
              </a:ext>
            </a:extLst>
          </p:cNvPr>
          <p:cNvSpPr/>
          <p:nvPr/>
        </p:nvSpPr>
        <p:spPr>
          <a:xfrm>
            <a:off x="1973488" y="2924944"/>
            <a:ext cx="152442" cy="15244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0490623-CE0B-D311-11F4-01FF45B46A92}"/>
              </a:ext>
            </a:extLst>
          </p:cNvPr>
          <p:cNvSpPr/>
          <p:nvPr/>
        </p:nvSpPr>
        <p:spPr>
          <a:xfrm>
            <a:off x="4899571" y="2472878"/>
            <a:ext cx="152442" cy="15244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4967285-6A7B-CC83-EF4C-C081F9BE1AE9}"/>
              </a:ext>
            </a:extLst>
          </p:cNvPr>
          <p:cNvSpPr/>
          <p:nvPr/>
        </p:nvSpPr>
        <p:spPr>
          <a:xfrm>
            <a:off x="4899571" y="3525127"/>
            <a:ext cx="152442" cy="15244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FD4E830-BE94-9535-9D49-6C945B2C7FD8}"/>
              </a:ext>
            </a:extLst>
          </p:cNvPr>
          <p:cNvSpPr/>
          <p:nvPr/>
        </p:nvSpPr>
        <p:spPr>
          <a:xfrm>
            <a:off x="2614649" y="3496523"/>
            <a:ext cx="152442" cy="15244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C8804F4-4DBD-F36A-3B73-2388CCE9BA22}"/>
              </a:ext>
            </a:extLst>
          </p:cNvPr>
          <p:cNvSpPr/>
          <p:nvPr/>
        </p:nvSpPr>
        <p:spPr>
          <a:xfrm>
            <a:off x="4107548" y="3496523"/>
            <a:ext cx="152442" cy="15244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4DD1146-C25C-EE7F-D14D-66E01BDC8AAC}"/>
              </a:ext>
            </a:extLst>
          </p:cNvPr>
          <p:cNvGrpSpPr/>
          <p:nvPr/>
        </p:nvGrpSpPr>
        <p:grpSpPr>
          <a:xfrm>
            <a:off x="4030650" y="1906358"/>
            <a:ext cx="2509087" cy="244716"/>
            <a:chOff x="5769785" y="1902948"/>
            <a:chExt cx="2509087" cy="244716"/>
          </a:xfrm>
        </p:grpSpPr>
        <p:pic>
          <p:nvPicPr>
            <p:cNvPr id="102" name="Picture 5">
              <a:extLst>
                <a:ext uri="{FF2B5EF4-FFF2-40B4-BE49-F238E27FC236}">
                  <a16:creationId xmlns:a16="http://schemas.microsoft.com/office/drawing/2014/main" id="{F19E2DFA-AA77-EEE0-6871-5AE01154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A47C724-6955-D6CA-77FE-AFBB516B8704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 옳은 답과 </a:t>
              </a: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97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E772B1-F4C8-B2F6-620F-9561221A6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8" t="8256" r="348" b="-706"/>
          <a:stretch/>
        </p:blipFill>
        <p:spPr>
          <a:xfrm>
            <a:off x="45032" y="898738"/>
            <a:ext cx="6924993" cy="475525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4693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mm_42_2_06_02_01_ani.mp4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5032" y="856008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15122" y="2398034"/>
            <a:ext cx="5033042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 중 찾은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7979228E-D0EB-CDCB-2E4F-E332AE440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F626DE52-D691-5FDB-D132-3AAFDDA044B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분류하여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6">
            <a:extLst>
              <a:ext uri="{FF2B5EF4-FFF2-40B4-BE49-F238E27FC236}">
                <a16:creationId xmlns:a16="http://schemas.microsoft.com/office/drawing/2014/main" id="{C975685A-7A62-51C4-EBAE-B2DCC87D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BDAE61C-B945-4B41-BFEE-B37C27DF9AD6}"/>
              </a:ext>
            </a:extLst>
          </p:cNvPr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13EE078-9B32-C4DA-BD18-46E64C4888E1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id="{BFAC902D-66A4-F4CF-0B62-C682ECE7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0937E658-C368-DC96-1EFC-A4D649211824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CD164C-9311-DCB9-571C-5FCF7EA38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30" y="2002326"/>
            <a:ext cx="5981509" cy="1106208"/>
          </a:xfrm>
          <a:prstGeom prst="rect">
            <a:avLst/>
          </a:prstGeom>
        </p:spPr>
      </p:pic>
      <p:graphicFrame>
        <p:nvGraphicFramePr>
          <p:cNvPr id="68" name="표 4">
            <a:extLst>
              <a:ext uri="{FF2B5EF4-FFF2-40B4-BE49-F238E27FC236}">
                <a16:creationId xmlns:a16="http://schemas.microsoft.com/office/drawing/2014/main" id="{26FB9A6B-4DA4-6624-852C-BEF9B2E2B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83686"/>
              </p:ext>
            </p:extLst>
          </p:nvPr>
        </p:nvGraphicFramePr>
        <p:xfrm>
          <a:off x="360930" y="3319225"/>
          <a:ext cx="6357307" cy="14319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6490">
                  <a:extLst>
                    <a:ext uri="{9D8B030D-6E8A-4147-A177-3AD203B41FA5}">
                      <a16:colId xmlns:a16="http://schemas.microsoft.com/office/drawing/2014/main" val="2028491210"/>
                    </a:ext>
                  </a:extLst>
                </a:gridCol>
                <a:gridCol w="1383826">
                  <a:extLst>
                    <a:ext uri="{9D8B030D-6E8A-4147-A177-3AD203B41FA5}">
                      <a16:colId xmlns:a16="http://schemas.microsoft.com/office/drawing/2014/main" val="1372977289"/>
                    </a:ext>
                  </a:extLst>
                </a:gridCol>
                <a:gridCol w="1456659">
                  <a:extLst>
                    <a:ext uri="{9D8B030D-6E8A-4147-A177-3AD203B41FA5}">
                      <a16:colId xmlns:a16="http://schemas.microsoft.com/office/drawing/2014/main" val="2949132503"/>
                    </a:ext>
                  </a:extLst>
                </a:gridCol>
                <a:gridCol w="1550332">
                  <a:extLst>
                    <a:ext uri="{9D8B030D-6E8A-4147-A177-3AD203B41FA5}">
                      <a16:colId xmlns:a16="http://schemas.microsoft.com/office/drawing/2014/main" val="931841220"/>
                    </a:ext>
                  </a:extLst>
                </a:gridCol>
              </a:tblGrid>
              <a:tr h="325911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예각삼각형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직각삼각형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둔각삼각형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062289"/>
                  </a:ext>
                </a:extLst>
              </a:tr>
              <a:tr h="325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이등변삼각형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A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42600"/>
                  </a:ext>
                </a:extLst>
              </a:tr>
              <a:tr h="700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 변의 길이가 모두 다른 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A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83946"/>
                  </a:ext>
                </a:extLst>
              </a:tr>
            </a:tbl>
          </a:graphicData>
        </a:graphic>
      </p:graphicFrame>
      <p:pic>
        <p:nvPicPr>
          <p:cNvPr id="69" name="그림 68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0346" y="3677740"/>
            <a:ext cx="360000" cy="355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7F9AE4-00AC-CE75-EB7C-7C53C61433E8}"/>
              </a:ext>
            </a:extLst>
          </p:cNvPr>
          <p:cNvSpPr txBox="1"/>
          <p:nvPr/>
        </p:nvSpPr>
        <p:spPr>
          <a:xfrm>
            <a:off x="1295400" y="2441674"/>
            <a:ext cx="31731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C50A69-D4C6-91F3-4B03-BAED26F917A2}"/>
              </a:ext>
            </a:extLst>
          </p:cNvPr>
          <p:cNvSpPr txBox="1"/>
          <p:nvPr/>
        </p:nvSpPr>
        <p:spPr>
          <a:xfrm>
            <a:off x="2732032" y="2343145"/>
            <a:ext cx="31731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128AC9-4339-A952-E194-CB18E5180723}"/>
              </a:ext>
            </a:extLst>
          </p:cNvPr>
          <p:cNvSpPr txBox="1"/>
          <p:nvPr/>
        </p:nvSpPr>
        <p:spPr>
          <a:xfrm>
            <a:off x="4112209" y="2583642"/>
            <a:ext cx="31731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D7E1E5-ED1F-311C-8BB4-0F7AF09C797F}"/>
              </a:ext>
            </a:extLst>
          </p:cNvPr>
          <p:cNvSpPr txBox="1"/>
          <p:nvPr/>
        </p:nvSpPr>
        <p:spPr>
          <a:xfrm>
            <a:off x="5633273" y="2333506"/>
            <a:ext cx="31731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862" y="4236516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548" y="3676272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064" y="4235048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339" y="3658358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855" y="4217134"/>
            <a:ext cx="360000" cy="355000"/>
          </a:xfrm>
          <a:prstGeom prst="rect">
            <a:avLst/>
          </a:prstGeom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94041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7"/>
                        </a:rPr>
                        <a:t>https://cdata2.tsherpa.co.kr/tsherpa/MultiMedia/Flash/2020/curri/MM_42_04/suh_0402_02_0007/images/suh_0402_02_0007_401_1/suh_0402_02_0007_401_1_1_1.png</a:t>
                      </a:r>
                      <a:r>
                        <a:rPr lang="en-US" altLang="ko-KR" sz="1000" dirty="0" smtClean="0"/>
                        <a:t> 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7979228E-D0EB-CDCB-2E4F-E332AE440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F626DE52-D691-5FDB-D132-3AAFDDA044B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분류하여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6">
            <a:extLst>
              <a:ext uri="{FF2B5EF4-FFF2-40B4-BE49-F238E27FC236}">
                <a16:creationId xmlns:a16="http://schemas.microsoft.com/office/drawing/2014/main" id="{C975685A-7A62-51C4-EBAE-B2DCC87D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BFAC902D-66A4-F4CF-0B62-C682ECE7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CD164C-9311-DCB9-571C-5FCF7EA38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30" y="2002326"/>
            <a:ext cx="5981509" cy="1106208"/>
          </a:xfrm>
          <a:prstGeom prst="rect">
            <a:avLst/>
          </a:prstGeom>
        </p:spPr>
      </p:pic>
      <p:graphicFrame>
        <p:nvGraphicFramePr>
          <p:cNvPr id="68" name="표 4">
            <a:extLst>
              <a:ext uri="{FF2B5EF4-FFF2-40B4-BE49-F238E27FC236}">
                <a16:creationId xmlns:a16="http://schemas.microsoft.com/office/drawing/2014/main" id="{26FB9A6B-4DA4-6624-852C-BEF9B2E2B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83686"/>
              </p:ext>
            </p:extLst>
          </p:nvPr>
        </p:nvGraphicFramePr>
        <p:xfrm>
          <a:off x="360930" y="3319225"/>
          <a:ext cx="6357307" cy="14319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6490">
                  <a:extLst>
                    <a:ext uri="{9D8B030D-6E8A-4147-A177-3AD203B41FA5}">
                      <a16:colId xmlns:a16="http://schemas.microsoft.com/office/drawing/2014/main" val="2028491210"/>
                    </a:ext>
                  </a:extLst>
                </a:gridCol>
                <a:gridCol w="1383826">
                  <a:extLst>
                    <a:ext uri="{9D8B030D-6E8A-4147-A177-3AD203B41FA5}">
                      <a16:colId xmlns:a16="http://schemas.microsoft.com/office/drawing/2014/main" val="1372977289"/>
                    </a:ext>
                  </a:extLst>
                </a:gridCol>
                <a:gridCol w="1456659">
                  <a:extLst>
                    <a:ext uri="{9D8B030D-6E8A-4147-A177-3AD203B41FA5}">
                      <a16:colId xmlns:a16="http://schemas.microsoft.com/office/drawing/2014/main" val="2949132503"/>
                    </a:ext>
                  </a:extLst>
                </a:gridCol>
                <a:gridCol w="1550332">
                  <a:extLst>
                    <a:ext uri="{9D8B030D-6E8A-4147-A177-3AD203B41FA5}">
                      <a16:colId xmlns:a16="http://schemas.microsoft.com/office/drawing/2014/main" val="931841220"/>
                    </a:ext>
                  </a:extLst>
                </a:gridCol>
              </a:tblGrid>
              <a:tr h="325911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예각삼각형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직각삼각형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둔각삼각형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062289"/>
                  </a:ext>
                </a:extLst>
              </a:tr>
              <a:tr h="325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이등변삼각형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A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42600"/>
                  </a:ext>
                </a:extLst>
              </a:tr>
              <a:tr h="700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 변의 길이가 모두 다른 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A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83946"/>
                  </a:ext>
                </a:extLst>
              </a:tr>
            </a:tbl>
          </a:graphicData>
        </a:graphic>
      </p:graphicFrame>
      <p:pic>
        <p:nvPicPr>
          <p:cNvPr id="69" name="그림 68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0346" y="3677740"/>
            <a:ext cx="360000" cy="355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7F9AE4-00AC-CE75-EB7C-7C53C61433E8}"/>
              </a:ext>
            </a:extLst>
          </p:cNvPr>
          <p:cNvSpPr txBox="1"/>
          <p:nvPr/>
        </p:nvSpPr>
        <p:spPr>
          <a:xfrm>
            <a:off x="1295400" y="2441674"/>
            <a:ext cx="31731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C50A69-D4C6-91F3-4B03-BAED26F917A2}"/>
              </a:ext>
            </a:extLst>
          </p:cNvPr>
          <p:cNvSpPr txBox="1"/>
          <p:nvPr/>
        </p:nvSpPr>
        <p:spPr>
          <a:xfrm>
            <a:off x="2732032" y="2343145"/>
            <a:ext cx="31731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128AC9-4339-A952-E194-CB18E5180723}"/>
              </a:ext>
            </a:extLst>
          </p:cNvPr>
          <p:cNvSpPr txBox="1"/>
          <p:nvPr/>
        </p:nvSpPr>
        <p:spPr>
          <a:xfrm>
            <a:off x="4112209" y="2583642"/>
            <a:ext cx="31731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D7E1E5-ED1F-311C-8BB4-0F7AF09C797F}"/>
              </a:ext>
            </a:extLst>
          </p:cNvPr>
          <p:cNvSpPr txBox="1"/>
          <p:nvPr/>
        </p:nvSpPr>
        <p:spPr>
          <a:xfrm>
            <a:off x="5633273" y="2333506"/>
            <a:ext cx="31731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862" y="4236516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548" y="3676272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064" y="4235048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339" y="3658358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664CDBA8-D946-495C-D8F5-5576D8D15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855" y="4217134"/>
            <a:ext cx="360000" cy="35500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EC84A092-5FE7-885A-3CBC-F29720933666}"/>
              </a:ext>
            </a:extLst>
          </p:cNvPr>
          <p:cNvSpPr/>
          <p:nvPr/>
        </p:nvSpPr>
        <p:spPr>
          <a:xfrm>
            <a:off x="215516" y="3617326"/>
            <a:ext cx="6667165" cy="1431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38">
            <a:extLst>
              <a:ext uri="{FF2B5EF4-FFF2-40B4-BE49-F238E27FC236}">
                <a16:creationId xmlns:a16="http://schemas.microsoft.com/office/drawing/2014/main" id="{A7BF0C3E-4439-37A7-C030-1367B5D50BBE}"/>
              </a:ext>
            </a:extLst>
          </p:cNvPr>
          <p:cNvSpPr/>
          <p:nvPr/>
        </p:nvSpPr>
        <p:spPr>
          <a:xfrm>
            <a:off x="361249" y="349350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2" name="직각 삼각형 81">
            <a:extLst>
              <a:ext uri="{FF2B5EF4-FFF2-40B4-BE49-F238E27FC236}">
                <a16:creationId xmlns:a16="http://schemas.microsoft.com/office/drawing/2014/main" id="{048B70A8-B6F6-2D6C-B6A1-C9D58D9598FD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34F149F-D83D-32FF-AC45-1B2D4BD7F7D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6F2DFD-9CA1-ED9D-389E-0E491DEBAB4B}"/>
              </a:ext>
            </a:extLst>
          </p:cNvPr>
          <p:cNvSpPr txBox="1"/>
          <p:nvPr/>
        </p:nvSpPr>
        <p:spPr>
          <a:xfrm>
            <a:off x="429547" y="4011034"/>
            <a:ext cx="630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각이 모두 예각인 삼각형을 예각삼각형이라고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직각인 삼각형을 직각삼각형이라고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둔각인 삼각형을 둔각삼각형이라고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8" y="409991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8" y="434140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8" y="459036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534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AA467CD-FF2E-23AC-C382-E5615FDFC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0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8C356DED-19C8-CBFE-D74E-7D186FD1A1F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정삼각형은 예각삼각형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 중 어떤 삼각형인지 답과 그 이유를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8F312C35-302A-509E-234F-8C3A6B82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84DF3A7-9244-AD8F-0CF4-D6A7BB4C078C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id="{9AEA0522-029A-2924-DE9F-D2B836FF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61AF2DB8-1008-B84B-5E9E-E3C82FE4CF22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A73BCC-1A7C-10F7-CF85-B4A190D2B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669" y="2337075"/>
            <a:ext cx="1609581" cy="1465132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BA30240D-7647-E2AE-504B-45AF4B2EFCF9}"/>
              </a:ext>
            </a:extLst>
          </p:cNvPr>
          <p:cNvSpPr/>
          <p:nvPr/>
        </p:nvSpPr>
        <p:spPr bwMode="auto">
          <a:xfrm>
            <a:off x="1499401" y="3853991"/>
            <a:ext cx="1393054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D975E18-3AEC-C26C-FA2B-933C3783E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9591" y="3707485"/>
            <a:ext cx="360000" cy="35500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1AC00737-24B1-05B2-874C-E9164CD4B15A}"/>
              </a:ext>
            </a:extLst>
          </p:cNvPr>
          <p:cNvSpPr/>
          <p:nvPr/>
        </p:nvSpPr>
        <p:spPr bwMode="auto">
          <a:xfrm>
            <a:off x="1499400" y="4368814"/>
            <a:ext cx="4978169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정삼각형의 각의 크기는 모두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8A1CEFA1-5471-D637-0F39-64B91485C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60" y="4206174"/>
            <a:ext cx="360000" cy="355000"/>
          </a:xfrm>
          <a:prstGeom prst="rect">
            <a:avLst/>
          </a:prstGeom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91220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7"/>
                        </a:rPr>
                        <a:t>https://cdata2.tsherpa.co.kr/tsherpa/MultiMedia/Flash/2020/curri/MM_42_04/suh_0402_02_0007/images/suh_0402_02_0007_401_1/suh_0402_02_0007_401_1_4_1.png</a:t>
                      </a:r>
                      <a:r>
                        <a:rPr lang="en-US" altLang="ko-KR" sz="1000" dirty="0" smtClean="0"/>
                        <a:t> 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03" y="386367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907634" y="4363026"/>
            <a:ext cx="540735" cy="371475"/>
            <a:chOff x="1693894" y="2881313"/>
            <a:chExt cx="540735" cy="371475"/>
          </a:xfrm>
        </p:grpSpPr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701498" y="2930219"/>
              <a:ext cx="52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이유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BA30240D-7647-E2AE-504B-45AF4B2EFCF9}"/>
              </a:ext>
            </a:extLst>
          </p:cNvPr>
          <p:cNvSpPr/>
          <p:nvPr/>
        </p:nvSpPr>
        <p:spPr bwMode="auto">
          <a:xfrm>
            <a:off x="1499401" y="3853991"/>
            <a:ext cx="1393054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BD975E18-3AEC-C26C-FA2B-933C3783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91" y="3707485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AA467CD-FF2E-23AC-C382-E5615FDFC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0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8C356DED-19C8-CBFE-D74E-7D186FD1A1F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정삼각형은 예각삼각형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 중 어떤 삼각형인지 답과 그 이유를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8F312C35-302A-509E-234F-8C3A6B82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9AEA0522-029A-2924-DE9F-D2B836FF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A73BCC-1A7C-10F7-CF85-B4A190D2B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669" y="2337075"/>
            <a:ext cx="1609581" cy="1465132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1AC00737-24B1-05B2-874C-E9164CD4B15A}"/>
              </a:ext>
            </a:extLst>
          </p:cNvPr>
          <p:cNvSpPr/>
          <p:nvPr/>
        </p:nvSpPr>
        <p:spPr bwMode="auto">
          <a:xfrm>
            <a:off x="1499400" y="4368814"/>
            <a:ext cx="4978169" cy="38472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정삼각형의 각의 크기는 모두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8A1CEFA1-5471-D637-0F39-64B91485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60" y="4206174"/>
            <a:ext cx="360000" cy="355000"/>
          </a:xfrm>
          <a:prstGeom prst="rect">
            <a:avLst/>
          </a:prstGeom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03" y="386367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907634" y="4363026"/>
            <a:ext cx="540735" cy="371475"/>
            <a:chOff x="1693894" y="2881313"/>
            <a:chExt cx="540735" cy="371475"/>
          </a:xfrm>
        </p:grpSpPr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701498" y="2930219"/>
              <a:ext cx="52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이유</a:t>
              </a:r>
              <a:endParaRPr lang="ko-KR" altLang="en-US" sz="12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4B8C4F9-122C-3DDF-063A-349DB1D1CE39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EE853A8-D6CD-C5AF-5B68-08299DA23FF1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98C2C68C-2B23-58BE-059E-495F4ED69617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F604A3B6-E9F7-32CE-0BB8-E23AFD09127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704CE47-BB97-F49D-5FBB-4EAA20685753}"/>
              </a:ext>
            </a:extLst>
          </p:cNvPr>
          <p:cNvSpPr txBox="1"/>
          <p:nvPr/>
        </p:nvSpPr>
        <p:spPr>
          <a:xfrm>
            <a:off x="429547" y="4463101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각이 모두 예각인 삼각형을 예각삼각형이라고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6EF855-8434-0328-3F04-49301962EA21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3875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ata2.tsherpa.co.kr/tsherpa/MultiMedia/Flash/2020/curri/MM_42_04/suh_0402_02_0007/images/suh_0402_02_0007_401_1/suh_0402_02_0007_401_1_2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75" y="2226155"/>
            <a:ext cx="3134809" cy="19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8F338522-AC7C-3882-5EDD-587309CB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0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0EE72D97-FC0A-5436-5AEA-E6E76667E55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일부가 지워졌습니다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삼각형은 어떤 삼각형인지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9A8428-8866-E1A4-10E8-D7ACA3D19197}"/>
              </a:ext>
            </a:extLst>
          </p:cNvPr>
          <p:cNvSpPr/>
          <p:nvPr/>
        </p:nvSpPr>
        <p:spPr bwMode="auto">
          <a:xfrm>
            <a:off x="2483630" y="4321787"/>
            <a:ext cx="2503330" cy="66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둔각삼각형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6762B11-89D5-487B-8F50-F62F012F0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608" y="4166208"/>
            <a:ext cx="360000" cy="355000"/>
          </a:xfrm>
          <a:prstGeom prst="rect">
            <a:avLst/>
          </a:prstGeom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B93BE41A-E80D-F584-C2E9-056F17B13478}"/>
              </a:ext>
            </a:extLst>
          </p:cNvPr>
          <p:cNvSpPr txBox="1"/>
          <p:nvPr/>
        </p:nvSpPr>
        <p:spPr>
          <a:xfrm>
            <a:off x="3058414" y="3578906"/>
            <a:ext cx="6492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120°</a:t>
            </a:r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id="{08C0D627-B798-78FA-9C39-CF39AABF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4851E1C-A762-C4BE-60FE-D65BB782B9CF}"/>
              </a:ext>
            </a:extLst>
          </p:cNvPr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3CB7966-CB72-8905-587B-DB9B5FC5C603}"/>
              </a:ext>
            </a:extLst>
          </p:cNvPr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id="{43005E4C-49CB-976F-48D6-3F257A6E3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373A7009-C720-9A85-76B1-AB84831C08FD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041486D2-1CB8-BD96-598A-64EE94A38E32}"/>
              </a:ext>
            </a:extLst>
          </p:cNvPr>
          <p:cNvSpPr txBox="1"/>
          <p:nvPr/>
        </p:nvSpPr>
        <p:spPr>
          <a:xfrm>
            <a:off x="4079251" y="3797787"/>
            <a:ext cx="6492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30°</a:t>
            </a: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378526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7"/>
                        </a:rPr>
                        <a:t>https://cdata2.tsherpa.co.kr/tsherpa/MultiMedia/Flash/2020/curri/MM_42_04/suh_0402_02_0007/images/suh_0402_02_0007_401_1/suh_0402_02_0007_401_1_2_1.png</a:t>
                      </a:r>
                      <a:r>
                        <a:rPr lang="en-US" altLang="ko-KR" sz="1000" dirty="0" smtClean="0"/>
                        <a:t> 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ata2.tsherpa.co.kr/tsherpa/MultiMedia/Flash/2020/curri/MM_42_04/suh_0402_02_0007/images/suh_0402_02_0007_401_1/suh_0402_02_0007_401_1_2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75" y="2226155"/>
            <a:ext cx="3134809" cy="19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8F338522-AC7C-3882-5EDD-587309CB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00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0EE72D97-FC0A-5436-5AEA-E6E76667E55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일부가 지워졌습니다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삼각형은 어떤 삼각형인지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9A8428-8866-E1A4-10E8-D7ACA3D19197}"/>
              </a:ext>
            </a:extLst>
          </p:cNvPr>
          <p:cNvSpPr/>
          <p:nvPr/>
        </p:nvSpPr>
        <p:spPr bwMode="auto">
          <a:xfrm>
            <a:off x="2483630" y="4321787"/>
            <a:ext cx="2503330" cy="66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둔각삼각형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6762B11-89D5-487B-8F50-F62F012F0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608" y="4166208"/>
            <a:ext cx="360000" cy="355000"/>
          </a:xfrm>
          <a:prstGeom prst="rect">
            <a:avLst/>
          </a:prstGeom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B93BE41A-E80D-F584-C2E9-056F17B13478}"/>
              </a:ext>
            </a:extLst>
          </p:cNvPr>
          <p:cNvSpPr txBox="1"/>
          <p:nvPr/>
        </p:nvSpPr>
        <p:spPr>
          <a:xfrm>
            <a:off x="3058414" y="3578906"/>
            <a:ext cx="6492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120°</a:t>
            </a:r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id="{08C0D627-B798-78FA-9C39-CF39AABF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3005E4C-49CB-976F-48D6-3F257A6E3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43">
            <a:extLst>
              <a:ext uri="{FF2B5EF4-FFF2-40B4-BE49-F238E27FC236}">
                <a16:creationId xmlns:a16="http://schemas.microsoft.com/office/drawing/2014/main" id="{041486D2-1CB8-BD96-598A-64EE94A38E32}"/>
              </a:ext>
            </a:extLst>
          </p:cNvPr>
          <p:cNvSpPr txBox="1"/>
          <p:nvPr/>
        </p:nvSpPr>
        <p:spPr>
          <a:xfrm>
            <a:off x="4079251" y="3797787"/>
            <a:ext cx="64920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30°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93308A8-4493-FFFE-58AA-DF6542E6DC35}"/>
              </a:ext>
            </a:extLst>
          </p:cNvPr>
          <p:cNvGrpSpPr/>
          <p:nvPr/>
        </p:nvGrpSpPr>
        <p:grpSpPr>
          <a:xfrm>
            <a:off x="215516" y="3492866"/>
            <a:ext cx="6667165" cy="1744499"/>
            <a:chOff x="192745" y="3528791"/>
            <a:chExt cx="6667165" cy="174449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7EBE1B8-0A70-C2AC-A858-85236F09F416}"/>
                </a:ext>
              </a:extLst>
            </p:cNvPr>
            <p:cNvSpPr/>
            <p:nvPr/>
          </p:nvSpPr>
          <p:spPr>
            <a:xfrm>
              <a:off x="192745" y="3680949"/>
              <a:ext cx="6667165" cy="14042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93DE7E5F-80BB-5B6B-3EA3-0DB7FF8B3135}"/>
                </a:ext>
              </a:extLst>
            </p:cNvPr>
            <p:cNvSpPr/>
            <p:nvPr/>
          </p:nvSpPr>
          <p:spPr>
            <a:xfrm>
              <a:off x="300237" y="352879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3719BDB5-D30E-8868-E81E-2B86C539883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7BDC601-C9DA-419C-A4D0-45B34B8B520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964BED-39B8-67BE-A33B-060A43B43DC7}"/>
              </a:ext>
            </a:extLst>
          </p:cNvPr>
          <p:cNvSpPr txBox="1"/>
          <p:nvPr/>
        </p:nvSpPr>
        <p:spPr>
          <a:xfrm>
            <a:off x="421370" y="4447374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한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각이 둔각인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삼각형이므로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FCB1ED-059B-828B-AD42-94A36269FAD4}"/>
              </a:ext>
            </a:extLst>
          </p:cNvPr>
          <p:cNvSpPr txBox="1"/>
          <p:nvPr/>
        </p:nvSpPr>
        <p:spPr>
          <a:xfrm>
            <a:off x="429547" y="3933056"/>
            <a:ext cx="632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지워진 한 각의 크기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</a:p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두 각의 크기가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30°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로 같으므로 이 삼각형은 </a:t>
            </a:r>
            <a:r>
              <a:rPr lang="ko-KR" altLang="en-US" sz="1600" spc="-150" dirty="0" err="1" smtClean="0">
                <a:latin typeface="맑은 고딕" pitchFamily="50" charset="-127"/>
                <a:ea typeface="맑은 고딕" pitchFamily="50" charset="-127"/>
              </a:rPr>
              <a:t>이등변삼각형입니다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570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9CA3FA6-40A2-9F67-DA46-5BA4E890C056}"/>
              </a:ext>
            </a:extLst>
          </p:cNvPr>
          <p:cNvSpPr/>
          <p:nvPr/>
        </p:nvSpPr>
        <p:spPr>
          <a:xfrm>
            <a:off x="2600018" y="2204864"/>
            <a:ext cx="4128626" cy="1924683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id="{4AF659EB-1DF9-A660-5B2F-F57CDA9B495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도일이와 수영이가 같은 삼각형을 보고 다르게 말한 이유를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2BD52C35-E1FE-A267-9BB4-2F6CD408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7434CD-2EE2-37AF-B3C3-FDF29ADEFB85}"/>
              </a:ext>
            </a:extLst>
          </p:cNvPr>
          <p:cNvSpPr/>
          <p:nvPr/>
        </p:nvSpPr>
        <p:spPr bwMode="auto">
          <a:xfrm>
            <a:off x="3470596" y="2318953"/>
            <a:ext cx="3189636" cy="3484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삼각형은 두 변의 길이가 같기 때문에 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이등변삼각형이야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900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6">
            <a:extLst>
              <a:ext uri="{FF2B5EF4-FFF2-40B4-BE49-F238E27FC236}">
                <a16:creationId xmlns:a16="http://schemas.microsoft.com/office/drawing/2014/main" id="{8DC5CFAE-4DBA-7976-B2FB-360BC8E14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C383612-3D86-17C7-28B5-405D61573FC6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9C197E0-348D-5F97-99F6-82BBF79882A4}"/>
              </a:ext>
            </a:extLst>
          </p:cNvPr>
          <p:cNvSpPr/>
          <p:nvPr/>
        </p:nvSpPr>
        <p:spPr>
          <a:xfrm>
            <a:off x="6420103" y="4996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>
            <a:extLst>
              <a:ext uri="{FF2B5EF4-FFF2-40B4-BE49-F238E27FC236}">
                <a16:creationId xmlns:a16="http://schemas.microsoft.com/office/drawing/2014/main" id="{3F023DBD-5F30-5924-CCD4-2FDFDE9B0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7AC95353-8D3B-2E5A-54CB-A7864948E037}"/>
              </a:ext>
            </a:extLst>
          </p:cNvPr>
          <p:cNvSpPr/>
          <p:nvPr/>
        </p:nvSpPr>
        <p:spPr>
          <a:xfrm>
            <a:off x="4454787" y="5323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7F971D-6122-DDB8-7EEF-0C194F2BF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37" y="2410918"/>
            <a:ext cx="2099072" cy="1600987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D5D630-06AF-F008-2DCC-B4F19DA76315}"/>
              </a:ext>
            </a:extLst>
          </p:cNvPr>
          <p:cNvSpPr/>
          <p:nvPr/>
        </p:nvSpPr>
        <p:spPr bwMode="auto">
          <a:xfrm>
            <a:off x="3462234" y="3274139"/>
            <a:ext cx="3197998" cy="3484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삼각형은 직각이 있기 때문에 직각삼각형이야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F3C19C0-0E71-9A91-0A36-DD5D3A48BE00}"/>
              </a:ext>
            </a:extLst>
          </p:cNvPr>
          <p:cNvSpPr/>
          <p:nvPr/>
        </p:nvSpPr>
        <p:spPr bwMode="auto">
          <a:xfrm>
            <a:off x="435814" y="4291085"/>
            <a:ext cx="6297272" cy="670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도일이는 변의 길이를 기준으로 하여 찾았고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수영이는 각의 크기를 기준으로 하여 찾았기 때문입니다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A1DF4CA-D88A-CFD5-EA91-075245058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380" y="4129548"/>
            <a:ext cx="360000" cy="355000"/>
          </a:xfrm>
          <a:prstGeom prst="rect">
            <a:avLst/>
          </a:prstGeom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94370C05-A819-C927-EDF7-19E89FA00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2" y="4339268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2764637" y="2364876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도일</a:t>
            </a:r>
            <a:endParaRPr lang="ko-KR" altLang="en-US" sz="1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2764637" y="3274139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수영</a:t>
            </a:r>
            <a:endParaRPr lang="ko-KR" altLang="en-US" sz="1900" dirty="0"/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69222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hlinkClick r:id="rId8"/>
                        </a:rPr>
                        <a:t>https://cdata2.tsherpa.co.kr/tsherpa/MultiMedia/Flash/2020/curri/MM_42_04/suh_0402_02_0007/images/suh_0402_02_0007_401_1/suh_0402_02_0007_401_1_5_1.png</a:t>
                      </a:r>
                      <a:r>
                        <a:rPr lang="en-US" altLang="ko-KR" sz="1000" dirty="0" smtClean="0"/>
                        <a:t> 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9CA3FA6-40A2-9F67-DA46-5BA4E890C056}"/>
              </a:ext>
            </a:extLst>
          </p:cNvPr>
          <p:cNvSpPr/>
          <p:nvPr/>
        </p:nvSpPr>
        <p:spPr>
          <a:xfrm>
            <a:off x="2600018" y="2204864"/>
            <a:ext cx="4128626" cy="1924683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id="{4AF659EB-1DF9-A660-5B2F-F57CDA9B495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도일이와 수영이가 같은 삼각형을 보고 다르게 말한 이유를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2BD52C35-E1FE-A267-9BB4-2F6CD408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7434CD-2EE2-37AF-B3C3-FDF29ADEFB85}"/>
              </a:ext>
            </a:extLst>
          </p:cNvPr>
          <p:cNvSpPr/>
          <p:nvPr/>
        </p:nvSpPr>
        <p:spPr bwMode="auto">
          <a:xfrm>
            <a:off x="3470596" y="2318953"/>
            <a:ext cx="3189636" cy="3484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삼각형은 두 변의 길이가 같기 때문에 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이등변삼각형이야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900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6">
            <a:extLst>
              <a:ext uri="{FF2B5EF4-FFF2-40B4-BE49-F238E27FC236}">
                <a16:creationId xmlns:a16="http://schemas.microsoft.com/office/drawing/2014/main" id="{8DC5CFAE-4DBA-7976-B2FB-360BC8E14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:a16="http://schemas.microsoft.com/office/drawing/2014/main" id="{3F023DBD-5F30-5924-CCD4-2FDFDE9B0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7F971D-6122-DDB8-7EEF-0C194F2BF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37" y="2410918"/>
            <a:ext cx="2099072" cy="1600987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D5D630-06AF-F008-2DCC-B4F19DA76315}"/>
              </a:ext>
            </a:extLst>
          </p:cNvPr>
          <p:cNvSpPr/>
          <p:nvPr/>
        </p:nvSpPr>
        <p:spPr bwMode="auto">
          <a:xfrm>
            <a:off x="3462234" y="3274139"/>
            <a:ext cx="3197998" cy="3484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삼각형은 직각이 있기 때문에 직각삼각형이야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F3C19C0-0E71-9A91-0A36-DD5D3A48BE00}"/>
              </a:ext>
            </a:extLst>
          </p:cNvPr>
          <p:cNvSpPr/>
          <p:nvPr/>
        </p:nvSpPr>
        <p:spPr bwMode="auto">
          <a:xfrm>
            <a:off x="435814" y="4291085"/>
            <a:ext cx="6297272" cy="670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도일이는 변의 길이를 기준으로 하여 찾았고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수영이는 각의 크기를 기준으로 하여 찾았기 때문입니다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A1DF4CA-D88A-CFD5-EA91-075245058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380" y="4129548"/>
            <a:ext cx="360000" cy="355000"/>
          </a:xfrm>
          <a:prstGeom prst="rect">
            <a:avLst/>
          </a:prstGeom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94370C05-A819-C927-EDF7-19E89FA00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2" y="4339268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2764637" y="2364876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도일</a:t>
            </a:r>
            <a:endParaRPr lang="ko-KR" altLang="en-US" sz="1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2764637" y="3274139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수영</a:t>
            </a:r>
            <a:endParaRPr lang="ko-KR" altLang="en-US" sz="19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56736DE-8BCB-4858-C285-62371D85032E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8997135-A6DE-4ED1-8196-3BBAA97DFA6D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id="{A8CB2C1C-876D-EBF1-2B2C-0BE5157E328F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18DD0451-578D-5686-4497-739A287DD3F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1C4AE57-8C82-E8C3-23AE-C9A5C852A87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CEF930-F97C-FA1D-16E1-149CAFC25E05}"/>
              </a:ext>
            </a:extLst>
          </p:cNvPr>
          <p:cNvSpPr txBox="1"/>
          <p:nvPr/>
        </p:nvSpPr>
        <p:spPr>
          <a:xfrm>
            <a:off x="429547" y="4336327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같은 삼각형을 이등변삼각형이라고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직각인 삼각형을 직각삼각형이라고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4" y="44457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0" y="468914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522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" y="1660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41416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0670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33473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3076308" y="4503043"/>
            <a:ext cx="93672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1, 2, 3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70" y="43741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42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857299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23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base_01.png / answer_01.svg~answer_04.svg / icn-triangle-01.svg~icn-triangle-04.svg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\app\resource\contents\lesson02\ops\lesson02\images\mm_42_2_06_02_01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좌측 그림에 빨간색 삼각형 선도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첫번째 그림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좌측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초록색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 선도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두번째 그림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클릭할 때 좌측 그림에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주황색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 선도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번째 그림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클릭할 때 좌측 그림에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 선도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네번째 그림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그림의 색깔 선은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색깔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선끼리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겹치는 부분이 있으므로 생략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정답 확인 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속 여행지 창문에서 삼각형을 찾고 삼각형의 이름을 짝에게 말해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5EC0436-0661-6AF0-B047-73F3355A487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DEB4965-F652-B01F-529C-9B922070418D}"/>
              </a:ext>
            </a:extLst>
          </p:cNvPr>
          <p:cNvSpPr/>
          <p:nvPr/>
        </p:nvSpPr>
        <p:spPr>
          <a:xfrm>
            <a:off x="5590219" y="13254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115B475-256D-DD0A-1F82-CD982F3ACBDF}"/>
              </a:ext>
            </a:extLst>
          </p:cNvPr>
          <p:cNvGrpSpPr/>
          <p:nvPr/>
        </p:nvGrpSpPr>
        <p:grpSpPr>
          <a:xfrm>
            <a:off x="5807726" y="1285100"/>
            <a:ext cx="620721" cy="313547"/>
            <a:chOff x="2349675" y="4210757"/>
            <a:chExt cx="620721" cy="31354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4E0BBB7-0F39-02FC-9535-4FE5A39A477B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45CA64-0F94-940C-B2C0-A5C36AE2F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3B94BFB-DB3C-955E-DC6F-479C7850864F}"/>
              </a:ext>
            </a:extLst>
          </p:cNvPr>
          <p:cNvGrpSpPr/>
          <p:nvPr/>
        </p:nvGrpSpPr>
        <p:grpSpPr>
          <a:xfrm>
            <a:off x="6365320" y="1285100"/>
            <a:ext cx="620721" cy="313547"/>
            <a:chOff x="2349675" y="4210757"/>
            <a:chExt cx="620721" cy="31354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E027D2E-E5A3-54B1-ED8D-D2E5F805E3FC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8DBB3F-1DD7-8933-CC22-577996C49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6" y="1784663"/>
            <a:ext cx="2991353" cy="3455696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EB8A02-B14D-947D-DE22-984BF08C41D9}"/>
              </a:ext>
            </a:extLst>
          </p:cNvPr>
          <p:cNvSpPr/>
          <p:nvPr/>
        </p:nvSpPr>
        <p:spPr bwMode="auto">
          <a:xfrm>
            <a:off x="3635569" y="2701126"/>
            <a:ext cx="3313766" cy="4503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이등변삼각형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(         )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 있습니다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9582999-A268-04A6-B951-DA16CB921EFF}"/>
              </a:ext>
            </a:extLst>
          </p:cNvPr>
          <p:cNvSpPr/>
          <p:nvPr/>
        </p:nvSpPr>
        <p:spPr bwMode="auto">
          <a:xfrm>
            <a:off x="3635569" y="3194713"/>
            <a:ext cx="3313766" cy="4503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둔각삼각형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(         )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 있습니다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A90C0F3B-4394-7CB5-FFBF-B9CD2A149FF6}"/>
              </a:ext>
            </a:extLst>
          </p:cNvPr>
          <p:cNvSpPr/>
          <p:nvPr/>
        </p:nvSpPr>
        <p:spPr>
          <a:xfrm>
            <a:off x="5189442" y="2752362"/>
            <a:ext cx="389016" cy="317539"/>
          </a:xfrm>
          <a:prstGeom prst="triangle">
            <a:avLst/>
          </a:prstGeom>
          <a:noFill/>
          <a:ln w="28575">
            <a:solidFill>
              <a:srgbClr val="CE2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E7A27CE1-5846-C0E9-6CA5-141AF7669166}"/>
              </a:ext>
            </a:extLst>
          </p:cNvPr>
          <p:cNvSpPr/>
          <p:nvPr/>
        </p:nvSpPr>
        <p:spPr>
          <a:xfrm>
            <a:off x="5004048" y="3241108"/>
            <a:ext cx="389016" cy="317539"/>
          </a:xfrm>
          <a:prstGeom prst="triangl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6447820" y="5104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737352-1E1F-6F43-3225-C1A5064CB1C8}"/>
              </a:ext>
            </a:extLst>
          </p:cNvPr>
          <p:cNvSpPr/>
          <p:nvPr/>
        </p:nvSpPr>
        <p:spPr bwMode="auto">
          <a:xfrm>
            <a:off x="3635569" y="3704534"/>
            <a:ext cx="3313766" cy="4503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예각삼각형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(         )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 있습니다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B57370C-46DE-A3C4-E61E-1268A707E96F}"/>
              </a:ext>
            </a:extLst>
          </p:cNvPr>
          <p:cNvSpPr/>
          <p:nvPr/>
        </p:nvSpPr>
        <p:spPr bwMode="auto">
          <a:xfrm>
            <a:off x="3635569" y="4274833"/>
            <a:ext cx="3313766" cy="4503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(         )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이 있습니다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7E51FDC3-7266-5704-2D4E-1706CB107386}"/>
              </a:ext>
            </a:extLst>
          </p:cNvPr>
          <p:cNvSpPr/>
          <p:nvPr/>
        </p:nvSpPr>
        <p:spPr>
          <a:xfrm>
            <a:off x="4991613" y="3765523"/>
            <a:ext cx="389016" cy="317539"/>
          </a:xfrm>
          <a:prstGeom prst="triangl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205DEE15-65E1-D465-0B8C-72A6B037C8E1}"/>
              </a:ext>
            </a:extLst>
          </p:cNvPr>
          <p:cNvSpPr/>
          <p:nvPr/>
        </p:nvSpPr>
        <p:spPr>
          <a:xfrm>
            <a:off x="5022384" y="4347379"/>
            <a:ext cx="389016" cy="317539"/>
          </a:xfrm>
          <a:prstGeom prst="triangl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051438" y="50624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E1D01E9-FDCF-8E15-B6C8-C9DFACFB84E5}"/>
              </a:ext>
            </a:extLst>
          </p:cNvPr>
          <p:cNvSpPr/>
          <p:nvPr/>
        </p:nvSpPr>
        <p:spPr>
          <a:xfrm>
            <a:off x="3447370" y="2456892"/>
            <a:ext cx="296538" cy="30032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B123816-511F-72F7-7384-0CC805930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3496" y="3231275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6C487FA-BD8D-CD8E-EB59-03969D66F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457" y="2448475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42EA8CAC-E4AB-F705-8AFA-746690124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511" y="3760470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4BD89800-60FA-B5BD-C77E-62A9462C4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745" y="4320978"/>
            <a:ext cx="360000" cy="355000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3E1D01E9-FDCF-8E15-B6C8-C9DFACFB84E5}"/>
              </a:ext>
            </a:extLst>
          </p:cNvPr>
          <p:cNvSpPr/>
          <p:nvPr/>
        </p:nvSpPr>
        <p:spPr>
          <a:xfrm>
            <a:off x="3447370" y="3108681"/>
            <a:ext cx="296538" cy="30032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E1D01E9-FDCF-8E15-B6C8-C9DFACFB84E5}"/>
              </a:ext>
            </a:extLst>
          </p:cNvPr>
          <p:cNvSpPr/>
          <p:nvPr/>
        </p:nvSpPr>
        <p:spPr>
          <a:xfrm>
            <a:off x="3447370" y="3760470"/>
            <a:ext cx="296538" cy="30032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E1D01E9-FDCF-8E15-B6C8-C9DFACFB84E5}"/>
              </a:ext>
            </a:extLst>
          </p:cNvPr>
          <p:cNvSpPr/>
          <p:nvPr/>
        </p:nvSpPr>
        <p:spPr>
          <a:xfrm>
            <a:off x="3447370" y="4412259"/>
            <a:ext cx="296538" cy="30032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6146" y="4999006"/>
            <a:ext cx="1029085" cy="11828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2613" y="5020955"/>
            <a:ext cx="1029085" cy="11828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6146" y="6278593"/>
            <a:ext cx="1029085" cy="11828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2613" y="6274725"/>
            <a:ext cx="1029085" cy="1182855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17" y="486166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5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476" t="291" r="875"/>
          <a:stretch/>
        </p:blipFill>
        <p:spPr>
          <a:xfrm>
            <a:off x="71500" y="711448"/>
            <a:ext cx="6876764" cy="5093324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3842" y="943521"/>
            <a:ext cx="3428038" cy="29308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여행지에 도착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창문에 이렇게 다양한 삼각형이 있다니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삼각형을 어떻게 분류해야 할까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길이로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크기로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 아리송해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9897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SA42206.psd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4-2_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\030049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4-2-2(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풀칠유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2DEB4965-F652-B01F-529C-9B922070418D}"/>
              </a:ext>
            </a:extLst>
          </p:cNvPr>
          <p:cNvSpPr/>
          <p:nvPr/>
        </p:nvSpPr>
        <p:spPr>
          <a:xfrm>
            <a:off x="1871700" y="2852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857299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똑같은 삼각형인데 짝과 삼각형 이름을 다르게 말한 경우가 있었나요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5EC0436-0661-6AF0-B047-73F3355A487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115B475-256D-DD0A-1F82-CD982F3ACBDF}"/>
              </a:ext>
            </a:extLst>
          </p:cNvPr>
          <p:cNvGrpSpPr/>
          <p:nvPr/>
        </p:nvGrpSpPr>
        <p:grpSpPr>
          <a:xfrm>
            <a:off x="6346080" y="1285100"/>
            <a:ext cx="620721" cy="313547"/>
            <a:chOff x="2349675" y="4210757"/>
            <a:chExt cx="620721" cy="31354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4E0BBB7-0F39-02FC-9535-4FE5A39A477B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45CA64-0F94-940C-B2C0-A5C36AE2F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3B94BFB-DB3C-955E-DC6F-479C7850864F}"/>
              </a:ext>
            </a:extLst>
          </p:cNvPr>
          <p:cNvGrpSpPr/>
          <p:nvPr/>
        </p:nvGrpSpPr>
        <p:grpSpPr>
          <a:xfrm>
            <a:off x="5764353" y="1285100"/>
            <a:ext cx="620721" cy="313547"/>
            <a:chOff x="2349675" y="4210757"/>
            <a:chExt cx="620721" cy="31354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E027D2E-E5A3-54B1-ED8D-D2E5F805E3FC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8DBB3F-1DD7-8933-CC22-577996C49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5" name="Picture 6">
            <a:extLst>
              <a:ext uri="{FF2B5EF4-FFF2-40B4-BE49-F238E27FC236}">
                <a16:creationId xmlns:a16="http://schemas.microsoft.com/office/drawing/2014/main" id="{F8BB0143-8548-C5F5-F928-C90D83E70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25A176D2-9387-5121-4404-F145BC90F873}"/>
              </a:ext>
            </a:extLst>
          </p:cNvPr>
          <p:cNvSpPr/>
          <p:nvPr/>
        </p:nvSpPr>
        <p:spPr>
          <a:xfrm>
            <a:off x="6268460" y="49854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916D862-5C85-92BF-8557-85A499027BFB}"/>
              </a:ext>
            </a:extLst>
          </p:cNvPr>
          <p:cNvSpPr/>
          <p:nvPr/>
        </p:nvSpPr>
        <p:spPr bwMode="auto">
          <a:xfrm>
            <a:off x="3763159" y="2620153"/>
            <a:ext cx="3097334" cy="10088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짝은 정삼각형이라고 했는데 저는 예각삼각형이라고 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0BA85B8-60CE-0ADC-7AEA-28C57D53AFC9}"/>
              </a:ext>
            </a:extLst>
          </p:cNvPr>
          <p:cNvSpPr/>
          <p:nvPr/>
        </p:nvSpPr>
        <p:spPr bwMode="auto">
          <a:xfrm>
            <a:off x="3763159" y="3748109"/>
            <a:ext cx="3094140" cy="9516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저는 이등변삼각형이라고 했는데 짝은 둔각삼각형이라고 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6" y="1784663"/>
            <a:ext cx="2991353" cy="345569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17" y="4861669"/>
            <a:ext cx="360000" cy="360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6C1CDA3-4306-587B-44F8-1143D9F91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4358" y="3300486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E1D50A43-C12E-0B0A-802E-7F1BEA73A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1699" y="4386670"/>
            <a:ext cx="360000" cy="3550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2738875" y="5300712"/>
            <a:ext cx="1637116" cy="263186"/>
            <a:chOff x="319554" y="1245924"/>
            <a:chExt cx="2636592" cy="42386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25A176D2-9387-5121-4404-F145BC90F873}"/>
              </a:ext>
            </a:extLst>
          </p:cNvPr>
          <p:cNvSpPr/>
          <p:nvPr/>
        </p:nvSpPr>
        <p:spPr>
          <a:xfrm>
            <a:off x="4438551" y="53153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56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857299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똑같은 삼각형인데 짝과 삼각형 이름을 다르게 말한 경우가 있었나요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5EC0436-0661-6AF0-B047-73F3355A487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115B475-256D-DD0A-1F82-CD982F3ACBDF}"/>
              </a:ext>
            </a:extLst>
          </p:cNvPr>
          <p:cNvGrpSpPr/>
          <p:nvPr/>
        </p:nvGrpSpPr>
        <p:grpSpPr>
          <a:xfrm>
            <a:off x="6346080" y="1285100"/>
            <a:ext cx="620721" cy="313547"/>
            <a:chOff x="2349675" y="4210757"/>
            <a:chExt cx="620721" cy="31354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4E0BBB7-0F39-02FC-9535-4FE5A39A477B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45CA64-0F94-940C-B2C0-A5C36AE2F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3B94BFB-DB3C-955E-DC6F-479C7850864F}"/>
              </a:ext>
            </a:extLst>
          </p:cNvPr>
          <p:cNvGrpSpPr/>
          <p:nvPr/>
        </p:nvGrpSpPr>
        <p:grpSpPr>
          <a:xfrm>
            <a:off x="5764353" y="1285100"/>
            <a:ext cx="620721" cy="313547"/>
            <a:chOff x="2349675" y="4210757"/>
            <a:chExt cx="620721" cy="31354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E027D2E-E5A3-54B1-ED8D-D2E5F805E3FC}"/>
                </a:ext>
              </a:extLst>
            </p:cNvPr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8DBB3F-1DD7-8933-CC22-577996C49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5" name="Picture 6">
            <a:extLst>
              <a:ext uri="{FF2B5EF4-FFF2-40B4-BE49-F238E27FC236}">
                <a16:creationId xmlns:a16="http://schemas.microsoft.com/office/drawing/2014/main" id="{F8BB0143-8548-C5F5-F928-C90D83E70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25A176D2-9387-5121-4404-F145BC90F873}"/>
              </a:ext>
            </a:extLst>
          </p:cNvPr>
          <p:cNvSpPr/>
          <p:nvPr/>
        </p:nvSpPr>
        <p:spPr>
          <a:xfrm>
            <a:off x="6447820" y="5104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8AC915-6D54-D782-9D8D-7FDD4E70B777}"/>
              </a:ext>
            </a:extLst>
          </p:cNvPr>
          <p:cNvSpPr/>
          <p:nvPr/>
        </p:nvSpPr>
        <p:spPr bwMode="auto">
          <a:xfrm>
            <a:off x="3763159" y="2693639"/>
            <a:ext cx="3094140" cy="10058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저는 이등변삼각형이라고 했는데 짝은 예각삼각형이라고 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6" y="1784663"/>
            <a:ext cx="2991353" cy="345569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17" y="4861669"/>
            <a:ext cx="360000" cy="360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B8B963A8-F57B-9C52-3184-2CB157954E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866" y="3392316"/>
            <a:ext cx="360000" cy="3550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2738875" y="5300712"/>
            <a:ext cx="1637116" cy="263186"/>
            <a:chOff x="319554" y="1245924"/>
            <a:chExt cx="2636592" cy="42386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99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474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48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7564" y="3236639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삼각형을 두 가지 기준에 따라 분류할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33952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FDDED-6B29-F22F-ED51-D5E89AFB942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창문에서 찾은 삼각형은 어떤 삼각형인지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삼각형을 두 가지 기준으로 분류해 볼까요</a:t>
            </a: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822401" y="13672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229889" y="1283111"/>
            <a:ext cx="620721" cy="313547"/>
            <a:chOff x="2349675" y="4210757"/>
            <a:chExt cx="620721" cy="313547"/>
          </a:xfrm>
        </p:grpSpPr>
        <p:sp>
          <p:nvSpPr>
            <p:cNvPr id="60" name="직사각형 5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87483" y="1283111"/>
            <a:ext cx="620721" cy="313547"/>
            <a:chOff x="2349675" y="4210757"/>
            <a:chExt cx="620721" cy="313547"/>
          </a:xfrm>
        </p:grpSpPr>
        <p:sp>
          <p:nvSpPr>
            <p:cNvPr id="58" name="직사각형 57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92EB87-87F0-8EEB-EC87-40D081BE20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17" t="25219"/>
          <a:stretch/>
        </p:blipFill>
        <p:spPr>
          <a:xfrm>
            <a:off x="3039440" y="2653324"/>
            <a:ext cx="1366725" cy="1531021"/>
          </a:xfrm>
          <a:prstGeom prst="rect">
            <a:avLst/>
          </a:prstGeom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2097858B-C1BA-C926-8B78-916B3B2A1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49" y="3063118"/>
            <a:ext cx="1131513" cy="11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7">
            <a:extLst>
              <a:ext uri="{FF2B5EF4-FFF2-40B4-BE49-F238E27FC236}">
                <a16:creationId xmlns:a16="http://schemas.microsoft.com/office/drawing/2014/main" id="{62B3B635-5BA4-467E-1293-4A0C5D83D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80" y="3069759"/>
            <a:ext cx="1146943" cy="113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1AD6D666-E357-04AD-9070-044484241741}"/>
              </a:ext>
            </a:extLst>
          </p:cNvPr>
          <p:cNvGrpSpPr/>
          <p:nvPr/>
        </p:nvGrpSpPr>
        <p:grpSpPr>
          <a:xfrm>
            <a:off x="4158919" y="2142493"/>
            <a:ext cx="2742881" cy="1094542"/>
            <a:chOff x="3693907" y="1021605"/>
            <a:chExt cx="3869646" cy="1094542"/>
          </a:xfrm>
        </p:grpSpPr>
        <p:sp>
          <p:nvSpPr>
            <p:cNvPr id="51" name="모서리가 둥근 직사각형 23">
              <a:extLst>
                <a:ext uri="{FF2B5EF4-FFF2-40B4-BE49-F238E27FC236}">
                  <a16:creationId xmlns:a16="http://schemas.microsoft.com/office/drawing/2014/main" id="{8C220764-D89B-B4A7-891E-8306AAD5CF3A}"/>
                </a:ext>
              </a:extLst>
            </p:cNvPr>
            <p:cNvSpPr/>
            <p:nvPr/>
          </p:nvSpPr>
          <p:spPr>
            <a:xfrm>
              <a:off x="3693907" y="1021605"/>
              <a:ext cx="3869646" cy="87641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세 각이 모두 예각이니까 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             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이야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4C946F78-E395-C4CC-FF12-04BAFFBD38F7}"/>
                </a:ext>
              </a:extLst>
            </p:cNvPr>
            <p:cNvSpPr/>
            <p:nvPr/>
          </p:nvSpPr>
          <p:spPr>
            <a:xfrm flipV="1">
              <a:off x="5908851" y="1874477"/>
              <a:ext cx="252552" cy="241670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91574-C3CB-5799-5B1A-48AF3DD063B3}"/>
              </a:ext>
            </a:extLst>
          </p:cNvPr>
          <p:cNvGrpSpPr/>
          <p:nvPr/>
        </p:nvGrpSpPr>
        <p:grpSpPr>
          <a:xfrm>
            <a:off x="276685" y="2142493"/>
            <a:ext cx="2742881" cy="1094542"/>
            <a:chOff x="3693907" y="1021605"/>
            <a:chExt cx="3869646" cy="1094542"/>
          </a:xfrm>
        </p:grpSpPr>
        <p:sp>
          <p:nvSpPr>
            <p:cNvPr id="54" name="모서리가 둥근 직사각형 23">
              <a:extLst>
                <a:ext uri="{FF2B5EF4-FFF2-40B4-BE49-F238E27FC236}">
                  <a16:creationId xmlns:a16="http://schemas.microsoft.com/office/drawing/2014/main" id="{C1C5D0A8-A49C-6545-796B-581AD00C5FBC}"/>
                </a:ext>
              </a:extLst>
            </p:cNvPr>
            <p:cNvSpPr/>
            <p:nvPr/>
          </p:nvSpPr>
          <p:spPr>
            <a:xfrm>
              <a:off x="3693907" y="1021605"/>
              <a:ext cx="3869646" cy="87641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두 변의 길이가 같으니까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            </a:t>
              </a:r>
            </a:p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                   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이야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4CF50166-5E6F-7D9F-1229-401E60F97CEB}"/>
                </a:ext>
              </a:extLst>
            </p:cNvPr>
            <p:cNvSpPr/>
            <p:nvPr/>
          </p:nvSpPr>
          <p:spPr>
            <a:xfrm flipH="1" flipV="1">
              <a:off x="5628729" y="1874477"/>
              <a:ext cx="252552" cy="241670"/>
            </a:xfrm>
            <a:prstGeom prst="rtTriangl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32F2C0D-59AA-5614-E8A0-72107B20703E}"/>
              </a:ext>
            </a:extLst>
          </p:cNvPr>
          <p:cNvSpPr/>
          <p:nvPr/>
        </p:nvSpPr>
        <p:spPr bwMode="auto">
          <a:xfrm>
            <a:off x="4329949" y="2565364"/>
            <a:ext cx="157798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예각삼각형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CAC97BB-94BC-E519-10D0-2CD93F7EB9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5260" y="2761200"/>
            <a:ext cx="360000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D6E7284D-2FB4-A163-1768-B9436F54705E}"/>
              </a:ext>
            </a:extLst>
          </p:cNvPr>
          <p:cNvSpPr/>
          <p:nvPr/>
        </p:nvSpPr>
        <p:spPr bwMode="auto">
          <a:xfrm>
            <a:off x="518624" y="2565364"/>
            <a:ext cx="165701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이등변삼각형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113F8BD1-40D1-D1FE-AB28-223E79527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350" y="2708118"/>
            <a:ext cx="360000" cy="355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6363547" y="1279249"/>
            <a:ext cx="620721" cy="313547"/>
            <a:chOff x="2349675" y="4210757"/>
            <a:chExt cx="620721" cy="313547"/>
          </a:xfrm>
        </p:grpSpPr>
        <p:sp>
          <p:nvSpPr>
            <p:cNvPr id="40" name="직사각형 39"/>
            <p:cNvSpPr/>
            <p:nvPr/>
          </p:nvSpPr>
          <p:spPr>
            <a:xfrm>
              <a:off x="2394020" y="4268713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2349675" y="421075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310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\app\resource\contents\lesson02\ops\lesson02\images\mm_42_2_06_03_01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03507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43516</TotalTime>
  <Words>3325</Words>
  <Application>Microsoft Office PowerPoint</Application>
  <PresentationFormat>화면 슬라이드 쇼(4:3)</PresentationFormat>
  <Paragraphs>1112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굴림</vt:lpstr>
      <vt:lpstr>돋움</vt:lpstr>
      <vt:lpstr>여기어때 잘난체</vt:lpstr>
      <vt:lpstr>함초롬바탕</vt:lpstr>
      <vt:lpstr>Arial</vt:lpstr>
      <vt:lpstr>Wingdings</vt:lpstr>
      <vt:lpstr>맑은 고딕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7871</cp:revision>
  <cp:lastPrinted>2021-12-20T01:30:02Z</cp:lastPrinted>
  <dcterms:created xsi:type="dcterms:W3CDTF">2008-07-15T12:19:11Z</dcterms:created>
  <dcterms:modified xsi:type="dcterms:W3CDTF">2022-06-29T00:35:59Z</dcterms:modified>
</cp:coreProperties>
</file>