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782" r:id="rId2"/>
    <p:sldId id="783" r:id="rId3"/>
    <p:sldId id="1288" r:id="rId4"/>
    <p:sldId id="1327" r:id="rId5"/>
    <p:sldId id="1373" r:id="rId6"/>
    <p:sldId id="1386" r:id="rId7"/>
    <p:sldId id="1382" r:id="rId8"/>
    <p:sldId id="1383" r:id="rId9"/>
    <p:sldId id="1384" r:id="rId10"/>
    <p:sldId id="1375" r:id="rId11"/>
    <p:sldId id="1385" r:id="rId12"/>
    <p:sldId id="1361" r:id="rId13"/>
    <p:sldId id="1377" r:id="rId14"/>
    <p:sldId id="1378" r:id="rId15"/>
    <p:sldId id="1315" r:id="rId16"/>
    <p:sldId id="1360" r:id="rId17"/>
    <p:sldId id="1379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FF9900"/>
    <a:srgbClr val="FFD0E4"/>
    <a:srgbClr val="FFFFFF"/>
    <a:srgbClr val="E1EEC4"/>
    <a:srgbClr val="AE7C65"/>
    <a:srgbClr val="FFFFCC"/>
    <a:srgbClr val="F27712"/>
    <a:srgbClr val="D0ECD8"/>
    <a:srgbClr val="D4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96921" autoAdjust="0"/>
  </p:normalViewPr>
  <p:slideViewPr>
    <p:cSldViewPr>
      <p:cViewPr>
        <p:scale>
          <a:sx n="100" d="100"/>
          <a:sy n="100" d="100"/>
        </p:scale>
        <p:origin x="-204" y="-7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data2.tsherpa.co.kr/tsherpa/MultiMedia/Flash/2020/curri/index.html?flashxmlnum=blackbox7&amp;classa=A8-C1-42-MM-MM-04-03-01-0-0-0-0&amp;classno=MM_42_04/suh_0402_02_0001/suh_0402_02_0001_1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7644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5447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717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95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932831" y="2314242"/>
            <a:ext cx="2974460" cy="4214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세 각이 모두 예각입니다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176" y="21702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DD4B3050-7C51-4F01-8B03-E231ED8D70BC}"/>
              </a:ext>
            </a:extLst>
          </p:cNvPr>
          <p:cNvSpPr/>
          <p:nvPr/>
        </p:nvSpPr>
        <p:spPr bwMode="auto">
          <a:xfrm>
            <a:off x="3932831" y="2846924"/>
            <a:ext cx="2974460" cy="4214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직각과 둔각이 없습니다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="" xmlns:a16="http://schemas.microsoft.com/office/drawing/2014/main" id="{935CE7B7-0E30-42B0-9DDA-C0DD1A2C4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176" y="27029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C28F5768-FD06-44DD-84E7-DDAF85FED7C0}"/>
              </a:ext>
            </a:extLst>
          </p:cNvPr>
          <p:cNvSpPr/>
          <p:nvPr/>
        </p:nvSpPr>
        <p:spPr bwMode="auto">
          <a:xfrm>
            <a:off x="3932831" y="3367611"/>
            <a:ext cx="2974460" cy="4214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세 변의 길이가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="" xmlns:a16="http://schemas.microsoft.com/office/drawing/2014/main" id="{C585A103-7CE1-4BE4-B69C-DA3B1339A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176" y="32235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9EA9AA3B-2F42-40B8-A09D-C63784B70D85}"/>
              </a:ext>
            </a:extLst>
          </p:cNvPr>
          <p:cNvGrpSpPr/>
          <p:nvPr/>
        </p:nvGrpSpPr>
        <p:grpSpPr>
          <a:xfrm>
            <a:off x="3743908" y="1332381"/>
            <a:ext cx="3243534" cy="260415"/>
            <a:chOff x="3894280" y="2564904"/>
            <a:chExt cx="3243534" cy="260415"/>
          </a:xfrm>
        </p:grpSpPr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2F8597F5-C35C-4CFC-A0DB-866688E1669C}"/>
                </a:ext>
              </a:extLst>
            </p:cNvPr>
            <p:cNvGrpSpPr/>
            <p:nvPr/>
          </p:nvGrpSpPr>
          <p:grpSpPr>
            <a:xfrm>
              <a:off x="4438732" y="2565230"/>
              <a:ext cx="521274" cy="258880"/>
              <a:chOff x="3792317" y="345499"/>
              <a:chExt cx="521274" cy="25888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98421603-B1F7-40C6-A1AF-AFAD593DDFE9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B228C9A0-B00A-4783-82A6-D16957D45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44BAC162-CB5C-4406-97B4-DACDA1FC94E2}"/>
                </a:ext>
              </a:extLst>
            </p:cNvPr>
            <p:cNvGrpSpPr/>
            <p:nvPr/>
          </p:nvGrpSpPr>
          <p:grpSpPr>
            <a:xfrm>
              <a:off x="4983184" y="2566898"/>
              <a:ext cx="521274" cy="255591"/>
              <a:chOff x="4338619" y="347167"/>
              <a:chExt cx="521274" cy="25559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B6EBBA72-8110-4509-9029-D472C72CCFEE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4F130E0D-AB23-4CF0-B91F-BC4C3C0D5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840282CE-037D-4640-87F0-BFE21A4E673F}"/>
                </a:ext>
              </a:extLst>
            </p:cNvPr>
            <p:cNvGrpSpPr/>
            <p:nvPr/>
          </p:nvGrpSpPr>
          <p:grpSpPr>
            <a:xfrm>
              <a:off x="5527636" y="2565689"/>
              <a:ext cx="521274" cy="255591"/>
              <a:chOff x="4887332" y="345958"/>
              <a:chExt cx="521274" cy="255591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6D750830-4FE2-4A2F-AA65-B90EA7AF87C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2AFA48DC-511B-423A-A9CD-473DC56AA9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D39F5C35-F5EB-496A-93F5-930CD66CD3BF}"/>
                </a:ext>
              </a:extLst>
            </p:cNvPr>
            <p:cNvGrpSpPr/>
            <p:nvPr/>
          </p:nvGrpSpPr>
          <p:grpSpPr>
            <a:xfrm>
              <a:off x="3894280" y="2564904"/>
              <a:ext cx="521274" cy="260415"/>
              <a:chOff x="3240719" y="345173"/>
              <a:chExt cx="521274" cy="26041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6D4F9339-81E8-4358-A4A1-02F3381C45B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A5E09A98-E35D-4C11-B30C-DC3F112F4C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BDFA65FB-A799-4C6E-AFA6-36BCFCB360F5}"/>
                </a:ext>
              </a:extLst>
            </p:cNvPr>
            <p:cNvGrpSpPr/>
            <p:nvPr/>
          </p:nvGrpSpPr>
          <p:grpSpPr>
            <a:xfrm>
              <a:off x="6072088" y="2564904"/>
              <a:ext cx="521274" cy="256376"/>
              <a:chOff x="4887332" y="345173"/>
              <a:chExt cx="521274" cy="256376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7D833076-3351-4D3D-AC55-370AED771F1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6603B6E9-3A53-4375-A89D-DD71C5DD1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17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215F7B0C-4CEF-453A-A30E-5BDF8B2C45D9}"/>
                </a:ext>
              </a:extLst>
            </p:cNvPr>
            <p:cNvGrpSpPr/>
            <p:nvPr/>
          </p:nvGrpSpPr>
          <p:grpSpPr>
            <a:xfrm>
              <a:off x="6616540" y="2565689"/>
              <a:ext cx="521274" cy="255591"/>
              <a:chOff x="4887332" y="345958"/>
              <a:chExt cx="521274" cy="255591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D90D2839-0F02-4D8A-80A2-BDEA3714C19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6C6B931A-BADA-4564-BA5F-CE43F436A2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00808"/>
            <a:ext cx="3515159" cy="297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58" y="4293136"/>
            <a:ext cx="360000" cy="360000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3586897" y="4323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-279" y="3596722"/>
            <a:ext cx="2088004" cy="615392"/>
            <a:chOff x="1411583" y="980728"/>
            <a:chExt cx="1538261" cy="615392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1411583" y="980728"/>
              <a:ext cx="1382162" cy="61539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여기에도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삼각형이 보여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이등변 삼각형 86"/>
            <p:cNvSpPr/>
            <p:nvPr/>
          </p:nvSpPr>
          <p:spPr>
            <a:xfrm rot="16200000" flipV="1">
              <a:off x="2809094" y="1056168"/>
              <a:ext cx="131884" cy="149616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교통 표지판에서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보이는 삼각형은 어떤 특징이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1007604" y="2168860"/>
            <a:ext cx="2733130" cy="1277072"/>
            <a:chOff x="1232915" y="600376"/>
            <a:chExt cx="2013534" cy="1277072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1232915" y="600376"/>
              <a:ext cx="2013534" cy="99574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표지판에서 보이는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삼각형의 변의 길이는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같을까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961591" y="1597049"/>
              <a:ext cx="111337" cy="28039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</p:spTree>
    <p:extLst>
      <p:ext uri="{BB962C8B-B14F-4D97-AF65-F5344CB8AC3E}">
        <p14:creationId xmlns:p14="http://schemas.microsoft.com/office/powerpoint/2010/main" val="282289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84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932831" y="2277911"/>
            <a:ext cx="2974460" cy="10556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직각이 있는 삼각형과 그렇지 않은 삼각형으로 분류할 수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있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을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176" y="21338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C94D5A9-3AC6-40B0-AEF8-0503C70D01AF}"/>
              </a:ext>
            </a:extLst>
          </p:cNvPr>
          <p:cNvSpPr/>
          <p:nvPr/>
        </p:nvSpPr>
        <p:spPr bwMode="auto">
          <a:xfrm>
            <a:off x="3932831" y="3429000"/>
            <a:ext cx="2974460" cy="10556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30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끝이 뾰족하고 길쭉한 삼각형과 그렇지 않은 삼각형으로 분류할 수 있을 것 같습니다</a:t>
            </a:r>
            <a:r>
              <a:rPr kumimoji="1" lang="en-US" altLang="ko-KR" sz="1900" b="1" i="0" u="none" strike="noStrike" cap="none" spc="-30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30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="" xmlns:a16="http://schemas.microsoft.com/office/drawing/2014/main" id="{008BA5F0-FB9B-4F7C-8A8C-70E3421F4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176" y="32849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10B0531C-0F13-44AE-94DD-4AD2A559CEDA}"/>
              </a:ext>
            </a:extLst>
          </p:cNvPr>
          <p:cNvGrpSpPr/>
          <p:nvPr/>
        </p:nvGrpSpPr>
        <p:grpSpPr>
          <a:xfrm>
            <a:off x="3740734" y="1332381"/>
            <a:ext cx="3243534" cy="260415"/>
            <a:chOff x="3894280" y="3068175"/>
            <a:chExt cx="3243534" cy="260415"/>
          </a:xfrm>
        </p:grpSpPr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897C96EE-6D9D-45EC-9C4D-C0B0596075F3}"/>
                </a:ext>
              </a:extLst>
            </p:cNvPr>
            <p:cNvGrpSpPr/>
            <p:nvPr/>
          </p:nvGrpSpPr>
          <p:grpSpPr>
            <a:xfrm>
              <a:off x="4438732" y="3068501"/>
              <a:ext cx="521274" cy="258880"/>
              <a:chOff x="3792317" y="345499"/>
              <a:chExt cx="521274" cy="25888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6A0769DF-94E9-441D-8EE9-0034A51B309B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ECBB8E4-0FB1-4FC5-A209-873FE30D1F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8DCEC15D-99BF-4451-865B-2D70599E8549}"/>
                </a:ext>
              </a:extLst>
            </p:cNvPr>
            <p:cNvGrpSpPr/>
            <p:nvPr/>
          </p:nvGrpSpPr>
          <p:grpSpPr>
            <a:xfrm>
              <a:off x="4983184" y="3070169"/>
              <a:ext cx="521274" cy="255591"/>
              <a:chOff x="4338619" y="347167"/>
              <a:chExt cx="521274" cy="25559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8F4FAE8A-8947-4437-AC0B-303B999C3785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99D7C935-F5DE-40EB-A719-BEE705736E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DC703A38-412C-4B32-B46E-E398F0340BE7}"/>
                </a:ext>
              </a:extLst>
            </p:cNvPr>
            <p:cNvGrpSpPr/>
            <p:nvPr/>
          </p:nvGrpSpPr>
          <p:grpSpPr>
            <a:xfrm>
              <a:off x="5527636" y="3068960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A34BDD1A-11B7-44A1-A383-6A1844305F2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D4E0E2AE-11DC-47F8-B92F-459BA71328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4910EB86-942B-4AE9-BAA7-C86620163E5A}"/>
                </a:ext>
              </a:extLst>
            </p:cNvPr>
            <p:cNvGrpSpPr/>
            <p:nvPr/>
          </p:nvGrpSpPr>
          <p:grpSpPr>
            <a:xfrm>
              <a:off x="3894280" y="3068175"/>
              <a:ext cx="521274" cy="260415"/>
              <a:chOff x="3240719" y="345173"/>
              <a:chExt cx="521274" cy="26041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0C6B0182-1B48-4D78-8C55-6AC543DDDF3A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C0BF076D-412B-433B-8182-B0EDDDEEE0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E8503485-17C6-4EBE-B993-D9868E748206}"/>
                </a:ext>
              </a:extLst>
            </p:cNvPr>
            <p:cNvGrpSpPr/>
            <p:nvPr/>
          </p:nvGrpSpPr>
          <p:grpSpPr>
            <a:xfrm>
              <a:off x="6072088" y="3068960"/>
              <a:ext cx="521274" cy="255591"/>
              <a:chOff x="4887332" y="345958"/>
              <a:chExt cx="521274" cy="25559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7C10FCFE-5ADF-450B-9AAF-09EE0BF6278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0AFC55B5-47A0-4096-82E0-229255C39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49C97E68-9538-49D5-A23F-B1610BAC011E}"/>
                </a:ext>
              </a:extLst>
            </p:cNvPr>
            <p:cNvGrpSpPr/>
            <p:nvPr/>
          </p:nvGrpSpPr>
          <p:grpSpPr>
            <a:xfrm>
              <a:off x="6616540" y="3068960"/>
              <a:ext cx="521274" cy="255591"/>
              <a:chOff x="4887332" y="345958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2160649C-4588-48F4-9C45-EB8286D95CC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22455525-D2BD-4DE3-AFF4-1F21BC1FA8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958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00808"/>
            <a:ext cx="3515159" cy="297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58" y="4293136"/>
            <a:ext cx="360000" cy="360000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3586897" y="4323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-279" y="3596722"/>
            <a:ext cx="2088004" cy="615392"/>
            <a:chOff x="1411583" y="980728"/>
            <a:chExt cx="1538261" cy="615392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1411583" y="980728"/>
              <a:ext cx="1382162" cy="61539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여기에도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삼각형이 보여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이등변 삼각형 81"/>
            <p:cNvSpPr/>
            <p:nvPr/>
          </p:nvSpPr>
          <p:spPr>
            <a:xfrm rot="16200000" flipV="1">
              <a:off x="2809094" y="1056168"/>
              <a:ext cx="131884" cy="149616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83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여러 가지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어떻게 분류할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007604" y="2168860"/>
            <a:ext cx="2733130" cy="1277072"/>
            <a:chOff x="1232915" y="600376"/>
            <a:chExt cx="2013534" cy="1277072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1232915" y="600376"/>
              <a:ext cx="2013534" cy="99574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표지판에서 보이는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삼각형의 변의 길이는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같을까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961591" y="1597049"/>
              <a:ext cx="111337" cy="28039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</p:spTree>
    <p:extLst>
      <p:ext uri="{BB962C8B-B14F-4D97-AF65-F5344CB8AC3E}">
        <p14:creationId xmlns:p14="http://schemas.microsoft.com/office/powerpoint/2010/main" val="288282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(1_0_02.html)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410338" y="1710209"/>
            <a:ext cx="31144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직각삼각형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5297553" y="1203064"/>
            <a:ext cx="1728228" cy="313547"/>
            <a:chOff x="2899703" y="5517232"/>
            <a:chExt cx="1728228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56" name="직사각형 55"/>
          <p:cNvSpPr/>
          <p:nvPr/>
        </p:nvSpPr>
        <p:spPr bwMode="auto">
          <a:xfrm>
            <a:off x="719572" y="2204864"/>
            <a:ext cx="1391625" cy="387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직각삼각형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1857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122" y="20513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25726" y="2180183"/>
            <a:ext cx="277031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직각인 삼각형</a:t>
            </a:r>
          </a:p>
        </p:txBody>
      </p:sp>
      <p:sp>
        <p:nvSpPr>
          <p:cNvPr id="75" name="타원 74"/>
          <p:cNvSpPr/>
          <p:nvPr/>
        </p:nvSpPr>
        <p:spPr>
          <a:xfrm>
            <a:off x="5033915" y="12137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B9A7AD3B-9F19-49EB-B2DC-A05F96DE3294}"/>
              </a:ext>
            </a:extLst>
          </p:cNvPr>
          <p:cNvGrpSpPr/>
          <p:nvPr/>
        </p:nvGrpSpPr>
        <p:grpSpPr>
          <a:xfrm>
            <a:off x="1187624" y="3032956"/>
            <a:ext cx="1391625" cy="1584176"/>
            <a:chOff x="863588" y="3032956"/>
            <a:chExt cx="1391625" cy="1584176"/>
          </a:xfrm>
        </p:grpSpPr>
        <p:sp>
          <p:nvSpPr>
            <p:cNvPr id="2" name="이등변 삼각형 1">
              <a:extLst>
                <a:ext uri="{FF2B5EF4-FFF2-40B4-BE49-F238E27FC236}">
                  <a16:creationId xmlns="" xmlns:a16="http://schemas.microsoft.com/office/drawing/2014/main" id="{A2B2A4F9-AE85-46D7-B0B2-0C2FFF03A6B9}"/>
                </a:ext>
              </a:extLst>
            </p:cNvPr>
            <p:cNvSpPr/>
            <p:nvPr/>
          </p:nvSpPr>
          <p:spPr>
            <a:xfrm>
              <a:off x="863588" y="3032956"/>
              <a:ext cx="1391625" cy="1584176"/>
            </a:xfrm>
            <a:prstGeom prst="triangle">
              <a:avLst>
                <a:gd name="adj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4423D51C-0415-4D0D-80CC-B0103791C9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4119" y="4365104"/>
              <a:ext cx="231497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AC88404F-B42A-4190-B3A5-11A1D38EC69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15616" y="4365104"/>
              <a:ext cx="0" cy="25202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2539A69F-9E1C-4556-A7B8-38209CA9F739}"/>
              </a:ext>
            </a:extLst>
          </p:cNvPr>
          <p:cNvGrpSpPr/>
          <p:nvPr/>
        </p:nvGrpSpPr>
        <p:grpSpPr>
          <a:xfrm>
            <a:off x="3381596" y="3032956"/>
            <a:ext cx="2270524" cy="1584176"/>
            <a:chOff x="2854952" y="3032956"/>
            <a:chExt cx="2270524" cy="1584176"/>
          </a:xfrm>
        </p:grpSpPr>
        <p:sp>
          <p:nvSpPr>
            <p:cNvPr id="61" name="이등변 삼각형 60">
              <a:extLst>
                <a:ext uri="{FF2B5EF4-FFF2-40B4-BE49-F238E27FC236}">
                  <a16:creationId xmlns="" xmlns:a16="http://schemas.microsoft.com/office/drawing/2014/main" id="{CED47DB6-B6E5-4E06-9F55-F2B7CC5E370F}"/>
                </a:ext>
              </a:extLst>
            </p:cNvPr>
            <p:cNvSpPr/>
            <p:nvPr/>
          </p:nvSpPr>
          <p:spPr>
            <a:xfrm rot="10800000">
              <a:off x="2854952" y="3032956"/>
              <a:ext cx="2270524" cy="1584176"/>
            </a:xfrm>
            <a:prstGeom prst="triangle">
              <a:avLst>
                <a:gd name="adj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="" xmlns:a16="http://schemas.microsoft.com/office/drawing/2014/main" id="{8D12CD94-E209-40F7-AC52-0F61260913C7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71695" y="3284984"/>
              <a:ext cx="253781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직선 연결선 67">
              <a:extLst>
                <a:ext uri="{FF2B5EF4-FFF2-40B4-BE49-F238E27FC236}">
                  <a16:creationId xmlns="" xmlns:a16="http://schemas.microsoft.com/office/drawing/2014/main" id="{F552F966-1247-48BF-8C73-20225E2A2A3B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871695" y="3032956"/>
              <a:ext cx="0" cy="25202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E713646-BF90-4F1E-9E51-3D110C65EB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82"/>
          <a:stretch/>
        </p:blipFill>
        <p:spPr>
          <a:xfrm>
            <a:off x="503548" y="1737234"/>
            <a:ext cx="601201" cy="359618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24963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4-2\app\resource\contents\lesson02\ops\2\images\2_0\2_0_2_01.svg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F012F03-FBDE-4CC0-8E97-9F6ECDC04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15" y="1706338"/>
            <a:ext cx="601200" cy="39653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428526" y="1710209"/>
            <a:ext cx="36375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예각과 둔각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0" name="Group 1072">
            <a:extLst>
              <a:ext uri="{FF2B5EF4-FFF2-40B4-BE49-F238E27FC236}">
                <a16:creationId xmlns="" xmlns:a16="http://schemas.microsoft.com/office/drawing/2014/main" id="{FF939C64-DB6E-4574-ADF2-5D92EDB69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90546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4-2\app\resource\contents\lesson02\ops\2\images\2_0\2_0_3_01.svg, 2_0_3_02.svg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5297553" y="1203064"/>
            <a:ext cx="1728228" cy="313547"/>
            <a:chOff x="2899703" y="5517232"/>
            <a:chExt cx="1728228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DFDC991-9EC2-433F-9B3C-7BB6DEF07913}"/>
              </a:ext>
            </a:extLst>
          </p:cNvPr>
          <p:cNvSpPr/>
          <p:nvPr/>
        </p:nvSpPr>
        <p:spPr bwMode="auto">
          <a:xfrm>
            <a:off x="699043" y="2221055"/>
            <a:ext cx="706756" cy="3385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>
            <a:extLst>
              <a:ext uri="{FF2B5EF4-FFF2-40B4-BE49-F238E27FC236}">
                <a16:creationId xmlns="" xmlns:a16="http://schemas.microsoft.com/office/drawing/2014/main" id="{53DCEDD4-3B22-449F-B8F8-3FFFF2F47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1857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="" xmlns:a16="http://schemas.microsoft.com/office/drawing/2014/main" id="{0D3DFD27-3427-4FB3-A923-DDAF8B1B7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08" y="20608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6AF73B7-C62E-46C1-B0A4-682E5D3D0EE2}"/>
              </a:ext>
            </a:extLst>
          </p:cNvPr>
          <p:cNvSpPr txBox="1"/>
          <p:nvPr/>
        </p:nvSpPr>
        <p:spPr>
          <a:xfrm>
            <a:off x="1396219" y="2168860"/>
            <a:ext cx="505318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˚보다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크고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"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직각보다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각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E5D7DB2-276E-4C19-8FC4-E044050A2803}"/>
              </a:ext>
            </a:extLst>
          </p:cNvPr>
          <p:cNvSpPr/>
          <p:nvPr/>
        </p:nvSpPr>
        <p:spPr bwMode="auto">
          <a:xfrm>
            <a:off x="699043" y="3802355"/>
            <a:ext cx="706756" cy="3385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둔각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5DB0492D-8DCD-4E84-AE04-0AD0321DF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89987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="" xmlns:a16="http://schemas.microsoft.com/office/drawing/2014/main" id="{CF832A72-234B-4792-9088-DD4EC1D17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421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180A099-2ACA-4272-A9B6-696A0D7ECAC3}"/>
              </a:ext>
            </a:extLst>
          </p:cNvPr>
          <p:cNvSpPr txBox="1"/>
          <p:nvPr/>
        </p:nvSpPr>
        <p:spPr>
          <a:xfrm>
            <a:off x="1396219" y="3750160"/>
            <a:ext cx="27437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각도가 직각보다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크고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"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˚보다 작은 각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DC19E1C6-BE84-4F1B-B70D-D11F10AF8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60B5BE31-D2C7-4603-B493-7053703743EF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63" y="2221055"/>
            <a:ext cx="1585397" cy="122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47" y="3745571"/>
            <a:ext cx="1706428" cy="1133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03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01193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428526" y="1710209"/>
            <a:ext cx="36375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삼각형의 세 각의 크기의 합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0" name="Group 1072">
            <a:extLst>
              <a:ext uri="{FF2B5EF4-FFF2-40B4-BE49-F238E27FC236}">
                <a16:creationId xmlns="" xmlns:a16="http://schemas.microsoft.com/office/drawing/2014/main" id="{FF939C64-DB6E-4574-ADF2-5D92EDB69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064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4-2\app\resource\contents\lesson02\ops\2\images\2_0\2_0_4_01.svg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5297553" y="1203064"/>
            <a:ext cx="1728228" cy="313547"/>
            <a:chOff x="2899703" y="5517232"/>
            <a:chExt cx="1728228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231893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719571" y="2212298"/>
            <a:ext cx="519870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크기의 합은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CDFE3EE8-167E-44ED-A285-DC7EF3E7CF8C}"/>
              </a:ext>
            </a:extLst>
          </p:cNvPr>
          <p:cNvSpPr/>
          <p:nvPr/>
        </p:nvSpPr>
        <p:spPr bwMode="auto">
          <a:xfrm>
            <a:off x="3831655" y="2217988"/>
            <a:ext cx="684076" cy="340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˚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="" xmlns:a16="http://schemas.microsoft.com/office/drawing/2014/main" id="{F6E212FC-D0F4-4263-A874-A9693C2F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650" y="19740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98DBE959-EF00-4C79-A168-5191982139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2990066"/>
            <a:ext cx="4806651" cy="155505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0231C56E-611A-401D-9154-3E5A021C24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15" y="1706338"/>
            <a:ext cx="601200" cy="396536"/>
          </a:xfrm>
          <a:prstGeom prst="rect">
            <a:avLst/>
          </a:prstGeom>
        </p:spPr>
      </p:pic>
      <p:pic>
        <p:nvPicPr>
          <p:cNvPr id="30" name="Picture 6">
            <a:extLst>
              <a:ext uri="{FF2B5EF4-FFF2-40B4-BE49-F238E27FC236}">
                <a16:creationId xmlns="" xmlns:a16="http://schemas.microsoft.com/office/drawing/2014/main" id="{081909CA-FE29-4776-AB6D-DE7CE2255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E49A47D6-4C5A-44DF-A815-A624B06D5148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23" y="3717032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E49A47D6-4C5A-44DF-A815-A624B06D5148}"/>
              </a:ext>
            </a:extLst>
          </p:cNvPr>
          <p:cNvSpPr/>
          <p:nvPr/>
        </p:nvSpPr>
        <p:spPr>
          <a:xfrm>
            <a:off x="3425528" y="3424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84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400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3358097" y="30262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00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980308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48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모서리가 둥근 사각형 설명선 42"/>
          <p:cNvSpPr/>
          <p:nvPr/>
        </p:nvSpPr>
        <p:spPr>
          <a:xfrm>
            <a:off x="2531910" y="2001018"/>
            <a:ext cx="2832178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예전에 배웠던 삼각형에 대해 더 자세히 배울 것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같아요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980308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2132856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suh_h_0402_02_0001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예전에 배웠던 삼각형에 대해 더 자세히 배울 것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3" name="타원 22"/>
          <p:cNvSpPr/>
          <p:nvPr/>
        </p:nvSpPr>
        <p:spPr>
          <a:xfrm>
            <a:off x="3947999" y="36090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07CCDB13-F0C2-4204-8426-EE2B655807B8}"/>
              </a:ext>
            </a:extLst>
          </p:cNvPr>
          <p:cNvGrpSpPr/>
          <p:nvPr/>
        </p:nvGrpSpPr>
        <p:grpSpPr>
          <a:xfrm>
            <a:off x="323529" y="4525685"/>
            <a:ext cx="6348572" cy="1019175"/>
            <a:chOff x="723875" y="4653136"/>
            <a:chExt cx="6029325" cy="1019175"/>
          </a:xfrm>
        </p:grpSpPr>
        <p:pic>
          <p:nvPicPr>
            <p:cNvPr id="28" name="Picture 3">
              <a:extLst>
                <a:ext uri="{FF2B5EF4-FFF2-40B4-BE49-F238E27FC236}">
                  <a16:creationId xmlns="" xmlns:a16="http://schemas.microsoft.com/office/drawing/2014/main" id="{97BAC30D-669B-4BA0-9921-633B18C22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3C125EFC-AF8C-457E-8DE2-A0AA1390332E}"/>
                </a:ext>
              </a:extLst>
            </p:cNvPr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자</a:t>
              </a:r>
              <a:r>
                <a:rPr kumimoji="1" lang="en-US" altLang="ko-KR" sz="1200" b="1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, </a:t>
              </a:r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색칠 도구</a:t>
              </a:r>
              <a:endParaRPr kumimoji="1" lang="ko-KR" altLang="en-US" sz="1200" b="1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43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436888"/>
              </p:ext>
            </p:extLst>
          </p:nvPr>
        </p:nvGraphicFramePr>
        <p:xfrm>
          <a:off x="179388" y="224644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학교 주변 삼각형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54998"/>
              </p:ext>
            </p:extLst>
          </p:nvPr>
        </p:nvGraphicFramePr>
        <p:xfrm>
          <a:off x="1907704" y="3429000"/>
          <a:ext cx="529258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44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사이즈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소발문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대발문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텍스트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파란색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bold)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말풍선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 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 팝업 상단 텍스트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풀이 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퀴즈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퀴즈 상단 텍스트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퀴즈 하단 텍스트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학습 단원 부분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A586003-70AF-4060-BE57-A006F1F9B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3" y="904495"/>
            <a:ext cx="6928825" cy="472074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https://cdata2.tsherpa.co.kr/tsherpa/MultiMedia/Flash/2020/curri/index.html?flashxmlnum=blackbox7&amp;classa=A8-C1-42-MM-MM-04-03-01-0-0-0-0&amp;classno=MM_42_04/suh_0402_02_0001/suh_0402_02_0001_101_1.html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8DDF53A-ED55-4088-9123-F85E65E39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833156"/>
            <a:ext cx="4379056" cy="1338742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008842" y="21328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21"/>
          <p:cNvSpPr>
            <a:spLocks noChangeArrowheads="1"/>
          </p:cNvSpPr>
          <p:nvPr/>
        </p:nvSpPr>
        <p:spPr bwMode="auto">
          <a:xfrm>
            <a:off x="6840252" y="5130941"/>
            <a:ext cx="882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40px</a:t>
            </a: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7054897" y="5766813"/>
            <a:ext cx="882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35px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72000" y="4836079"/>
            <a:ext cx="2268252" cy="969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74414" y="5940592"/>
            <a:ext cx="2367557" cy="200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FAEE82C-3478-43B0-A1C7-A36ED1F69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7" y="933902"/>
            <a:ext cx="6879697" cy="471292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8492"/>
              </p:ext>
            </p:extLst>
          </p:nvPr>
        </p:nvGraphicFramePr>
        <p:xfrm>
          <a:off x="120452" y="6165304"/>
          <a:ext cx="6755803" cy="282949"/>
        </p:xfrm>
        <a:graphic>
          <a:graphicData uri="http://schemas.openxmlformats.org/drawingml/2006/table">
            <a:tbl>
              <a:tblPr/>
              <a:tblGrid>
                <a:gridCol w="16191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366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2_intro.mp4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app\resource\contents\lesson02\ops\2\media\mp4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456892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7719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35516" y="2674371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 주변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삼각형</a:t>
            </a:r>
          </a:p>
        </p:txBody>
      </p:sp>
      <p:sp>
        <p:nvSpPr>
          <p:cNvPr id="22" name="타원 21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96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8369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)4-2-1.psd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CD7EEBD9-DDDE-4935-B661-C2A07AF6FFFD}"/>
              </a:ext>
            </a:extLst>
          </p:cNvPr>
          <p:cNvGrpSpPr/>
          <p:nvPr/>
        </p:nvGrpSpPr>
        <p:grpSpPr>
          <a:xfrm>
            <a:off x="3740734" y="1332381"/>
            <a:ext cx="3243534" cy="260415"/>
            <a:chOff x="3894280" y="345173"/>
            <a:chExt cx="3243534" cy="260415"/>
          </a:xfrm>
        </p:grpSpPr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E01513F4-B908-4D58-B95A-7870EE85BFD4}"/>
                </a:ext>
              </a:extLst>
            </p:cNvPr>
            <p:cNvGrpSpPr/>
            <p:nvPr/>
          </p:nvGrpSpPr>
          <p:grpSpPr>
            <a:xfrm>
              <a:off x="4438732" y="345499"/>
              <a:ext cx="521274" cy="258880"/>
              <a:chOff x="3792317" y="345499"/>
              <a:chExt cx="521274" cy="25888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FF3C7A8D-7984-4F63-8F0C-C010159848BD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C43AABA3-688D-4009-9B0D-8B937A436E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A06C3B88-A71D-4C4E-8832-6E546509FC95}"/>
                </a:ext>
              </a:extLst>
            </p:cNvPr>
            <p:cNvGrpSpPr/>
            <p:nvPr/>
          </p:nvGrpSpPr>
          <p:grpSpPr>
            <a:xfrm>
              <a:off x="4983184" y="347167"/>
              <a:ext cx="521274" cy="255591"/>
              <a:chOff x="4338619" y="347167"/>
              <a:chExt cx="521274" cy="25559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7EF7B506-E9BC-4736-B104-582210B783B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0A7E2D6D-5605-495A-B3AA-11E6953B2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47E61517-E28A-4E12-A2FD-76F3A02CA9B3}"/>
                </a:ext>
              </a:extLst>
            </p:cNvPr>
            <p:cNvGrpSpPr/>
            <p:nvPr/>
          </p:nvGrpSpPr>
          <p:grpSpPr>
            <a:xfrm>
              <a:off x="5527636" y="345958"/>
              <a:ext cx="521274" cy="255591"/>
              <a:chOff x="4887332" y="345958"/>
              <a:chExt cx="521274" cy="255591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BBCCD826-34E7-4D9A-BEAC-9398DF77B52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0D31838F-418B-46ED-B033-9679E2378D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B6AB5E75-4235-4DC2-8C84-82EA24EFA99F}"/>
                </a:ext>
              </a:extLst>
            </p:cNvPr>
            <p:cNvGrpSpPr/>
            <p:nvPr/>
          </p:nvGrpSpPr>
          <p:grpSpPr>
            <a:xfrm>
              <a:off x="3894280" y="345173"/>
              <a:ext cx="521274" cy="260415"/>
              <a:chOff x="3240719" y="345173"/>
              <a:chExt cx="521274" cy="260415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B23D1FD6-78D7-4246-B26A-7E99940454A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64FFDB9B-7777-42D5-93AA-5D50A3C52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338194D5-E9A1-48EC-BE70-6A3E1A61A5C5}"/>
                </a:ext>
              </a:extLst>
            </p:cNvPr>
            <p:cNvGrpSpPr/>
            <p:nvPr/>
          </p:nvGrpSpPr>
          <p:grpSpPr>
            <a:xfrm>
              <a:off x="6072088" y="345958"/>
              <a:ext cx="521274" cy="255591"/>
              <a:chOff x="4887332" y="345958"/>
              <a:chExt cx="521274" cy="25559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BD17B662-4781-42B4-9DAA-9A45CEFDF89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D74B2E5E-4968-463B-98FE-2926BB0C30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9EF16681-0150-4D71-A1D3-BD625323E178}"/>
                </a:ext>
              </a:extLst>
            </p:cNvPr>
            <p:cNvGrpSpPr/>
            <p:nvPr/>
          </p:nvGrpSpPr>
          <p:grpSpPr>
            <a:xfrm>
              <a:off x="6616540" y="345958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D2EF953F-AE35-4703-B982-BFBFE7116D2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651BC210-371F-4472-9DCF-6B84A1EC36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0A2717DA-80ED-484D-B60A-B61AC428B62B}"/>
              </a:ext>
            </a:extLst>
          </p:cNvPr>
          <p:cNvSpPr/>
          <p:nvPr/>
        </p:nvSpPr>
        <p:spPr>
          <a:xfrm>
            <a:off x="3437394" y="13103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00808"/>
            <a:ext cx="3515159" cy="297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 bwMode="auto">
          <a:xfrm>
            <a:off x="3895200" y="2018440"/>
            <a:ext cx="2974460" cy="6922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학생들이 삼각형을 찾아보고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45" y="25818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143857" y="16240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58" y="4293136"/>
            <a:ext cx="360000" cy="360000"/>
          </a:xfrm>
          <a:prstGeom prst="rect">
            <a:avLst/>
          </a:prstGeom>
        </p:spPr>
      </p:pic>
      <p:sp>
        <p:nvSpPr>
          <p:cNvPr id="69" name="타원 68"/>
          <p:cNvSpPr/>
          <p:nvPr/>
        </p:nvSpPr>
        <p:spPr>
          <a:xfrm>
            <a:off x="3586897" y="4323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007604" y="2168860"/>
            <a:ext cx="2733130" cy="1277072"/>
            <a:chOff x="1232915" y="600376"/>
            <a:chExt cx="2013534" cy="1277072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1232915" y="600376"/>
              <a:ext cx="2013534" cy="99574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표지판에서 보이는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삼각형의 변의 길이는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같을까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flipV="1">
              <a:off x="2961591" y="1597049"/>
              <a:ext cx="111337" cy="28039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-279" y="3596722"/>
            <a:ext cx="2088004" cy="615392"/>
            <a:chOff x="1411583" y="980728"/>
            <a:chExt cx="1538261" cy="615392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1411583" y="980728"/>
              <a:ext cx="1382162" cy="61539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여기에도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삼각형이 보여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이등변 삼각형 74"/>
            <p:cNvSpPr/>
            <p:nvPr/>
          </p:nvSpPr>
          <p:spPr>
            <a:xfrm rot="16200000" flipV="1">
              <a:off x="2809094" y="1056168"/>
              <a:ext cx="131884" cy="149616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겹치지 않게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64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겹치지 않게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0" y="1382080"/>
            <a:ext cx="69246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81C1F35-91C8-424E-A5F1-3129115E05BC}"/>
              </a:ext>
            </a:extLst>
          </p:cNvPr>
          <p:cNvGrpSpPr/>
          <p:nvPr/>
        </p:nvGrpSpPr>
        <p:grpSpPr>
          <a:xfrm>
            <a:off x="1883461" y="3384209"/>
            <a:ext cx="1985413" cy="662168"/>
            <a:chOff x="3322826" y="1232756"/>
            <a:chExt cx="1985413" cy="66216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533027" y="1232756"/>
              <a:ext cx="1775212" cy="66216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직각삼각형도 있네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 rot="5157168" flipV="1">
              <a:off x="3379934" y="1642434"/>
              <a:ext cx="90011" cy="204227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9C05478-4C97-46A3-AF61-B2EE5CE00220}"/>
              </a:ext>
            </a:extLst>
          </p:cNvPr>
          <p:cNvGrpSpPr/>
          <p:nvPr/>
        </p:nvGrpSpPr>
        <p:grpSpPr>
          <a:xfrm>
            <a:off x="159185" y="2492896"/>
            <a:ext cx="2449549" cy="927400"/>
            <a:chOff x="576287" y="1309419"/>
            <a:chExt cx="2591159" cy="123909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76287" y="1309419"/>
              <a:ext cx="2591159" cy="9817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울타리에 여러 가지 삼각형이 보이네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 flipV="1">
              <a:off x="1181632" y="2281175"/>
              <a:ext cx="119642" cy="267334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2297F2B1-67B6-45EC-A898-D3AEDFABEE94}"/>
              </a:ext>
            </a:extLst>
          </p:cNvPr>
          <p:cNvGrpSpPr/>
          <p:nvPr/>
        </p:nvGrpSpPr>
        <p:grpSpPr>
          <a:xfrm>
            <a:off x="2798818" y="4073032"/>
            <a:ext cx="2172476" cy="652112"/>
            <a:chOff x="401253" y="1419844"/>
            <a:chExt cx="2298067" cy="871281"/>
          </a:xfrm>
        </p:grpSpPr>
        <p:sp>
          <p:nvSpPr>
            <p:cNvPr id="20" name="모서리가 둥근 직사각형 24">
              <a:extLst>
                <a:ext uri="{FF2B5EF4-FFF2-40B4-BE49-F238E27FC236}">
                  <a16:creationId xmlns="" xmlns:a16="http://schemas.microsoft.com/office/drawing/2014/main" id="{E5D25916-7FFC-4120-8BE2-B53FDE4847D5}"/>
                </a:ext>
              </a:extLst>
            </p:cNvPr>
            <p:cNvSpPr/>
            <p:nvPr/>
          </p:nvSpPr>
          <p:spPr>
            <a:xfrm>
              <a:off x="401253" y="1419844"/>
              <a:ext cx="2035153" cy="87128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여기에도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삼각형이 보여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="" xmlns:a16="http://schemas.microsoft.com/office/drawing/2014/main" id="{7AACAB0D-2F63-4E53-BC67-8F780B7368B5}"/>
                </a:ext>
              </a:extLst>
            </p:cNvPr>
            <p:cNvSpPr/>
            <p:nvPr/>
          </p:nvSpPr>
          <p:spPr>
            <a:xfrm rot="16200000" flipV="1">
              <a:off x="2483272" y="1488434"/>
              <a:ext cx="179994" cy="252102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367758" y="2162619"/>
            <a:ext cx="2480222" cy="1224612"/>
            <a:chOff x="4391980" y="1743438"/>
            <a:chExt cx="2480222" cy="1224612"/>
          </a:xfrm>
        </p:grpSpPr>
        <p:sp>
          <p:nvSpPr>
            <p:cNvPr id="23" name="모서리가 둥근 직사각형 27">
              <a:extLst>
                <a:ext uri="{FF2B5EF4-FFF2-40B4-BE49-F238E27FC236}">
                  <a16:creationId xmlns="" xmlns:a16="http://schemas.microsoft.com/office/drawing/2014/main" id="{CFF42A6A-AC25-469A-8269-25044E9E0F5F}"/>
                </a:ext>
              </a:extLst>
            </p:cNvPr>
            <p:cNvSpPr/>
            <p:nvPr/>
          </p:nvSpPr>
          <p:spPr>
            <a:xfrm>
              <a:off x="4391980" y="1743438"/>
              <a:ext cx="2480222" cy="98923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표지판에 보이는 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삼각형의 변의 길이는 모두 같을까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flipV="1">
              <a:off x="5976156" y="2755564"/>
              <a:ext cx="122179" cy="21248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8C7248AE-9FE1-4189-B01B-C2CF53427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0" y="1052736"/>
            <a:ext cx="1732883" cy="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0A2717DA-80ED-484D-B60A-B61AC428B62B}"/>
              </a:ext>
            </a:extLst>
          </p:cNvPr>
          <p:cNvSpPr/>
          <p:nvPr/>
        </p:nvSpPr>
        <p:spPr>
          <a:xfrm>
            <a:off x="159185" y="2009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0A2717DA-80ED-484D-B60A-B61AC428B62B}"/>
              </a:ext>
            </a:extLst>
          </p:cNvPr>
          <p:cNvSpPr/>
          <p:nvPr/>
        </p:nvSpPr>
        <p:spPr>
          <a:xfrm>
            <a:off x="1786373" y="932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43725" y="1324930"/>
            <a:ext cx="95250" cy="391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930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)4-2-1.psd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59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5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841761" y="2285093"/>
            <a:ext cx="2974460" cy="4598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30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울타리에 삼각형이 있습니다</a:t>
            </a:r>
            <a:r>
              <a:rPr lang="en-US" altLang="ko-KR" sz="1900" b="1" spc="-30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30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7EEBBC74-C2D6-413A-947A-1382394BDD94}"/>
              </a:ext>
            </a:extLst>
          </p:cNvPr>
          <p:cNvSpPr/>
          <p:nvPr/>
        </p:nvSpPr>
        <p:spPr>
          <a:xfrm>
            <a:off x="5725803" y="5117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="" xmlns:a16="http://schemas.microsoft.com/office/drawing/2014/main" id="{1B09FD8D-7F99-4100-9572-C100068FB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22048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416999A-278B-4A7C-9A9F-3B3B26C1E0C2}"/>
              </a:ext>
            </a:extLst>
          </p:cNvPr>
          <p:cNvSpPr/>
          <p:nvPr/>
        </p:nvSpPr>
        <p:spPr bwMode="auto">
          <a:xfrm>
            <a:off x="3841761" y="2825152"/>
            <a:ext cx="2974460" cy="7060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30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횡단보도 </a:t>
            </a:r>
            <a:r>
              <a:rPr lang="ko-KR" altLang="en-US" sz="1900" b="1" spc="-30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앞 학교 담벼락</a:t>
            </a:r>
            <a:r>
              <a:rPr kumimoji="1" lang="ko-KR" altLang="en-US" sz="1900" b="1" i="0" u="none" strike="noStrike" cap="none" spc="-30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1" lang="ko-KR" altLang="en-US" sz="1900" b="1" i="0" u="none" strike="noStrike" cap="none" spc="-30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삼각형이 있습니다</a:t>
            </a:r>
            <a:r>
              <a:rPr lang="en-US" altLang="ko-KR" sz="1900" b="1" spc="-30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30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="" xmlns:a16="http://schemas.microsoft.com/office/drawing/2014/main" id="{98889F94-77F3-4B04-A86A-B1D7CCBCE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27449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7E07C4E-6E91-4BE6-8FDD-755D1D27D377}"/>
              </a:ext>
            </a:extLst>
          </p:cNvPr>
          <p:cNvSpPr/>
          <p:nvPr/>
        </p:nvSpPr>
        <p:spPr bwMode="auto">
          <a:xfrm>
            <a:off x="3841761" y="3617240"/>
            <a:ext cx="2974460" cy="7060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30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교통표지판에 </a:t>
            </a:r>
            <a:r>
              <a:rPr kumimoji="1" lang="ko-KR" altLang="en-US" sz="1900" b="1" i="0" u="none" strike="noStrike" cap="none" spc="-30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삼각형이 있습니다</a:t>
            </a:r>
            <a:r>
              <a:rPr lang="en-US" altLang="ko-KR" sz="1900" b="1" spc="-30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30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="" xmlns:a16="http://schemas.microsoft.com/office/drawing/2014/main" id="{B251BC47-A2D3-497F-B8EB-BD79A8796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35370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0C153BAA-39D4-400F-897F-067994A436D9}"/>
              </a:ext>
            </a:extLst>
          </p:cNvPr>
          <p:cNvGrpSpPr/>
          <p:nvPr/>
        </p:nvGrpSpPr>
        <p:grpSpPr>
          <a:xfrm>
            <a:off x="3740734" y="1340768"/>
            <a:ext cx="3243534" cy="260415"/>
            <a:chOff x="3894280" y="907935"/>
            <a:chExt cx="3243534" cy="260415"/>
          </a:xfrm>
        </p:grpSpPr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6B5AB204-8E49-442B-9306-08CE1074D4F9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4CF544A3-6C8E-4D7F-8E28-838194EB657B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58BF4B0E-1034-411C-A33A-0F88B7C1A3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13D1ACEB-C1CE-4EC6-8CFD-6DDACF57D30F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F8F8BA3E-CDC6-40E3-8A70-0E8EA76D0F0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ECDB0210-0351-4A34-8D89-D0B9A2DB3E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CCE85E75-2296-4A06-A164-91E9596D7EE7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2D7F5221-0F63-4792-8DFA-A66D81C1B7C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812B39-1A62-46BB-97DB-7ACCB4B850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FEF5FE4C-32BE-442F-8459-8B01BE4370C4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04351862-57B6-43D2-9452-DACC0219428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3A276111-EF20-4771-8A86-515CB0F17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0B289FC9-053E-47A7-A6E8-6B2C080381DB}"/>
                </a:ext>
              </a:extLst>
            </p:cNvPr>
            <p:cNvGrpSpPr/>
            <p:nvPr/>
          </p:nvGrpSpPr>
          <p:grpSpPr>
            <a:xfrm>
              <a:off x="6072088" y="908720"/>
              <a:ext cx="521274" cy="255591"/>
              <a:chOff x="4887332" y="345958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598A8298-63F5-4DCE-B086-D51C9F2BE9E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2CC01FD3-701E-48FB-A4DB-D00DECC7DA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FA6DE6B5-20A8-4B5D-86FF-4BFF07C0B436}"/>
                </a:ext>
              </a:extLst>
            </p:cNvPr>
            <p:cNvGrpSpPr/>
            <p:nvPr/>
          </p:nvGrpSpPr>
          <p:grpSpPr>
            <a:xfrm>
              <a:off x="6616540" y="908720"/>
              <a:ext cx="521274" cy="255591"/>
              <a:chOff x="4887332" y="345958"/>
              <a:chExt cx="521274" cy="25559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0DF69F32-6ABB-4BC2-9020-54C94C927D5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00A089B6-F4AE-47C9-8F9A-F1A0E758F1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sp>
        <p:nvSpPr>
          <p:cNvPr id="82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그림에서 삼각형을 찾아보세요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00808"/>
            <a:ext cx="3515159" cy="297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58" y="4293136"/>
            <a:ext cx="360000" cy="360000"/>
          </a:xfrm>
          <a:prstGeom prst="rect">
            <a:avLst/>
          </a:prstGeom>
        </p:spPr>
      </p:pic>
      <p:sp>
        <p:nvSpPr>
          <p:cNvPr id="87" name="타원 86"/>
          <p:cNvSpPr/>
          <p:nvPr/>
        </p:nvSpPr>
        <p:spPr>
          <a:xfrm>
            <a:off x="3586897" y="4323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-279" y="3596722"/>
            <a:ext cx="2088004" cy="615392"/>
            <a:chOff x="1411583" y="980728"/>
            <a:chExt cx="1538261" cy="615392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1411583" y="980728"/>
              <a:ext cx="1382162" cy="61539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여기에도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삼각형이 보여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이등변 삼각형 92"/>
            <p:cNvSpPr/>
            <p:nvPr/>
          </p:nvSpPr>
          <p:spPr>
            <a:xfrm rot="16200000" flipV="1">
              <a:off x="2809094" y="1056168"/>
              <a:ext cx="131884" cy="149616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9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007604" y="2168860"/>
            <a:ext cx="2733130" cy="1277072"/>
            <a:chOff x="1232915" y="600376"/>
            <a:chExt cx="2013534" cy="1277072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1232915" y="600376"/>
              <a:ext cx="2013534" cy="99574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표지판에서 보이는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삼각형의 변의 길이는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같을까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flipV="1">
              <a:off x="2961591" y="1597049"/>
              <a:ext cx="111337" cy="28039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</p:spTree>
    <p:extLst>
      <p:ext uri="{BB962C8B-B14F-4D97-AF65-F5344CB8AC3E}">
        <p14:creationId xmlns:p14="http://schemas.microsoft.com/office/powerpoint/2010/main" val="413392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97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880320" y="2293199"/>
            <a:ext cx="2974460" cy="7679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30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학교 앞 울타리에 직각삼각형이 있습니다</a:t>
            </a:r>
            <a:r>
              <a:rPr lang="en-US" altLang="ko-KR" sz="1900" b="1" spc="-30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30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7EEBBC74-C2D6-413A-947A-1382394BDD94}"/>
              </a:ext>
            </a:extLst>
          </p:cNvPr>
          <p:cNvSpPr/>
          <p:nvPr/>
        </p:nvSpPr>
        <p:spPr>
          <a:xfrm>
            <a:off x="5725803" y="5117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="" xmlns:a16="http://schemas.microsoft.com/office/drawing/2014/main" id="{1B09FD8D-7F99-4100-9572-C100068FB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66" y="21328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D2866B58-0A9D-4B45-8821-4E87A374F525}"/>
              </a:ext>
            </a:extLst>
          </p:cNvPr>
          <p:cNvSpPr/>
          <p:nvPr/>
        </p:nvSpPr>
        <p:spPr bwMode="auto">
          <a:xfrm>
            <a:off x="3880320" y="3156182"/>
            <a:ext cx="2974460" cy="7679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30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학교 창문에 직각삼각형이 있습니다</a:t>
            </a:r>
            <a:r>
              <a:rPr lang="en-US" altLang="ko-KR" sz="1900" b="1" spc="-30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30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="" xmlns:a16="http://schemas.microsoft.com/office/drawing/2014/main" id="{143766DE-73D8-4C19-B98E-25A85B3AA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66" y="29958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C97D139D-A260-4B87-912D-D991EB5C4E9C}"/>
              </a:ext>
            </a:extLst>
          </p:cNvPr>
          <p:cNvGrpSpPr/>
          <p:nvPr/>
        </p:nvGrpSpPr>
        <p:grpSpPr>
          <a:xfrm>
            <a:off x="3743908" y="1332381"/>
            <a:ext cx="3243534" cy="260415"/>
            <a:chOff x="3894280" y="1412776"/>
            <a:chExt cx="3243534" cy="260415"/>
          </a:xfrm>
        </p:grpSpPr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D6F09C10-88E3-417A-A191-BA00555E53CD}"/>
                </a:ext>
              </a:extLst>
            </p:cNvPr>
            <p:cNvGrpSpPr/>
            <p:nvPr/>
          </p:nvGrpSpPr>
          <p:grpSpPr>
            <a:xfrm>
              <a:off x="4438732" y="1413102"/>
              <a:ext cx="521274" cy="258880"/>
              <a:chOff x="3792317" y="345499"/>
              <a:chExt cx="521274" cy="25888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A36681CD-4C05-49AA-9942-64D6065DD85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FDB47FD6-27C5-4D58-8272-667EF48844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73C2B4E4-C5F1-42AD-AD0A-0FCE76FA4B6F}"/>
                </a:ext>
              </a:extLst>
            </p:cNvPr>
            <p:cNvGrpSpPr/>
            <p:nvPr/>
          </p:nvGrpSpPr>
          <p:grpSpPr>
            <a:xfrm>
              <a:off x="4983184" y="1414770"/>
              <a:ext cx="521274" cy="255591"/>
              <a:chOff x="4338619" y="347167"/>
              <a:chExt cx="521274" cy="25559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3D463E8A-AD5E-425F-893F-9DA0B5031DB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EA896E4E-9B74-465A-AC69-D4926093A8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1CEAF336-1094-4494-8F5F-1803BBBAF9F4}"/>
                </a:ext>
              </a:extLst>
            </p:cNvPr>
            <p:cNvGrpSpPr/>
            <p:nvPr/>
          </p:nvGrpSpPr>
          <p:grpSpPr>
            <a:xfrm>
              <a:off x="5527636" y="1413561"/>
              <a:ext cx="521274" cy="255591"/>
              <a:chOff x="4887332" y="345958"/>
              <a:chExt cx="521274" cy="25559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6B2B3290-0946-4A9A-8CF3-0044590C708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5BA01043-B306-4A0D-85EF-D39140868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4C2B0C6A-3840-4C6F-B8FE-7249F0DBA835}"/>
                </a:ext>
              </a:extLst>
            </p:cNvPr>
            <p:cNvGrpSpPr/>
            <p:nvPr/>
          </p:nvGrpSpPr>
          <p:grpSpPr>
            <a:xfrm>
              <a:off x="3894280" y="1412776"/>
              <a:ext cx="521274" cy="260415"/>
              <a:chOff x="3240719" y="345173"/>
              <a:chExt cx="521274" cy="26041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2472F2CE-FC40-4FBE-8730-8C660A8E426A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5C488F1A-2715-488C-BD26-F69C812033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5E01B7AB-B190-4EB5-8163-C85983961852}"/>
                </a:ext>
              </a:extLst>
            </p:cNvPr>
            <p:cNvGrpSpPr/>
            <p:nvPr/>
          </p:nvGrpSpPr>
          <p:grpSpPr>
            <a:xfrm>
              <a:off x="6072088" y="1413561"/>
              <a:ext cx="521274" cy="255591"/>
              <a:chOff x="4887332" y="345958"/>
              <a:chExt cx="521274" cy="25559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51C03EC9-5B42-4502-B811-1C1DC396DD2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4225BA63-9A7E-4282-84A9-B0385065E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2A28CBD2-DACD-454C-A870-6ABBADE21DCF}"/>
                </a:ext>
              </a:extLst>
            </p:cNvPr>
            <p:cNvGrpSpPr/>
            <p:nvPr/>
          </p:nvGrpSpPr>
          <p:grpSpPr>
            <a:xfrm>
              <a:off x="6616540" y="1413561"/>
              <a:ext cx="521274" cy="255591"/>
              <a:chOff x="4887332" y="345958"/>
              <a:chExt cx="521274" cy="255591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5D589949-389A-404E-9262-A394F85E5F9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AACEE0E0-D65B-458D-9F8B-48E62C81D5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718677"/>
            <a:ext cx="3614557" cy="321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66" y="4577825"/>
            <a:ext cx="360000" cy="360000"/>
          </a:xfrm>
          <a:prstGeom prst="rect">
            <a:avLst/>
          </a:prstGeom>
        </p:spPr>
      </p:pic>
      <p:sp>
        <p:nvSpPr>
          <p:cNvPr id="70" name="타원 69"/>
          <p:cNvSpPr/>
          <p:nvPr/>
        </p:nvSpPr>
        <p:spPr>
          <a:xfrm>
            <a:off x="3659405" y="46083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그림에서 직각삼각형을 찾아보세요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281C1F35-91C8-424E-A5F1-3129115E05BC}"/>
              </a:ext>
            </a:extLst>
          </p:cNvPr>
          <p:cNvGrpSpPr/>
          <p:nvPr/>
        </p:nvGrpSpPr>
        <p:grpSpPr>
          <a:xfrm>
            <a:off x="2015716" y="2888940"/>
            <a:ext cx="1775212" cy="837098"/>
            <a:chOff x="3533027" y="1232756"/>
            <a:chExt cx="1775212" cy="83709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533027" y="1232756"/>
              <a:ext cx="1775212" cy="66216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직각삼각형도 있네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이등변 삼각형 74"/>
            <p:cNvSpPr/>
            <p:nvPr/>
          </p:nvSpPr>
          <p:spPr>
            <a:xfrm flipV="1">
              <a:off x="3885122" y="1890353"/>
              <a:ext cx="144853" cy="17950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19C05478-4C97-46A3-AF61-B2EE5CE00220}"/>
              </a:ext>
            </a:extLst>
          </p:cNvPr>
          <p:cNvGrpSpPr/>
          <p:nvPr/>
        </p:nvGrpSpPr>
        <p:grpSpPr>
          <a:xfrm>
            <a:off x="115384" y="2132856"/>
            <a:ext cx="2449549" cy="944674"/>
            <a:chOff x="529954" y="1410197"/>
            <a:chExt cx="2591159" cy="1262169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529954" y="1410197"/>
              <a:ext cx="2591159" cy="9817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울타리에 여러 가지 삼각형이 보이네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flipV="1">
              <a:off x="1765712" y="2405032"/>
              <a:ext cx="119642" cy="267334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dirty="0"/>
            </a:p>
          </p:txBody>
        </p:sp>
      </p:grpSp>
      <p:sp>
        <p:nvSpPr>
          <p:cNvPr id="7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88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92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880320" y="2332561"/>
            <a:ext cx="2974460" cy="7026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30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모든 삼각형에는 예각이 있습니다</a:t>
            </a:r>
            <a:r>
              <a:rPr lang="en-US" altLang="ko-KR" sz="1900" b="1" spc="-30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30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7EEBBC74-C2D6-413A-947A-1382394BDD94}"/>
              </a:ext>
            </a:extLst>
          </p:cNvPr>
          <p:cNvSpPr/>
          <p:nvPr/>
        </p:nvSpPr>
        <p:spPr>
          <a:xfrm>
            <a:off x="5725803" y="5117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="" xmlns:a16="http://schemas.microsoft.com/office/drawing/2014/main" id="{1B09FD8D-7F99-4100-9572-C100068FB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66" y="21722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D2866B58-0A9D-4B45-8821-4E87A374F525}"/>
              </a:ext>
            </a:extLst>
          </p:cNvPr>
          <p:cNvSpPr/>
          <p:nvPr/>
        </p:nvSpPr>
        <p:spPr bwMode="auto">
          <a:xfrm>
            <a:off x="3880320" y="3119072"/>
            <a:ext cx="2974460" cy="381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30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직각이 있는 삼각형도 있습니다</a:t>
            </a:r>
            <a:r>
              <a:rPr lang="en-US" altLang="ko-KR" sz="1900" b="1" spc="-30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30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="" xmlns:a16="http://schemas.microsoft.com/office/drawing/2014/main" id="{143766DE-73D8-4C19-B98E-25A85B3AA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66" y="29587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1C3AC11-3E3D-4139-A57C-B730601ACFDF}"/>
              </a:ext>
            </a:extLst>
          </p:cNvPr>
          <p:cNvSpPr/>
          <p:nvPr/>
        </p:nvSpPr>
        <p:spPr bwMode="auto">
          <a:xfrm>
            <a:off x="3880320" y="3587124"/>
            <a:ext cx="2974460" cy="381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30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둔각이 있는 삼각형도 있습니다</a:t>
            </a:r>
            <a:r>
              <a:rPr lang="en-US" altLang="ko-KR" sz="1900" b="1" spc="-30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30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="" xmlns:a16="http://schemas.microsoft.com/office/drawing/2014/main" id="{AA6EA625-61CA-4571-AA03-594F6BE7C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66" y="34267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BBE1EFA5-EE0C-4F41-AD94-32BB9053B75B}"/>
              </a:ext>
            </a:extLst>
          </p:cNvPr>
          <p:cNvGrpSpPr/>
          <p:nvPr/>
        </p:nvGrpSpPr>
        <p:grpSpPr>
          <a:xfrm>
            <a:off x="3740734" y="1332381"/>
            <a:ext cx="3243534" cy="260415"/>
            <a:chOff x="3894280" y="2060063"/>
            <a:chExt cx="3243534" cy="260415"/>
          </a:xfrm>
        </p:grpSpPr>
        <p:grpSp>
          <p:nvGrpSpPr>
            <p:cNvPr id="47" name="그룹 46">
              <a:extLst>
                <a:ext uri="{FF2B5EF4-FFF2-40B4-BE49-F238E27FC236}">
                  <a16:creationId xmlns="" xmlns:a16="http://schemas.microsoft.com/office/drawing/2014/main" id="{3F52F1BF-A5DB-4092-93F3-3ADE101243CB}"/>
                </a:ext>
              </a:extLst>
            </p:cNvPr>
            <p:cNvGrpSpPr/>
            <p:nvPr/>
          </p:nvGrpSpPr>
          <p:grpSpPr>
            <a:xfrm>
              <a:off x="4438732" y="2060389"/>
              <a:ext cx="521274" cy="258880"/>
              <a:chOff x="3792317" y="345499"/>
              <a:chExt cx="521274" cy="25888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3D08DAFD-3B51-46D5-9296-43A09DAB499D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EAE7BAD0-6834-48B2-AE47-CE10F02BDB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D7F83C02-B7BE-4E48-AF6B-D95D3141ABB6}"/>
                </a:ext>
              </a:extLst>
            </p:cNvPr>
            <p:cNvGrpSpPr/>
            <p:nvPr/>
          </p:nvGrpSpPr>
          <p:grpSpPr>
            <a:xfrm>
              <a:off x="4983184" y="2062057"/>
              <a:ext cx="521274" cy="255591"/>
              <a:chOff x="4338619" y="347167"/>
              <a:chExt cx="521274" cy="25559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91657400-C701-4267-8D06-F9B102887B77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C8905EB6-3F8D-4A8F-BE04-E5472B82F7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3B9D117A-D094-4A66-BF88-DF07DF93A49A}"/>
                </a:ext>
              </a:extLst>
            </p:cNvPr>
            <p:cNvGrpSpPr/>
            <p:nvPr/>
          </p:nvGrpSpPr>
          <p:grpSpPr>
            <a:xfrm>
              <a:off x="5527636" y="2060848"/>
              <a:ext cx="521274" cy="255591"/>
              <a:chOff x="4887332" y="345958"/>
              <a:chExt cx="521274" cy="25559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5C30DA94-8A6B-4144-9CD5-CB8267CFC27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750275B4-1160-4736-A6F7-75D7F9C911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A84E9A9E-FC15-4801-A476-D1610A31A9FD}"/>
                </a:ext>
              </a:extLst>
            </p:cNvPr>
            <p:cNvGrpSpPr/>
            <p:nvPr/>
          </p:nvGrpSpPr>
          <p:grpSpPr>
            <a:xfrm>
              <a:off x="3894280" y="2060063"/>
              <a:ext cx="521274" cy="260415"/>
              <a:chOff x="3240719" y="345173"/>
              <a:chExt cx="521274" cy="260415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C4584C08-0C15-42A7-9489-D5352A8A9D4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94B24E0F-AAC5-4CAE-859B-3E3F62D21E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3194E985-D768-4BD8-9332-02DE17A2AA22}"/>
                </a:ext>
              </a:extLst>
            </p:cNvPr>
            <p:cNvGrpSpPr/>
            <p:nvPr/>
          </p:nvGrpSpPr>
          <p:grpSpPr>
            <a:xfrm>
              <a:off x="6072088" y="2060848"/>
              <a:ext cx="521274" cy="255591"/>
              <a:chOff x="4887332" y="345958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0D853B2B-5BD0-4D7A-9EDB-8F0A3292050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C9819E42-C38C-44A9-B15E-FD6BE8F6DD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B452F863-9FD3-44A2-813E-83B043A6F04C}"/>
                </a:ext>
              </a:extLst>
            </p:cNvPr>
            <p:cNvGrpSpPr/>
            <p:nvPr/>
          </p:nvGrpSpPr>
          <p:grpSpPr>
            <a:xfrm>
              <a:off x="6616540" y="2060848"/>
              <a:ext cx="521274" cy="255591"/>
              <a:chOff x="4887332" y="345958"/>
              <a:chExt cx="521274" cy="25559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38BE5B70-4207-4189-B474-6C1E04CC5CD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A81759C2-1DEC-49F7-9522-2D7CD0F9BF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718677"/>
            <a:ext cx="3614557" cy="321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66" y="4577825"/>
            <a:ext cx="360000" cy="360000"/>
          </a:xfrm>
          <a:prstGeom prst="rect">
            <a:avLst/>
          </a:prstGeom>
        </p:spPr>
      </p:pic>
      <p:sp>
        <p:nvSpPr>
          <p:cNvPr id="82" name="타원 81"/>
          <p:cNvSpPr/>
          <p:nvPr/>
        </p:nvSpPr>
        <p:spPr>
          <a:xfrm>
            <a:off x="3659405" y="46083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281C1F35-91C8-424E-A5F1-3129115E05BC}"/>
              </a:ext>
            </a:extLst>
          </p:cNvPr>
          <p:cNvGrpSpPr/>
          <p:nvPr/>
        </p:nvGrpSpPr>
        <p:grpSpPr>
          <a:xfrm>
            <a:off x="2015716" y="2888940"/>
            <a:ext cx="1775212" cy="837098"/>
            <a:chOff x="3533027" y="1232756"/>
            <a:chExt cx="1775212" cy="83709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533027" y="1232756"/>
              <a:ext cx="1775212" cy="66216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직각삼각형도 있네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이등변 삼각형 84"/>
            <p:cNvSpPr/>
            <p:nvPr/>
          </p:nvSpPr>
          <p:spPr>
            <a:xfrm flipV="1">
              <a:off x="3885122" y="1890353"/>
              <a:ext cx="144853" cy="17950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="" xmlns:a16="http://schemas.microsoft.com/office/drawing/2014/main" id="{19C05478-4C97-46A3-AF61-B2EE5CE00220}"/>
              </a:ext>
            </a:extLst>
          </p:cNvPr>
          <p:cNvGrpSpPr/>
          <p:nvPr/>
        </p:nvGrpSpPr>
        <p:grpSpPr>
          <a:xfrm>
            <a:off x="115384" y="2132856"/>
            <a:ext cx="2449549" cy="944674"/>
            <a:chOff x="529954" y="1410197"/>
            <a:chExt cx="2591159" cy="1262169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529954" y="1410197"/>
              <a:ext cx="2591159" cy="9817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울타리에 여러 가지 삼각형이 보이네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이등변 삼각형 87"/>
            <p:cNvSpPr/>
            <p:nvPr/>
          </p:nvSpPr>
          <p:spPr>
            <a:xfrm flipV="1">
              <a:off x="1765712" y="2405032"/>
              <a:ext cx="119642" cy="267334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dirty="0"/>
            </a:p>
          </p:txBody>
        </p:sp>
      </p:grpSp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300" dirty="0">
                <a:latin typeface="맑은 고딕" pitchFamily="50" charset="-127"/>
                <a:ea typeface="맑은 고딕" pitchFamily="50" charset="-127"/>
              </a:rPr>
              <a:t>울타리에서 보이는 삼각형에서 예각</a:t>
            </a:r>
            <a:r>
              <a:rPr lang="en-US" altLang="ko-KR" sz="1900" spc="-3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30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900" spc="-3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300" dirty="0">
                <a:latin typeface="맑은 고딕" pitchFamily="50" charset="-127"/>
                <a:ea typeface="맑은 고딕" pitchFamily="50" charset="-127"/>
              </a:rPr>
              <a:t>둔각을 찾아보세요</a:t>
            </a:r>
            <a:r>
              <a:rPr lang="en-US" altLang="ko-KR" sz="1900" spc="-3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6963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42603</TotalTime>
  <Words>1275</Words>
  <Application>Microsoft Office PowerPoint</Application>
  <PresentationFormat>화면 슬라이드 쇼(4:3)</PresentationFormat>
  <Paragraphs>450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7658</cp:revision>
  <dcterms:created xsi:type="dcterms:W3CDTF">2008-07-15T12:19:11Z</dcterms:created>
  <dcterms:modified xsi:type="dcterms:W3CDTF">2022-06-13T01:22:42Z</dcterms:modified>
</cp:coreProperties>
</file>