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5" r:id="rId2"/>
  </p:sldMasterIdLst>
  <p:notesMasterIdLst>
    <p:notesMasterId r:id="rId22"/>
  </p:notesMasterIdLst>
  <p:handoutMasterIdLst>
    <p:handoutMasterId r:id="rId23"/>
  </p:handoutMasterIdLst>
  <p:sldIdLst>
    <p:sldId id="782" r:id="rId3"/>
    <p:sldId id="783" r:id="rId4"/>
    <p:sldId id="1171" r:id="rId5"/>
    <p:sldId id="1173" r:id="rId6"/>
    <p:sldId id="1130" r:id="rId7"/>
    <p:sldId id="1126" r:id="rId8"/>
    <p:sldId id="1229" r:id="rId9"/>
    <p:sldId id="1212" r:id="rId10"/>
    <p:sldId id="1186" r:id="rId11"/>
    <p:sldId id="1235" r:id="rId12"/>
    <p:sldId id="1236" r:id="rId13"/>
    <p:sldId id="1146" r:id="rId14"/>
    <p:sldId id="1149" r:id="rId15"/>
    <p:sldId id="1150" r:id="rId16"/>
    <p:sldId id="1233" r:id="rId17"/>
    <p:sldId id="1224" r:id="rId18"/>
    <p:sldId id="1208" r:id="rId19"/>
    <p:sldId id="1181" r:id="rId20"/>
    <p:sldId id="1237" r:id="rId21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BF5"/>
    <a:srgbClr val="FCD5B5"/>
    <a:srgbClr val="AE7C65"/>
    <a:srgbClr val="A1A5AD"/>
    <a:srgbClr val="C7A08C"/>
    <a:srgbClr val="FCCD89"/>
    <a:srgbClr val="6F2183"/>
    <a:srgbClr val="00A0FF"/>
    <a:srgbClr val="FFFFFF"/>
    <a:srgbClr val="01A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507" autoAdjust="0"/>
  </p:normalViewPr>
  <p:slideViewPr>
    <p:cSldViewPr>
      <p:cViewPr>
        <p:scale>
          <a:sx n="100" d="100"/>
          <a:sy n="100" d="100"/>
        </p:scale>
        <p:origin x="-1956" y="-4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BCA7C2-A0FB-422D-9DDA-4CDEEDEC987F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6166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BCA7C2-A0FB-422D-9DDA-4CDEEDEC987F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711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BCA7C2-A0FB-422D-9DDA-4CDEEDEC987F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1774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423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3702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121248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6799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41-MM-MM-04-03-04-0-0-0-0&amp;classno=MM_41_04/suh_0401_02_0004/suh_0401_02_0004_301_1.html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2.html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4.html" TargetMode="Externa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4.html" TargetMode="Externa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llbless208&amp;classa=A8-C1-22-WI-WI-03-01-02-0-0-0-0&amp;classno=WI_22_03/win_0202_0102_0004/win_0202_0102_0004_103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320572"/>
              </p:ext>
            </p:extLst>
          </p:nvPr>
        </p:nvGraphicFramePr>
        <p:xfrm>
          <a:off x="34925" y="2446338"/>
          <a:ext cx="8929688" cy="3616845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734305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93894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과목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_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학년학기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_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단원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suh_0501_03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차시명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05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생활 속에서 대응 관계를 찾아 식으로 나타내어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suh_0501_03_0005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39C4B630-8F54-4BB7-AF42-CEBFC83FD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9" y="843530"/>
            <a:ext cx="6888963" cy="4188068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795745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표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정답확인 버튼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토글됨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그림 보기 버튼 삭제</a:t>
                      </a:r>
                      <a:endParaRPr lang="en-US" altLang="ko-KR" sz="1000" kern="1200" dirty="0" smtClean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160657" y="2558047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4605" y="259456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962588" y="4750467"/>
            <a:ext cx="1021680" cy="326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851386" y="464092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19D4FC25-7B23-45E6-97CA-D6B7A21F598C}"/>
              </a:ext>
            </a:extLst>
          </p:cNvPr>
          <p:cNvSpPr/>
          <p:nvPr/>
        </p:nvSpPr>
        <p:spPr>
          <a:xfrm>
            <a:off x="189533" y="2917350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923781C1-91A0-46D6-891A-0C5C87570813}"/>
              </a:ext>
            </a:extLst>
          </p:cNvPr>
          <p:cNvSpPr/>
          <p:nvPr/>
        </p:nvSpPr>
        <p:spPr>
          <a:xfrm>
            <a:off x="28821" y="303327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C4FB2944-484E-489D-9344-E7A27C29F8EC}"/>
              </a:ext>
            </a:extLst>
          </p:cNvPr>
          <p:cNvSpPr/>
          <p:nvPr/>
        </p:nvSpPr>
        <p:spPr>
          <a:xfrm>
            <a:off x="4826568" y="221501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sp>
        <p:nvSpPr>
          <p:cNvPr id="17" name="TextBox 7">
            <a:extLst>
              <a:ext uri="{FF2B5EF4-FFF2-40B4-BE49-F238E27FC236}">
                <a16:creationId xmlns="" xmlns:a16="http://schemas.microsoft.com/office/drawing/2014/main" id="{B2089A3D-F92A-4858-B6CF-EA3815A68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="" xmlns:a16="http://schemas.microsoft.com/office/drawing/2014/main" id="{3D641FDA-9C2A-4ED0-A864-BC30C5CDB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23" name="직사각형 21">
            <a:extLst>
              <a:ext uri="{FF2B5EF4-FFF2-40B4-BE49-F238E27FC236}">
                <a16:creationId xmlns="" xmlns:a16="http://schemas.microsoft.com/office/drawing/2014/main" id="{4C4647CB-7F64-46B0-8276-42D7F619F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suh_0501_03_0005_202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>
            <a:extLst>
              <a:ext uri="{FF2B5EF4-FFF2-40B4-BE49-F238E27FC236}">
                <a16:creationId xmlns="" xmlns:a16="http://schemas.microsoft.com/office/drawing/2014/main" id="{D9A45812-5BC0-483D-9A21-5D6AE7B17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생활 속에서 대응 관계를 찾아 식으로 나타내어 볼까요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7F0B8188-42B7-43B1-8967-59BCA51E9C7E}"/>
              </a:ext>
            </a:extLst>
          </p:cNvPr>
          <p:cNvSpPr/>
          <p:nvPr/>
        </p:nvSpPr>
        <p:spPr>
          <a:xfrm>
            <a:off x="551808" y="2907728"/>
            <a:ext cx="6000412" cy="11809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="" xmlns:a16="http://schemas.microsoft.com/office/drawing/2014/main" id="{D99741E8-6D40-4657-B66A-F84D0B0D445C}"/>
              </a:ext>
            </a:extLst>
          </p:cNvPr>
          <p:cNvSpPr/>
          <p:nvPr/>
        </p:nvSpPr>
        <p:spPr>
          <a:xfrm>
            <a:off x="440606" y="391850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C7B5B081-1CA5-4983-96D4-60F25909CCC2}"/>
              </a:ext>
            </a:extLst>
          </p:cNvPr>
          <p:cNvSpPr/>
          <p:nvPr/>
        </p:nvSpPr>
        <p:spPr>
          <a:xfrm>
            <a:off x="5671242" y="1803405"/>
            <a:ext cx="808970" cy="3543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92F46C2A-D93D-498E-B59C-4093B93454CD}"/>
              </a:ext>
            </a:extLst>
          </p:cNvPr>
          <p:cNvSpPr/>
          <p:nvPr/>
        </p:nvSpPr>
        <p:spPr>
          <a:xfrm>
            <a:off x="6386534" y="200507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DDB63F4B-2CED-4957-B92C-875DEC0F82B5}"/>
              </a:ext>
            </a:extLst>
          </p:cNvPr>
          <p:cNvGrpSpPr/>
          <p:nvPr/>
        </p:nvGrpSpPr>
        <p:grpSpPr>
          <a:xfrm>
            <a:off x="4638456" y="1528914"/>
            <a:ext cx="983490" cy="336785"/>
            <a:chOff x="3674337" y="1157943"/>
            <a:chExt cx="1474206" cy="504825"/>
          </a:xfrm>
        </p:grpSpPr>
        <p:pic>
          <p:nvPicPr>
            <p:cNvPr id="32" name="Picture 38">
              <a:extLst>
                <a:ext uri="{FF2B5EF4-FFF2-40B4-BE49-F238E27FC236}">
                  <a16:creationId xmlns="" xmlns:a16="http://schemas.microsoft.com/office/drawing/2014/main" id="{ABB24937-AF6E-4320-9DD3-F04AE8AFD8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337" y="1157943"/>
              <a:ext cx="146685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915D8321-F294-407A-A2C6-F088B06490DD}"/>
                </a:ext>
              </a:extLst>
            </p:cNvPr>
            <p:cNvSpPr txBox="1"/>
            <p:nvPr/>
          </p:nvSpPr>
          <p:spPr>
            <a:xfrm>
              <a:off x="4069317" y="1273139"/>
              <a:ext cx="1079226" cy="380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>
                  <a:solidFill>
                    <a:srgbClr val="78727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준비물 </a:t>
              </a:r>
              <a:r>
                <a:rPr lang="en-US" altLang="ko-KR" sz="1050" b="1" dirty="0">
                  <a:solidFill>
                    <a:srgbClr val="78727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8</a:t>
              </a:r>
              <a:endParaRPr lang="ko-KR" altLang="en-US" sz="1050" b="1" dirty="0">
                <a:solidFill>
                  <a:srgbClr val="78727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3161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B86C0B67-8A86-417A-A26F-6C38E5C3E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9" y="843530"/>
            <a:ext cx="6888963" cy="4200822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851665"/>
              </p:ext>
            </p:extLst>
          </p:nvPr>
        </p:nvGraphicFramePr>
        <p:xfrm>
          <a:off x="6984268" y="692696"/>
          <a:ext cx="2086863" cy="311613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그림 보기 버튼 삭제</a:t>
                      </a:r>
                      <a:endParaRPr lang="en-US" altLang="ko-KR" sz="1000" kern="12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160657" y="2558047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4605" y="259456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962588" y="4750467"/>
            <a:ext cx="1021680" cy="326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851386" y="464092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19D4FC25-7B23-45E6-97CA-D6B7A21F598C}"/>
              </a:ext>
            </a:extLst>
          </p:cNvPr>
          <p:cNvSpPr/>
          <p:nvPr/>
        </p:nvSpPr>
        <p:spPr>
          <a:xfrm>
            <a:off x="80504" y="3271847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923781C1-91A0-46D6-891A-0C5C87570813}"/>
              </a:ext>
            </a:extLst>
          </p:cNvPr>
          <p:cNvSpPr/>
          <p:nvPr/>
        </p:nvSpPr>
        <p:spPr>
          <a:xfrm>
            <a:off x="-80208" y="338777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C4FB2944-484E-489D-9344-E7A27C29F8EC}"/>
              </a:ext>
            </a:extLst>
          </p:cNvPr>
          <p:cNvSpPr/>
          <p:nvPr/>
        </p:nvSpPr>
        <p:spPr>
          <a:xfrm>
            <a:off x="4826568" y="221501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sp>
        <p:nvSpPr>
          <p:cNvPr id="17" name="TextBox 7">
            <a:extLst>
              <a:ext uri="{FF2B5EF4-FFF2-40B4-BE49-F238E27FC236}">
                <a16:creationId xmlns="" xmlns:a16="http://schemas.microsoft.com/office/drawing/2014/main" id="{B2089A3D-F92A-4858-B6CF-EA3815A68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="" xmlns:a16="http://schemas.microsoft.com/office/drawing/2014/main" id="{3D641FDA-9C2A-4ED0-A864-BC30C5CDB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23" name="직사각형 21">
            <a:extLst>
              <a:ext uri="{FF2B5EF4-FFF2-40B4-BE49-F238E27FC236}">
                <a16:creationId xmlns="" xmlns:a16="http://schemas.microsoft.com/office/drawing/2014/main" id="{4C4647CB-7F64-46B0-8276-42D7F619F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suh_0501_03_0005_202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>
            <a:extLst>
              <a:ext uri="{FF2B5EF4-FFF2-40B4-BE49-F238E27FC236}">
                <a16:creationId xmlns="" xmlns:a16="http://schemas.microsoft.com/office/drawing/2014/main" id="{D9A45812-5BC0-483D-9A21-5D6AE7B17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생활 속에서 대응 관계를 찾아 식으로 나타내어 볼까요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C7B5B081-1CA5-4983-96D4-60F25909CCC2}"/>
              </a:ext>
            </a:extLst>
          </p:cNvPr>
          <p:cNvSpPr/>
          <p:nvPr/>
        </p:nvSpPr>
        <p:spPr>
          <a:xfrm>
            <a:off x="5671242" y="1803405"/>
            <a:ext cx="808970" cy="3543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92F46C2A-D93D-498E-B59C-4093B93454CD}"/>
              </a:ext>
            </a:extLst>
          </p:cNvPr>
          <p:cNvSpPr/>
          <p:nvPr/>
        </p:nvSpPr>
        <p:spPr>
          <a:xfrm>
            <a:off x="6386534" y="200507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="" xmlns:a16="http://schemas.microsoft.com/office/drawing/2014/main" id="{DDB63F4B-2CED-4957-B92C-875DEC0F82B5}"/>
              </a:ext>
            </a:extLst>
          </p:cNvPr>
          <p:cNvGrpSpPr/>
          <p:nvPr/>
        </p:nvGrpSpPr>
        <p:grpSpPr>
          <a:xfrm>
            <a:off x="4638456" y="1528914"/>
            <a:ext cx="983490" cy="336785"/>
            <a:chOff x="3674337" y="1157943"/>
            <a:chExt cx="1474206" cy="504825"/>
          </a:xfrm>
        </p:grpSpPr>
        <p:pic>
          <p:nvPicPr>
            <p:cNvPr id="27" name="Picture 38">
              <a:extLst>
                <a:ext uri="{FF2B5EF4-FFF2-40B4-BE49-F238E27FC236}">
                  <a16:creationId xmlns="" xmlns:a16="http://schemas.microsoft.com/office/drawing/2014/main" id="{ABB24937-AF6E-4320-9DD3-F04AE8AFD8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337" y="1157943"/>
              <a:ext cx="146685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915D8321-F294-407A-A2C6-F088B06490DD}"/>
                </a:ext>
              </a:extLst>
            </p:cNvPr>
            <p:cNvSpPr txBox="1"/>
            <p:nvPr/>
          </p:nvSpPr>
          <p:spPr>
            <a:xfrm>
              <a:off x="4069317" y="1273139"/>
              <a:ext cx="1079226" cy="380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>
                  <a:solidFill>
                    <a:srgbClr val="78727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준비물 </a:t>
              </a:r>
              <a:r>
                <a:rPr lang="en-US" altLang="ko-KR" sz="1050" b="1" dirty="0">
                  <a:solidFill>
                    <a:srgbClr val="78727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8</a:t>
              </a:r>
              <a:endParaRPr lang="ko-KR" altLang="en-US" sz="1050" b="1" dirty="0">
                <a:solidFill>
                  <a:srgbClr val="78727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3921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D17C6A87-3F4A-4A77-8C53-A0974F2C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61" y="954080"/>
            <a:ext cx="6769103" cy="4265764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894310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핵심정리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43508" y="944724"/>
            <a:ext cx="6771756" cy="42844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43505" y="1490164"/>
            <a:ext cx="345594" cy="12547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9114" y="148711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91580" y="5949280"/>
            <a:ext cx="48422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https://cdata2.tsherpa.co.kr/tsherpa/MultiMedia/Flash/2020/curri/index.html?flashxmlnum=yuni4856&amp;classa=A8-C1-41-MM-MM-04-03-04-0-0-0-0&amp;classno=MM_41_04/suh_0401_02_0004/suh_0401_02_0004_301_1.html</a:t>
            </a:r>
            <a:r>
              <a:rPr lang="en-US" altLang="ko-KR" sz="1000" dirty="0"/>
              <a:t>   </a:t>
            </a:r>
            <a:endParaRPr lang="ko-KR" altLang="en-US" sz="1000" dirty="0"/>
          </a:p>
        </p:txBody>
      </p:sp>
      <p:pic>
        <p:nvPicPr>
          <p:cNvPr id="13" name="Picture 2">
            <a:extLst>
              <a:ext uri="{FF2B5EF4-FFF2-40B4-BE49-F238E27FC236}">
                <a16:creationId xmlns="" xmlns:a16="http://schemas.microsoft.com/office/drawing/2014/main" id="{42EC4061-9933-45BA-9F41-1685F62E2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9" y="1713833"/>
            <a:ext cx="202225" cy="219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7">
            <a:extLst>
              <a:ext uri="{FF2B5EF4-FFF2-40B4-BE49-F238E27FC236}">
                <a16:creationId xmlns="" xmlns:a16="http://schemas.microsoft.com/office/drawing/2014/main" id="{1EAB565A-7EAB-4763-A1DD-CB5A2C240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6" name="TextBox 8">
            <a:extLst>
              <a:ext uri="{FF2B5EF4-FFF2-40B4-BE49-F238E27FC236}">
                <a16:creationId xmlns="" xmlns:a16="http://schemas.microsoft.com/office/drawing/2014/main" id="{9208C117-E4D9-4647-BB7E-7431A940BB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17" name="직사각형 21">
            <a:extLst>
              <a:ext uri="{FF2B5EF4-FFF2-40B4-BE49-F238E27FC236}">
                <a16:creationId xmlns="" xmlns:a16="http://schemas.microsoft.com/office/drawing/2014/main" id="{6F8C5E4A-EF34-4247-BE01-C326D2A03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suh_0501_03_0005_301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9">
            <a:extLst>
              <a:ext uri="{FF2B5EF4-FFF2-40B4-BE49-F238E27FC236}">
                <a16:creationId xmlns="" xmlns:a16="http://schemas.microsoft.com/office/drawing/2014/main" id="{C8F7D005-1C7F-47EB-96EA-40E566A81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생활 속에서 대응 관계를 찾아 식으로 나타내어 볼까요</a:t>
            </a:r>
          </a:p>
        </p:txBody>
      </p:sp>
      <p:sp>
        <p:nvSpPr>
          <p:cNvPr id="14" name="타원 13"/>
          <p:cNvSpPr/>
          <p:nvPr/>
        </p:nvSpPr>
        <p:spPr>
          <a:xfrm>
            <a:off x="139272" y="76380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0633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0F9C640C-AD33-4DFE-90C1-7B42E2116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98" y="1007074"/>
            <a:ext cx="6651416" cy="4117995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609910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우측 상단 텍스트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58~59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904147" y="1534217"/>
            <a:ext cx="764489" cy="3632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789757" y="158524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91580" y="591327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http://cdata.tsherpa.co.kr/tsherpa/MultiMedia/Flash/2020/curri/index.html?flashxmlnum=soboro2&amp;classa=A8-C1-62-KK-KA-02-03-04-0-0-0-0&amp;classno=AA_SAMPLE/nproto_sample/DA/nproto_cmn_912.html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DCE58930-F3E3-4CDE-8A7E-D3CFD31CF56D}"/>
              </a:ext>
            </a:extLst>
          </p:cNvPr>
          <p:cNvSpPr/>
          <p:nvPr/>
        </p:nvSpPr>
        <p:spPr>
          <a:xfrm>
            <a:off x="2598159" y="3429000"/>
            <a:ext cx="1901834" cy="4320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C6501BED-D211-4792-9803-84BE39B58EB1}"/>
              </a:ext>
            </a:extLst>
          </p:cNvPr>
          <p:cNvSpPr/>
          <p:nvPr/>
        </p:nvSpPr>
        <p:spPr>
          <a:xfrm>
            <a:off x="2483768" y="34080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4DC04281-9A35-4D92-B02B-ECA6776D6C22}"/>
              </a:ext>
            </a:extLst>
          </p:cNvPr>
          <p:cNvSpPr/>
          <p:nvPr/>
        </p:nvSpPr>
        <p:spPr>
          <a:xfrm>
            <a:off x="836163" y="2749097"/>
            <a:ext cx="314012" cy="3255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="" xmlns:a16="http://schemas.microsoft.com/office/drawing/2014/main" id="{142C65CE-210F-4116-970C-A63C8A152571}"/>
              </a:ext>
            </a:extLst>
          </p:cNvPr>
          <p:cNvSpPr/>
          <p:nvPr/>
        </p:nvSpPr>
        <p:spPr>
          <a:xfrm>
            <a:off x="683120" y="274604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99F54BA9-1F54-4BC2-AFFD-8F0B19272746}"/>
              </a:ext>
            </a:extLst>
          </p:cNvPr>
          <p:cNvSpPr/>
          <p:nvPr/>
        </p:nvSpPr>
        <p:spPr>
          <a:xfrm>
            <a:off x="143508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2">
            <a:extLst>
              <a:ext uri="{FF2B5EF4-FFF2-40B4-BE49-F238E27FC236}">
                <a16:creationId xmlns="" xmlns:a16="http://schemas.microsoft.com/office/drawing/2014/main" id="{9E20B400-F2BB-4B74-9649-7310C8D84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67" y="2960948"/>
            <a:ext cx="202225" cy="219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7">
            <a:extLst>
              <a:ext uri="{FF2B5EF4-FFF2-40B4-BE49-F238E27FC236}">
                <a16:creationId xmlns="" xmlns:a16="http://schemas.microsoft.com/office/drawing/2014/main" id="{73F143F7-03F0-4E62-B260-0CAB62A1D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8" name="TextBox 8">
            <a:extLst>
              <a:ext uri="{FF2B5EF4-FFF2-40B4-BE49-F238E27FC236}">
                <a16:creationId xmlns="" xmlns:a16="http://schemas.microsoft.com/office/drawing/2014/main" id="{F3852E54-1A43-4879-9C11-7E14CBBA7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29" name="직사각형 21">
            <a:extLst>
              <a:ext uri="{FF2B5EF4-FFF2-40B4-BE49-F238E27FC236}">
                <a16:creationId xmlns="" xmlns:a16="http://schemas.microsoft.com/office/drawing/2014/main" id="{4357CB98-38DE-4C0E-B1CF-2CF8EF658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suh_0501_03_0005_302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9">
            <a:extLst>
              <a:ext uri="{FF2B5EF4-FFF2-40B4-BE49-F238E27FC236}">
                <a16:creationId xmlns="" xmlns:a16="http://schemas.microsoft.com/office/drawing/2014/main" id="{67D4B62F-EFDD-4CA2-99C6-D260A586D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생활 속에서 대응 관계를 찾아 식으로 나타내어 볼까요</a:t>
            </a:r>
          </a:p>
        </p:txBody>
      </p:sp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>
            <a:extLst>
              <a:ext uri="{FF2B5EF4-FFF2-40B4-BE49-F238E27FC236}">
                <a16:creationId xmlns="" xmlns:a16="http://schemas.microsoft.com/office/drawing/2014/main" id="{AD43BA44-115F-4E2E-925C-8005ADE66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30" y="997555"/>
            <a:ext cx="6634120" cy="407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134296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문제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게이트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페이지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7">
            <a:extLst>
              <a:ext uri="{FF2B5EF4-FFF2-40B4-BE49-F238E27FC236}">
                <a16:creationId xmlns="" xmlns:a16="http://schemas.microsoft.com/office/drawing/2014/main" id="{8C7FE418-C5B3-4A9E-A4BF-525383E86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="" xmlns:a16="http://schemas.microsoft.com/office/drawing/2014/main" id="{DE80600D-BCB3-4EAF-A817-3AB328107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11" name="직사각형 21">
            <a:extLst>
              <a:ext uri="{FF2B5EF4-FFF2-40B4-BE49-F238E27FC236}">
                <a16:creationId xmlns="" xmlns:a16="http://schemas.microsoft.com/office/drawing/2014/main" id="{012D1C14-8673-420B-94AA-5AF138D25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suh_0501_03_0005_401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9">
            <a:extLst>
              <a:ext uri="{FF2B5EF4-FFF2-40B4-BE49-F238E27FC236}">
                <a16:creationId xmlns="" xmlns:a16="http://schemas.microsoft.com/office/drawing/2014/main" id="{B87F28CF-0674-4189-A096-7C354AA78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생활 속에서 대응 관계를 찾아 식으로 나타내어 볼까요</a:t>
            </a:r>
          </a:p>
        </p:txBody>
      </p:sp>
    </p:spTree>
    <p:extLst>
      <p:ext uri="{BB962C8B-B14F-4D97-AF65-F5344CB8AC3E}">
        <p14:creationId xmlns:p14="http://schemas.microsoft.com/office/powerpoint/2010/main" val="1039809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601997" y="1500003"/>
            <a:ext cx="605823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font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표를 보고 어머니와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웅이의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나이 사이의 대응 관계를 찾아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634832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비고란 링크 참고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80" name="Picture 2">
            <a:extLst>
              <a:ext uri="{FF2B5EF4-FFF2-40B4-BE49-F238E27FC236}">
                <a16:creationId xmlns="" xmlns:a16="http://schemas.microsoft.com/office/drawing/2014/main" id="{16DD5809-D8A1-45D3-8535-D8355F983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95" y="16288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순서도: 대체 처리 80">
            <a:extLst>
              <a:ext uri="{FF2B5EF4-FFF2-40B4-BE49-F238E27FC236}">
                <a16:creationId xmlns="" xmlns:a16="http://schemas.microsoft.com/office/drawing/2014/main" id="{07F300F9-F777-4F96-99E0-786676B0DF3B}"/>
              </a:ext>
            </a:extLst>
          </p:cNvPr>
          <p:cNvSpPr/>
          <p:nvPr/>
        </p:nvSpPr>
        <p:spPr>
          <a:xfrm>
            <a:off x="4193779" y="1081069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순서도: 대체 처리 81">
            <a:extLst>
              <a:ext uri="{FF2B5EF4-FFF2-40B4-BE49-F238E27FC236}">
                <a16:creationId xmlns="" xmlns:a16="http://schemas.microsoft.com/office/drawing/2014/main" id="{D465D746-444F-46EE-9BD2-B0778EC3C369}"/>
              </a:ext>
            </a:extLst>
          </p:cNvPr>
          <p:cNvSpPr/>
          <p:nvPr/>
        </p:nvSpPr>
        <p:spPr>
          <a:xfrm>
            <a:off x="4714647" y="1081069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순서도: 대체 처리 82">
            <a:extLst>
              <a:ext uri="{FF2B5EF4-FFF2-40B4-BE49-F238E27FC236}">
                <a16:creationId xmlns="" xmlns:a16="http://schemas.microsoft.com/office/drawing/2014/main" id="{CCA953CC-5A61-42E4-AB1C-6879BD080E95}"/>
              </a:ext>
            </a:extLst>
          </p:cNvPr>
          <p:cNvSpPr/>
          <p:nvPr/>
        </p:nvSpPr>
        <p:spPr>
          <a:xfrm>
            <a:off x="5235515" y="1081069"/>
            <a:ext cx="482514" cy="252028"/>
          </a:xfrm>
          <a:prstGeom prst="flowChartAlternateProcess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순서도: 대체 처리 95">
            <a:extLst>
              <a:ext uri="{FF2B5EF4-FFF2-40B4-BE49-F238E27FC236}">
                <a16:creationId xmlns="" xmlns:a16="http://schemas.microsoft.com/office/drawing/2014/main" id="{42FE0CDD-CFBB-4289-AEE1-55EC32D74A26}"/>
              </a:ext>
            </a:extLst>
          </p:cNvPr>
          <p:cNvSpPr/>
          <p:nvPr/>
        </p:nvSpPr>
        <p:spPr>
          <a:xfrm>
            <a:off x="5750132" y="1081069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순서도: 대체 처리 96">
            <a:extLst>
              <a:ext uri="{FF2B5EF4-FFF2-40B4-BE49-F238E27FC236}">
                <a16:creationId xmlns="" xmlns:a16="http://schemas.microsoft.com/office/drawing/2014/main" id="{42CD6733-D409-4841-A1C9-F83573E0EE6B}"/>
              </a:ext>
            </a:extLst>
          </p:cNvPr>
          <p:cNvSpPr/>
          <p:nvPr/>
        </p:nvSpPr>
        <p:spPr>
          <a:xfrm>
            <a:off x="6264749" y="1081069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50599D86-3E00-4961-8795-797008075CE9}"/>
              </a:ext>
            </a:extLst>
          </p:cNvPr>
          <p:cNvSpPr/>
          <p:nvPr/>
        </p:nvSpPr>
        <p:spPr>
          <a:xfrm>
            <a:off x="737826" y="5824458"/>
            <a:ext cx="62250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5"/>
              </a:rPr>
              <a:t>http://cdata.tsherpa.co.kr/tsherpa/MultiMedia/Flash/2020/curri/index.html?flashxmlnum=soboro2&amp;classa=A8-C1-62-KK-KA-02-03-04-0-0-0-0&amp;classno=AA_SAMPLE/nproto_sample/DA/nproto_cmn_914.html</a:t>
            </a:r>
            <a:r>
              <a:rPr lang="ko-KR" altLang="en-US" dirty="0"/>
              <a:t> </a:t>
            </a:r>
          </a:p>
        </p:txBody>
      </p:sp>
      <p:graphicFrame>
        <p:nvGraphicFramePr>
          <p:cNvPr id="51" name="표 50">
            <a:extLst>
              <a:ext uri="{FF2B5EF4-FFF2-40B4-BE49-F238E27FC236}">
                <a16:creationId xmlns="" xmlns:a16="http://schemas.microsoft.com/office/drawing/2014/main" id="{3FEB7B38-128A-4C82-98EA-E6601420C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852411"/>
              </p:ext>
            </p:extLst>
          </p:nvPr>
        </p:nvGraphicFramePr>
        <p:xfrm>
          <a:off x="1511660" y="2598296"/>
          <a:ext cx="4143327" cy="929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787">
                  <a:extLst>
                    <a:ext uri="{9D8B030D-6E8A-4147-A177-3AD203B41FA5}">
                      <a16:colId xmlns="" xmlns:a16="http://schemas.microsoft.com/office/drawing/2014/main" val="3251364435"/>
                    </a:ext>
                  </a:extLst>
                </a:gridCol>
                <a:gridCol w="555385">
                  <a:extLst>
                    <a:ext uri="{9D8B030D-6E8A-4147-A177-3AD203B41FA5}">
                      <a16:colId xmlns="" xmlns:a16="http://schemas.microsoft.com/office/drawing/2014/main" val="3064966937"/>
                    </a:ext>
                  </a:extLst>
                </a:gridCol>
                <a:gridCol w="555385">
                  <a:extLst>
                    <a:ext uri="{9D8B030D-6E8A-4147-A177-3AD203B41FA5}">
                      <a16:colId xmlns="" xmlns:a16="http://schemas.microsoft.com/office/drawing/2014/main" val="764369650"/>
                    </a:ext>
                  </a:extLst>
                </a:gridCol>
                <a:gridCol w="555385">
                  <a:extLst>
                    <a:ext uri="{9D8B030D-6E8A-4147-A177-3AD203B41FA5}">
                      <a16:colId xmlns="" xmlns:a16="http://schemas.microsoft.com/office/drawing/2014/main" val="643204392"/>
                    </a:ext>
                  </a:extLst>
                </a:gridCol>
                <a:gridCol w="555385">
                  <a:extLst>
                    <a:ext uri="{9D8B030D-6E8A-4147-A177-3AD203B41FA5}">
                      <a16:colId xmlns="" xmlns:a16="http://schemas.microsoft.com/office/drawing/2014/main" val="3548282477"/>
                    </a:ext>
                  </a:extLst>
                </a:gridCol>
              </a:tblGrid>
              <a:tr h="4649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kern="1200" spc="-15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어머니의 나이</a:t>
                      </a:r>
                      <a:r>
                        <a:rPr lang="en-US" altLang="ko-KR" sz="1800" b="0" kern="1200" spc="-15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b="0" kern="1200" spc="-15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세</a:t>
                      </a:r>
                      <a:r>
                        <a:rPr lang="en-US" altLang="ko-KR" sz="1800" b="0" kern="1200" spc="-15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ko-KR" altLang="en-US" sz="1800" b="0" kern="1200" spc="-15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47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48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62957176"/>
                  </a:ext>
                </a:extLst>
              </a:tr>
              <a:tr h="4649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웅이의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나이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15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9328837"/>
                  </a:ext>
                </a:extLst>
              </a:tr>
            </a:tbl>
          </a:graphicData>
        </a:graphic>
      </p:graphicFrame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8AD6E3A3-1C16-4356-AF16-AD838A5B5930}"/>
              </a:ext>
            </a:extLst>
          </p:cNvPr>
          <p:cNvSpPr/>
          <p:nvPr/>
        </p:nvSpPr>
        <p:spPr bwMode="auto">
          <a:xfrm>
            <a:off x="5273611" y="3954053"/>
            <a:ext cx="38358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09F67E51-B6E2-4051-B0BE-2DF062B7D363}"/>
              </a:ext>
            </a:extLst>
          </p:cNvPr>
          <p:cNvSpPr txBox="1"/>
          <p:nvPr/>
        </p:nvSpPr>
        <p:spPr>
          <a:xfrm>
            <a:off x="1359025" y="3928355"/>
            <a:ext cx="4359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웅이의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나이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어머니의 나이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33</a:t>
            </a:r>
            <a:endParaRPr lang="ko-KR" altLang="en-US" sz="16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Picture 4">
            <a:extLst>
              <a:ext uri="{FF2B5EF4-FFF2-40B4-BE49-F238E27FC236}">
                <a16:creationId xmlns="" xmlns:a16="http://schemas.microsoft.com/office/drawing/2014/main" id="{8414CDF7-9797-48B2-B97D-B9EC5FDE5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256178"/>
            <a:ext cx="287728" cy="28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="" xmlns:a16="http://schemas.microsoft.com/office/drawing/2014/main" id="{0A70786E-145A-4B6B-A588-1E773F1B6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51114"/>
            <a:ext cx="281169" cy="281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534BA568-129F-4E92-8BA6-B5E29F71D6D1}"/>
              </a:ext>
            </a:extLst>
          </p:cNvPr>
          <p:cNvGrpSpPr/>
          <p:nvPr/>
        </p:nvGrpSpPr>
        <p:grpSpPr>
          <a:xfrm>
            <a:off x="5143642" y="3107754"/>
            <a:ext cx="450764" cy="375613"/>
            <a:chOff x="4105237" y="3107754"/>
            <a:chExt cx="450764" cy="375613"/>
          </a:xfrm>
        </p:grpSpPr>
        <p:sp>
          <p:nvSpPr>
            <p:cNvPr id="30" name="직사각형 29">
              <a:extLst>
                <a:ext uri="{FF2B5EF4-FFF2-40B4-BE49-F238E27FC236}">
                  <a16:creationId xmlns="" xmlns:a16="http://schemas.microsoft.com/office/drawing/2014/main" id="{C3A61490-8BC0-46A9-B617-AC3D8B3D6D8D}"/>
                </a:ext>
              </a:extLst>
            </p:cNvPr>
            <p:cNvSpPr/>
            <p:nvPr/>
          </p:nvSpPr>
          <p:spPr bwMode="auto">
            <a:xfrm>
              <a:off x="4139952" y="3107754"/>
              <a:ext cx="38358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="" xmlns:a16="http://schemas.microsoft.com/office/drawing/2014/main" id="{E9FB8D6E-1DAF-4E24-BF01-77F69D2229A3}"/>
                </a:ext>
              </a:extLst>
            </p:cNvPr>
            <p:cNvSpPr/>
            <p:nvPr/>
          </p:nvSpPr>
          <p:spPr>
            <a:xfrm>
              <a:off x="4105237" y="3114035"/>
              <a:ext cx="4507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  <a:endParaRPr lang="ko-KR" altLang="en-US" sz="1800" dirty="0"/>
            </a:p>
          </p:txBody>
        </p:sp>
      </p:grpSp>
      <p:sp>
        <p:nvSpPr>
          <p:cNvPr id="34" name="TextBox 7">
            <a:extLst>
              <a:ext uri="{FF2B5EF4-FFF2-40B4-BE49-F238E27FC236}">
                <a16:creationId xmlns="" xmlns:a16="http://schemas.microsoft.com/office/drawing/2014/main" id="{64ED1D83-C177-4F1F-AAC3-3C3555FF0E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="" xmlns:a16="http://schemas.microsoft.com/office/drawing/2014/main" id="{D403B781-D0FD-4EFB-A584-9A9C50C70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43" name="직사각형 21">
            <a:extLst>
              <a:ext uri="{FF2B5EF4-FFF2-40B4-BE49-F238E27FC236}">
                <a16:creationId xmlns="" xmlns:a16="http://schemas.microsoft.com/office/drawing/2014/main" id="{24900695-F596-4FFF-A0AB-27AB2494D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suh_0501_03_0005_401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9">
            <a:extLst>
              <a:ext uri="{FF2B5EF4-FFF2-40B4-BE49-F238E27FC236}">
                <a16:creationId xmlns="" xmlns:a16="http://schemas.microsoft.com/office/drawing/2014/main" id="{32BEB88D-A4B2-4DDC-9311-C10A94B43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생활 속에서 대응 관계를 찾아 식으로 나타내어 볼까요</a:t>
            </a:r>
          </a:p>
        </p:txBody>
      </p:sp>
      <p:pic>
        <p:nvPicPr>
          <p:cNvPr id="45" name="Picture 4">
            <a:extLst>
              <a:ext uri="{FF2B5EF4-FFF2-40B4-BE49-F238E27FC236}">
                <a16:creationId xmlns="" xmlns:a16="http://schemas.microsoft.com/office/drawing/2014/main" id="{A6EE0287-9329-4A30-986C-2B275A58D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146" y="3355601"/>
            <a:ext cx="287728" cy="28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8958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601997" y="1500003"/>
            <a:ext cx="61108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fontAlgn="ctr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웅이의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나이를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어머니의 나이를 ◇라 할 때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양 사이의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대응 관계를 식으로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나타내시오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276459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80" name="Picture 2">
            <a:extLst>
              <a:ext uri="{FF2B5EF4-FFF2-40B4-BE49-F238E27FC236}">
                <a16:creationId xmlns="" xmlns:a16="http://schemas.microsoft.com/office/drawing/2014/main" id="{16DD5809-D8A1-45D3-8535-D8355F983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95" y="16288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50599D86-3E00-4961-8795-797008075CE9}"/>
              </a:ext>
            </a:extLst>
          </p:cNvPr>
          <p:cNvSpPr/>
          <p:nvPr/>
        </p:nvSpPr>
        <p:spPr>
          <a:xfrm>
            <a:off x="737826" y="5824458"/>
            <a:ext cx="62250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5"/>
              </a:rPr>
              <a:t>http://cdata.tsherpa.co.kr/tsherpa/MultiMedia/Flash/2020/curri/index.html?flashxmlnum=soboro2&amp;classa=A8-C1-62-KK-KA-02-03-04-0-0-0-0&amp;classno=AA_SAMPLE/nproto_sample/DA/nproto_cmn_914.html</a:t>
            </a:r>
            <a:r>
              <a:rPr lang="ko-KR" altLang="en-US" dirty="0"/>
              <a:t> 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8AD6E3A3-1C16-4356-AF16-AD838A5B5930}"/>
              </a:ext>
            </a:extLst>
          </p:cNvPr>
          <p:cNvSpPr/>
          <p:nvPr/>
        </p:nvSpPr>
        <p:spPr bwMode="auto">
          <a:xfrm>
            <a:off x="1871852" y="3791511"/>
            <a:ext cx="334343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54" name="Picture 4">
            <a:extLst>
              <a:ext uri="{FF2B5EF4-FFF2-40B4-BE49-F238E27FC236}">
                <a16:creationId xmlns="" xmlns:a16="http://schemas.microsoft.com/office/drawing/2014/main" id="{8414CDF7-9797-48B2-B97D-B9EC5FDE5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090" y="4093636"/>
            <a:ext cx="287728" cy="28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순서도: 대체 처리 55">
            <a:extLst>
              <a:ext uri="{FF2B5EF4-FFF2-40B4-BE49-F238E27FC236}">
                <a16:creationId xmlns="" xmlns:a16="http://schemas.microsoft.com/office/drawing/2014/main" id="{3522CAFD-70AE-4152-9548-8A14517017AB}"/>
              </a:ext>
            </a:extLst>
          </p:cNvPr>
          <p:cNvSpPr/>
          <p:nvPr/>
        </p:nvSpPr>
        <p:spPr>
          <a:xfrm>
            <a:off x="4193218" y="1083126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>
            <a:extLst>
              <a:ext uri="{FF2B5EF4-FFF2-40B4-BE49-F238E27FC236}">
                <a16:creationId xmlns="" xmlns:a16="http://schemas.microsoft.com/office/drawing/2014/main" id="{99B94357-3A2A-418F-8EB6-9594F5F06F1A}"/>
              </a:ext>
            </a:extLst>
          </p:cNvPr>
          <p:cNvSpPr/>
          <p:nvPr/>
        </p:nvSpPr>
        <p:spPr>
          <a:xfrm>
            <a:off x="4714086" y="1083126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>
            <a:extLst>
              <a:ext uri="{FF2B5EF4-FFF2-40B4-BE49-F238E27FC236}">
                <a16:creationId xmlns="" xmlns:a16="http://schemas.microsoft.com/office/drawing/2014/main" id="{F6C06EE9-C7A3-4B7D-8379-77AE9761E97C}"/>
              </a:ext>
            </a:extLst>
          </p:cNvPr>
          <p:cNvSpPr/>
          <p:nvPr/>
        </p:nvSpPr>
        <p:spPr>
          <a:xfrm>
            <a:off x="5234954" y="1083126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>
            <a:extLst>
              <a:ext uri="{FF2B5EF4-FFF2-40B4-BE49-F238E27FC236}">
                <a16:creationId xmlns="" xmlns:a16="http://schemas.microsoft.com/office/drawing/2014/main" id="{47625F7F-FD54-419F-83C0-59AF5A8B01BF}"/>
              </a:ext>
            </a:extLst>
          </p:cNvPr>
          <p:cNvSpPr/>
          <p:nvPr/>
        </p:nvSpPr>
        <p:spPr>
          <a:xfrm>
            <a:off x="5749571" y="1083126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순서도: 대체 처리 60">
            <a:extLst>
              <a:ext uri="{FF2B5EF4-FFF2-40B4-BE49-F238E27FC236}">
                <a16:creationId xmlns="" xmlns:a16="http://schemas.microsoft.com/office/drawing/2014/main" id="{D6E9B662-13EB-4F0E-B150-40AC75A62455}"/>
              </a:ext>
            </a:extLst>
          </p:cNvPr>
          <p:cNvSpPr/>
          <p:nvPr/>
        </p:nvSpPr>
        <p:spPr>
          <a:xfrm>
            <a:off x="6264188" y="1083126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="" xmlns:a16="http://schemas.microsoft.com/office/drawing/2014/main" id="{D3EF9840-1574-4126-88CB-5C01428EA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3" name="TextBox 8">
            <a:extLst>
              <a:ext uri="{FF2B5EF4-FFF2-40B4-BE49-F238E27FC236}">
                <a16:creationId xmlns="" xmlns:a16="http://schemas.microsoft.com/office/drawing/2014/main" id="{BD00B7E7-38DD-4446-AABC-993052E52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24" name="직사각형 21">
            <a:extLst>
              <a:ext uri="{FF2B5EF4-FFF2-40B4-BE49-F238E27FC236}">
                <a16:creationId xmlns="" xmlns:a16="http://schemas.microsoft.com/office/drawing/2014/main" id="{EBB7F307-4B7A-4751-83C2-B1E8BFCC2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suh_0501_03_0005_401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9">
            <a:extLst>
              <a:ext uri="{FF2B5EF4-FFF2-40B4-BE49-F238E27FC236}">
                <a16:creationId xmlns="" xmlns:a16="http://schemas.microsoft.com/office/drawing/2014/main" id="{B2184C36-576B-4DD5-B592-0AD052F06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생활 속에서 대응 관계를 찾아 식으로 나타내어 볼까요</a:t>
            </a:r>
          </a:p>
        </p:txBody>
      </p:sp>
      <p:graphicFrame>
        <p:nvGraphicFramePr>
          <p:cNvPr id="26" name="표 25">
            <a:extLst>
              <a:ext uri="{FF2B5EF4-FFF2-40B4-BE49-F238E27FC236}">
                <a16:creationId xmlns="" xmlns:a16="http://schemas.microsoft.com/office/drawing/2014/main" id="{D68054A7-8335-4914-9831-CB14EEFE8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151111"/>
              </p:ext>
            </p:extLst>
          </p:nvPr>
        </p:nvGraphicFramePr>
        <p:xfrm>
          <a:off x="1511660" y="2598296"/>
          <a:ext cx="4143327" cy="929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787">
                  <a:extLst>
                    <a:ext uri="{9D8B030D-6E8A-4147-A177-3AD203B41FA5}">
                      <a16:colId xmlns="" xmlns:a16="http://schemas.microsoft.com/office/drawing/2014/main" val="3251364435"/>
                    </a:ext>
                  </a:extLst>
                </a:gridCol>
                <a:gridCol w="555385">
                  <a:extLst>
                    <a:ext uri="{9D8B030D-6E8A-4147-A177-3AD203B41FA5}">
                      <a16:colId xmlns="" xmlns:a16="http://schemas.microsoft.com/office/drawing/2014/main" val="3064966937"/>
                    </a:ext>
                  </a:extLst>
                </a:gridCol>
                <a:gridCol w="555385">
                  <a:extLst>
                    <a:ext uri="{9D8B030D-6E8A-4147-A177-3AD203B41FA5}">
                      <a16:colId xmlns="" xmlns:a16="http://schemas.microsoft.com/office/drawing/2014/main" val="764369650"/>
                    </a:ext>
                  </a:extLst>
                </a:gridCol>
                <a:gridCol w="555385">
                  <a:extLst>
                    <a:ext uri="{9D8B030D-6E8A-4147-A177-3AD203B41FA5}">
                      <a16:colId xmlns="" xmlns:a16="http://schemas.microsoft.com/office/drawing/2014/main" val="643204392"/>
                    </a:ext>
                  </a:extLst>
                </a:gridCol>
                <a:gridCol w="555385">
                  <a:extLst>
                    <a:ext uri="{9D8B030D-6E8A-4147-A177-3AD203B41FA5}">
                      <a16:colId xmlns="" xmlns:a16="http://schemas.microsoft.com/office/drawing/2014/main" val="3548282477"/>
                    </a:ext>
                  </a:extLst>
                </a:gridCol>
              </a:tblGrid>
              <a:tr h="4649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kern="1200" spc="-15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어머니의 나이</a:t>
                      </a:r>
                      <a:r>
                        <a:rPr lang="en-US" altLang="ko-KR" sz="1800" b="0" kern="1200" spc="-15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b="0" kern="1200" spc="-15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세</a:t>
                      </a:r>
                      <a:r>
                        <a:rPr lang="en-US" altLang="ko-KR" sz="1800" b="0" kern="1200" spc="-15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ko-KR" altLang="en-US" sz="1800" b="0" kern="1200" spc="-15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47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48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62957176"/>
                  </a:ext>
                </a:extLst>
              </a:tr>
              <a:tr h="4649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웅이의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나이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15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932883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2CD97C05-2C02-4384-896C-21E3638A0B4A}"/>
              </a:ext>
            </a:extLst>
          </p:cNvPr>
          <p:cNvSpPr/>
          <p:nvPr/>
        </p:nvSpPr>
        <p:spPr>
          <a:xfrm>
            <a:off x="1871852" y="3791511"/>
            <a:ext cx="33434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○＝◇－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33 (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◇＝○＋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33) 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0147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B5153853-FED0-4C53-A257-EB395A855BF6}"/>
              </a:ext>
            </a:extLst>
          </p:cNvPr>
          <p:cNvSpPr/>
          <p:nvPr/>
        </p:nvSpPr>
        <p:spPr bwMode="auto">
          <a:xfrm>
            <a:off x="4242674" y="4455400"/>
            <a:ext cx="38375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8CE2E29D-CDAB-4802-930B-7BD15A8652A7}"/>
              </a:ext>
            </a:extLst>
          </p:cNvPr>
          <p:cNvSpPr/>
          <p:nvPr/>
        </p:nvSpPr>
        <p:spPr bwMode="auto">
          <a:xfrm>
            <a:off x="4768150" y="3978837"/>
            <a:ext cx="38375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01997" y="1500003"/>
            <a:ext cx="6110881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font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도운이네 반에서 만들기 수업을 하는데 한 모둠당 가위가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 필요하다고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도운이네 반이 총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모둠일 때 필요한 가위 수를 모둠의 수와 가위의 수의 대응 관계를 찾아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766139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80" name="Picture 2">
            <a:extLst>
              <a:ext uri="{FF2B5EF4-FFF2-40B4-BE49-F238E27FC236}">
                <a16:creationId xmlns="" xmlns:a16="http://schemas.microsoft.com/office/drawing/2014/main" id="{16DD5809-D8A1-45D3-8535-D8355F983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95" y="16288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52E42395-8B2D-409A-BFDE-2BD9895A52B9}"/>
              </a:ext>
            </a:extLst>
          </p:cNvPr>
          <p:cNvSpPr txBox="1"/>
          <p:nvPr/>
        </p:nvSpPr>
        <p:spPr>
          <a:xfrm>
            <a:off x="1821864" y="3958758"/>
            <a:ext cx="3401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가위의 수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＝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모둠의 수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)× 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5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7">
            <a:extLst>
              <a:ext uri="{FF2B5EF4-FFF2-40B4-BE49-F238E27FC236}">
                <a16:creationId xmlns="" xmlns:a16="http://schemas.microsoft.com/office/drawing/2014/main" id="{85433078-2BCF-457D-A47E-7092EC8A6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6" name="TextBox 8">
            <a:extLst>
              <a:ext uri="{FF2B5EF4-FFF2-40B4-BE49-F238E27FC236}">
                <a16:creationId xmlns="" xmlns:a16="http://schemas.microsoft.com/office/drawing/2014/main" id="{D48F0F97-E042-4631-BFC8-C74DA6F15C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37" name="직사각형 21">
            <a:extLst>
              <a:ext uri="{FF2B5EF4-FFF2-40B4-BE49-F238E27FC236}">
                <a16:creationId xmlns="" xmlns:a16="http://schemas.microsoft.com/office/drawing/2014/main" id="{46C68EE9-236D-47B1-B6DB-616EDF5C7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suh_0501_03_0005_401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="" xmlns:a16="http://schemas.microsoft.com/office/drawing/2014/main" id="{B7EC3E5E-BD6B-4395-AC09-0195900B2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생활 속에서 대응 관계를 찾아 식으로 나타내어 볼까요</a:t>
            </a:r>
          </a:p>
        </p:txBody>
      </p:sp>
      <p:pic>
        <p:nvPicPr>
          <p:cNvPr id="40" name="Picture 4">
            <a:extLst>
              <a:ext uri="{FF2B5EF4-FFF2-40B4-BE49-F238E27FC236}">
                <a16:creationId xmlns="" xmlns:a16="http://schemas.microsoft.com/office/drawing/2014/main" id="{15615E92-8285-4719-8918-10AFE591C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829" y="4195013"/>
            <a:ext cx="287728" cy="28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2" name="표 41">
            <a:extLst>
              <a:ext uri="{FF2B5EF4-FFF2-40B4-BE49-F238E27FC236}">
                <a16:creationId xmlns="" xmlns:a16="http://schemas.microsoft.com/office/drawing/2014/main" id="{A63B80D7-7365-497F-AE16-6A2E6CB2C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306688"/>
              </p:ext>
            </p:extLst>
          </p:nvPr>
        </p:nvGraphicFramePr>
        <p:xfrm>
          <a:off x="1328421" y="2808852"/>
          <a:ext cx="4752526" cy="929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="" xmlns:a16="http://schemas.microsoft.com/office/drawing/2014/main" val="3251364435"/>
                    </a:ext>
                  </a:extLst>
                </a:gridCol>
                <a:gridCol w="516057">
                  <a:extLst>
                    <a:ext uri="{9D8B030D-6E8A-4147-A177-3AD203B41FA5}">
                      <a16:colId xmlns="" xmlns:a16="http://schemas.microsoft.com/office/drawing/2014/main" val="3064966937"/>
                    </a:ext>
                  </a:extLst>
                </a:gridCol>
                <a:gridCol w="516057">
                  <a:extLst>
                    <a:ext uri="{9D8B030D-6E8A-4147-A177-3AD203B41FA5}">
                      <a16:colId xmlns="" xmlns:a16="http://schemas.microsoft.com/office/drawing/2014/main" val="764369650"/>
                    </a:ext>
                  </a:extLst>
                </a:gridCol>
                <a:gridCol w="516057">
                  <a:extLst>
                    <a:ext uri="{9D8B030D-6E8A-4147-A177-3AD203B41FA5}">
                      <a16:colId xmlns="" xmlns:a16="http://schemas.microsoft.com/office/drawing/2014/main" val="643204392"/>
                    </a:ext>
                  </a:extLst>
                </a:gridCol>
                <a:gridCol w="516057">
                  <a:extLst>
                    <a:ext uri="{9D8B030D-6E8A-4147-A177-3AD203B41FA5}">
                      <a16:colId xmlns="" xmlns:a16="http://schemas.microsoft.com/office/drawing/2014/main" val="3548282477"/>
                    </a:ext>
                  </a:extLst>
                </a:gridCol>
                <a:gridCol w="516057">
                  <a:extLst>
                    <a:ext uri="{9D8B030D-6E8A-4147-A177-3AD203B41FA5}">
                      <a16:colId xmlns="" xmlns:a16="http://schemas.microsoft.com/office/drawing/2014/main" val="3882477740"/>
                    </a:ext>
                  </a:extLst>
                </a:gridCol>
                <a:gridCol w="516057">
                  <a:extLst>
                    <a:ext uri="{9D8B030D-6E8A-4147-A177-3AD203B41FA5}">
                      <a16:colId xmlns="" xmlns:a16="http://schemas.microsoft.com/office/drawing/2014/main" val="3713805482"/>
                    </a:ext>
                  </a:extLst>
                </a:gridCol>
              </a:tblGrid>
              <a:tr h="4649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kern="1200" spc="-15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모둠의 수</a:t>
                      </a:r>
                      <a:r>
                        <a:rPr lang="en-US" altLang="ko-KR" sz="1800" b="0" kern="1200" spc="-15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b="0" kern="1200" spc="-15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모둠</a:t>
                      </a:r>
                      <a:r>
                        <a:rPr lang="en-US" altLang="ko-KR" sz="1800" b="0" kern="1200" spc="-15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ko-KR" altLang="en-US" sz="1800" b="0" kern="1200" spc="-15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62957176"/>
                  </a:ext>
                </a:extLst>
              </a:tr>
              <a:tr h="4649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가위의 수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15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9328837"/>
                  </a:ext>
                </a:extLst>
              </a:tr>
            </a:tbl>
          </a:graphicData>
        </a:graphic>
      </p:graphicFrame>
      <p:pic>
        <p:nvPicPr>
          <p:cNvPr id="35" name="Picture 4">
            <a:extLst>
              <a:ext uri="{FF2B5EF4-FFF2-40B4-BE49-F238E27FC236}">
                <a16:creationId xmlns="" xmlns:a16="http://schemas.microsoft.com/office/drawing/2014/main" id="{188E1762-B274-40F0-93F8-84E4321AF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884" y="3367365"/>
            <a:ext cx="287728" cy="28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5709506F-D09A-4CB3-A26D-A6BFA2EC856F}"/>
              </a:ext>
            </a:extLst>
          </p:cNvPr>
          <p:cNvSpPr txBox="1"/>
          <p:nvPr/>
        </p:nvSpPr>
        <p:spPr>
          <a:xfrm>
            <a:off x="2025496" y="4446108"/>
            <a:ext cx="3015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필요한 가위의 수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):   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4">
            <a:extLst>
              <a:ext uri="{FF2B5EF4-FFF2-40B4-BE49-F238E27FC236}">
                <a16:creationId xmlns="" xmlns:a16="http://schemas.microsoft.com/office/drawing/2014/main" id="{CFDC616D-AA1A-4B12-8E32-775A79DB4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929" y="4729558"/>
            <a:ext cx="287728" cy="28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순서도: 대체 처리 47">
            <a:extLst>
              <a:ext uri="{FF2B5EF4-FFF2-40B4-BE49-F238E27FC236}">
                <a16:creationId xmlns="" xmlns:a16="http://schemas.microsoft.com/office/drawing/2014/main" id="{2D45E02C-0C40-4531-8BC6-DA408E225C99}"/>
              </a:ext>
            </a:extLst>
          </p:cNvPr>
          <p:cNvSpPr/>
          <p:nvPr/>
        </p:nvSpPr>
        <p:spPr>
          <a:xfrm>
            <a:off x="4167934" y="108862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순서도: 대체 처리 48">
            <a:extLst>
              <a:ext uri="{FF2B5EF4-FFF2-40B4-BE49-F238E27FC236}">
                <a16:creationId xmlns="" xmlns:a16="http://schemas.microsoft.com/office/drawing/2014/main" id="{7290EFBD-DAE1-440D-9ED5-DDDE2897EFF8}"/>
              </a:ext>
            </a:extLst>
          </p:cNvPr>
          <p:cNvSpPr/>
          <p:nvPr/>
        </p:nvSpPr>
        <p:spPr>
          <a:xfrm>
            <a:off x="4688802" y="108862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순서도: 대체 처리 49">
            <a:extLst>
              <a:ext uri="{FF2B5EF4-FFF2-40B4-BE49-F238E27FC236}">
                <a16:creationId xmlns="" xmlns:a16="http://schemas.microsoft.com/office/drawing/2014/main" id="{A7EF8EC7-EF3C-42E9-80A8-53C9801AD921}"/>
              </a:ext>
            </a:extLst>
          </p:cNvPr>
          <p:cNvSpPr/>
          <p:nvPr/>
        </p:nvSpPr>
        <p:spPr>
          <a:xfrm>
            <a:off x="5209670" y="1088620"/>
            <a:ext cx="482514" cy="252028"/>
          </a:xfrm>
          <a:prstGeom prst="flowChartAlternateProcess">
            <a:avLst/>
          </a:prstGeom>
          <a:solidFill>
            <a:srgbClr val="A46B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순서도: 대체 처리 50">
            <a:extLst>
              <a:ext uri="{FF2B5EF4-FFF2-40B4-BE49-F238E27FC236}">
                <a16:creationId xmlns="" xmlns:a16="http://schemas.microsoft.com/office/drawing/2014/main" id="{F23A2F81-EF5C-4106-9657-B6FE602AE71C}"/>
              </a:ext>
            </a:extLst>
          </p:cNvPr>
          <p:cNvSpPr/>
          <p:nvPr/>
        </p:nvSpPr>
        <p:spPr>
          <a:xfrm>
            <a:off x="5724287" y="108862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순서도: 대체 처리 51">
            <a:extLst>
              <a:ext uri="{FF2B5EF4-FFF2-40B4-BE49-F238E27FC236}">
                <a16:creationId xmlns="" xmlns:a16="http://schemas.microsoft.com/office/drawing/2014/main" id="{444DDDC9-0A68-4BC3-A9D3-DDDFA9213A0A}"/>
              </a:ext>
            </a:extLst>
          </p:cNvPr>
          <p:cNvSpPr/>
          <p:nvPr/>
        </p:nvSpPr>
        <p:spPr>
          <a:xfrm>
            <a:off x="6238904" y="108862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46B5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9068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6855B227-B15A-4074-AC69-565E97B34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56" y="911038"/>
            <a:ext cx="6795882" cy="4338909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851780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160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083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구해야할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것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주어진 것 약물 및 밑줄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11592" y="1214801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-137540" y="133928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789432" y="4905164"/>
            <a:ext cx="1014816" cy="3539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671818" y="497104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6779275" y="1598925"/>
            <a:ext cx="226125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8">
            <a:extLst>
              <a:ext uri="{FF2B5EF4-FFF2-40B4-BE49-F238E27FC236}">
                <a16:creationId xmlns="" xmlns:a16="http://schemas.microsoft.com/office/drawing/2014/main" id="{44829DB1-54D3-44DD-9A1B-E40505530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800" y="1584307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6A38F147-1F27-4EC4-B4E0-0A57ED95101B}"/>
              </a:ext>
            </a:extLst>
          </p:cNvPr>
          <p:cNvSpPr/>
          <p:nvPr/>
        </p:nvSpPr>
        <p:spPr>
          <a:xfrm>
            <a:off x="5312345" y="2482268"/>
            <a:ext cx="1664857" cy="2854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7" name="Picture 40">
            <a:extLst>
              <a:ext uri="{FF2B5EF4-FFF2-40B4-BE49-F238E27FC236}">
                <a16:creationId xmlns="" xmlns:a16="http://schemas.microsoft.com/office/drawing/2014/main" id="{CD8316F8-5C65-49C8-835B-5B202647A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897" y="2707602"/>
            <a:ext cx="745640" cy="252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41">
            <a:extLst>
              <a:ext uri="{FF2B5EF4-FFF2-40B4-BE49-F238E27FC236}">
                <a16:creationId xmlns="" xmlns:a16="http://schemas.microsoft.com/office/drawing/2014/main" id="{16005FB4-1718-4734-9896-448E0F43C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319" y="2702351"/>
            <a:ext cx="609114" cy="257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2174C0BC-F0AC-4C59-89C5-A20053C1E699}"/>
              </a:ext>
            </a:extLst>
          </p:cNvPr>
          <p:cNvSpPr/>
          <p:nvPr/>
        </p:nvSpPr>
        <p:spPr>
          <a:xfrm>
            <a:off x="5174943" y="2702351"/>
            <a:ext cx="226125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7">
            <a:extLst>
              <a:ext uri="{FF2B5EF4-FFF2-40B4-BE49-F238E27FC236}">
                <a16:creationId xmlns="" xmlns:a16="http://schemas.microsoft.com/office/drawing/2014/main" id="{7C3A9DBC-FDB8-4F5D-8D6C-4FFF09856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9" name="TextBox 8">
            <a:extLst>
              <a:ext uri="{FF2B5EF4-FFF2-40B4-BE49-F238E27FC236}">
                <a16:creationId xmlns="" xmlns:a16="http://schemas.microsoft.com/office/drawing/2014/main" id="{F2A6D80E-4414-42FE-80DF-35B7DBEF7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20" name="직사각형 21">
            <a:extLst>
              <a:ext uri="{FF2B5EF4-FFF2-40B4-BE49-F238E27FC236}">
                <a16:creationId xmlns="" xmlns:a16="http://schemas.microsoft.com/office/drawing/2014/main" id="{FC318336-A506-4F1E-9F25-34C210C70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suh_0501_03_0005_401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9">
            <a:extLst>
              <a:ext uri="{FF2B5EF4-FFF2-40B4-BE49-F238E27FC236}">
                <a16:creationId xmlns="" xmlns:a16="http://schemas.microsoft.com/office/drawing/2014/main" id="{8B6E079E-23E3-4F33-B123-C6245706F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생활 속에서 대응 관계를 찾아 식으로 나타내어 볼까요</a:t>
            </a:r>
          </a:p>
        </p:txBody>
      </p:sp>
    </p:spTree>
    <p:extLst>
      <p:ext uri="{BB962C8B-B14F-4D97-AF65-F5344CB8AC3E}">
        <p14:creationId xmlns:p14="http://schemas.microsoft.com/office/powerpoint/2010/main" val="901223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3462BF2A-3940-451A-B47F-E33DD30D4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56" y="911038"/>
            <a:ext cx="6795882" cy="4307850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977922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160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083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번은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3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구해야할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것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주어진 것 약물 및 밑줄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21+2007=2028(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입니다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11592" y="1214801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-137540" y="133928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789432" y="4905164"/>
            <a:ext cx="1014816" cy="3539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671818" y="497104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6779275" y="1598925"/>
            <a:ext cx="226125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8">
            <a:extLst>
              <a:ext uri="{FF2B5EF4-FFF2-40B4-BE49-F238E27FC236}">
                <a16:creationId xmlns="" xmlns:a16="http://schemas.microsoft.com/office/drawing/2014/main" id="{44829DB1-54D3-44DD-9A1B-E40505530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800" y="1584307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6A38F147-1F27-4EC4-B4E0-0A57ED95101B}"/>
              </a:ext>
            </a:extLst>
          </p:cNvPr>
          <p:cNvSpPr/>
          <p:nvPr/>
        </p:nvSpPr>
        <p:spPr>
          <a:xfrm>
            <a:off x="5312345" y="2022045"/>
            <a:ext cx="1664857" cy="2854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7" name="Picture 40">
            <a:extLst>
              <a:ext uri="{FF2B5EF4-FFF2-40B4-BE49-F238E27FC236}">
                <a16:creationId xmlns="" xmlns:a16="http://schemas.microsoft.com/office/drawing/2014/main" id="{CD8316F8-5C65-49C8-835B-5B202647A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897" y="2247379"/>
            <a:ext cx="745640" cy="252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41">
            <a:extLst>
              <a:ext uri="{FF2B5EF4-FFF2-40B4-BE49-F238E27FC236}">
                <a16:creationId xmlns="" xmlns:a16="http://schemas.microsoft.com/office/drawing/2014/main" id="{16005FB4-1718-4734-9896-448E0F43C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319" y="2242128"/>
            <a:ext cx="609114" cy="257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2174C0BC-F0AC-4C59-89C5-A20053C1E699}"/>
              </a:ext>
            </a:extLst>
          </p:cNvPr>
          <p:cNvSpPr/>
          <p:nvPr/>
        </p:nvSpPr>
        <p:spPr>
          <a:xfrm>
            <a:off x="5174943" y="2242128"/>
            <a:ext cx="226125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7">
            <a:extLst>
              <a:ext uri="{FF2B5EF4-FFF2-40B4-BE49-F238E27FC236}">
                <a16:creationId xmlns="" xmlns:a16="http://schemas.microsoft.com/office/drawing/2014/main" id="{7C3A9DBC-FDB8-4F5D-8D6C-4FFF09856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9" name="TextBox 8">
            <a:extLst>
              <a:ext uri="{FF2B5EF4-FFF2-40B4-BE49-F238E27FC236}">
                <a16:creationId xmlns="" xmlns:a16="http://schemas.microsoft.com/office/drawing/2014/main" id="{F2A6D80E-4414-42FE-80DF-35B7DBEF7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20" name="직사각형 21">
            <a:extLst>
              <a:ext uri="{FF2B5EF4-FFF2-40B4-BE49-F238E27FC236}">
                <a16:creationId xmlns="" xmlns:a16="http://schemas.microsoft.com/office/drawing/2014/main" id="{FC318336-A506-4F1E-9F25-34C210C70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suh_0501_03_0005_401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9">
            <a:extLst>
              <a:ext uri="{FF2B5EF4-FFF2-40B4-BE49-F238E27FC236}">
                <a16:creationId xmlns="" xmlns:a16="http://schemas.microsoft.com/office/drawing/2014/main" id="{8B6E079E-23E3-4F33-B123-C6245706F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생활 속에서 대응 관계를 찾아 식으로 나타내어 볼까요</a:t>
            </a:r>
          </a:p>
        </p:txBody>
      </p:sp>
      <p:sp>
        <p:nvSpPr>
          <p:cNvPr id="3" name="직사각형 2"/>
          <p:cNvSpPr/>
          <p:nvPr/>
        </p:nvSpPr>
        <p:spPr bwMode="auto">
          <a:xfrm>
            <a:off x="2268538" y="4041068"/>
            <a:ext cx="2483482" cy="50405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="" xmlns:a16="http://schemas.microsoft.com/office/drawing/2014/main" id="{2174C0BC-F0AC-4C59-89C5-A20053C1E699}"/>
              </a:ext>
            </a:extLst>
          </p:cNvPr>
          <p:cNvSpPr/>
          <p:nvPr/>
        </p:nvSpPr>
        <p:spPr>
          <a:xfrm>
            <a:off x="2158618" y="3931529"/>
            <a:ext cx="226125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5764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938895"/>
              </p:ext>
            </p:extLst>
          </p:nvPr>
        </p:nvGraphicFramePr>
        <p:xfrm>
          <a:off x="153927" y="224644"/>
          <a:ext cx="8836146" cy="3542620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358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2173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4129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5509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생각 열기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그림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56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수학익힘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38~39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suh_0501_03_0005_101_1.html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suh_0501_03_0005_102_1.html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생활 속에서 대응 관계를 찾아 식으로 나타내기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56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수학익힘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38~39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suh_0501_03_0005_201_1.html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Html5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대응 관계 알아맞히기 </a:t>
                      </a: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활동하기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57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수학익힘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38~39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suh_0501_03_0005_202_1.html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Html5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2665954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suh_0501_03_0005_301_1.html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suh_0501_03_0005_302_1.html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 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suh_0501_03_0005_401_1.html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</a:rPr>
              <a:t>토글됨</a:t>
            </a:r>
            <a:r>
              <a:rPr lang="en-US" altLang="ko-KR" sz="1000" dirty="0" smtClean="0">
                <a:latin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7" name="TextBox 43"/>
          <p:cNvSpPr txBox="1"/>
          <p:nvPr/>
        </p:nvSpPr>
        <p:spPr>
          <a:xfrm>
            <a:off x="260307" y="1460103"/>
            <a:ext cx="32315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그림에서 무엇을 볼 수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생활 속에서 대응 관계를 찾아 식으로 나타내어 볼까요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E23D9380-1AB3-47FB-85C9-81B8FB9A1185}"/>
              </a:ext>
            </a:extLst>
          </p:cNvPr>
          <p:cNvSpPr/>
          <p:nvPr/>
        </p:nvSpPr>
        <p:spPr bwMode="auto">
          <a:xfrm>
            <a:off x="1010767" y="4093736"/>
            <a:ext cx="503616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DEB71DD0-FB54-4ADD-9292-AE1909A7C7BD}"/>
              </a:ext>
            </a:extLst>
          </p:cNvPr>
          <p:cNvSpPr txBox="1"/>
          <p:nvPr/>
        </p:nvSpPr>
        <p:spPr>
          <a:xfrm>
            <a:off x="1276028" y="4093736"/>
            <a:ext cx="513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과자 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개에  동물 카드 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장이 </a:t>
            </a:r>
            <a:r>
              <a:rPr lang="ko-KR" altLang="en-US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들어 있습니다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Picture 6">
            <a:extLst>
              <a:ext uri="{FF2B5EF4-FFF2-40B4-BE49-F238E27FC236}">
                <a16:creationId xmlns="" xmlns:a16="http://schemas.microsoft.com/office/drawing/2014/main" id="{AE7CF555-70E4-4A6F-81D3-B65605F1F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37340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2273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4">
            <a:extLst>
              <a:ext uri="{FF2B5EF4-FFF2-40B4-BE49-F238E27FC236}">
                <a16:creationId xmlns="" xmlns:a16="http://schemas.microsoft.com/office/drawing/2014/main" id="{F59CF051-E5A7-4EDC-9FAD-5DADDB003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130" y="3947124"/>
            <a:ext cx="281607" cy="276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="" xmlns:a16="http://schemas.microsoft.com/office/drawing/2014/main" id="{6F251B95-3FB6-4AFB-A19A-B8D4A824A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="" xmlns:a16="http://schemas.microsoft.com/office/drawing/2014/main" id="{7516FC03-FFF5-4ABB-A71A-4B752EC89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19" y="1573642"/>
            <a:ext cx="109580" cy="11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400DC98F-E011-4DD4-B780-A58EB72687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5656" y="2007802"/>
            <a:ext cx="4279855" cy="1889250"/>
          </a:xfrm>
          <a:prstGeom prst="rect">
            <a:avLst/>
          </a:prstGeom>
        </p:spPr>
      </p:pic>
      <p:pic>
        <p:nvPicPr>
          <p:cNvPr id="25" name="Picture 2">
            <a:extLst>
              <a:ext uri="{FF2B5EF4-FFF2-40B4-BE49-F238E27FC236}">
                <a16:creationId xmlns="" xmlns:a16="http://schemas.microsoft.com/office/drawing/2014/main" id="{77870E0E-E5C8-43D3-B941-910E4A3CE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263" y="4169972"/>
            <a:ext cx="260528" cy="20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E9F02340-54B8-42DF-9E48-80B158A18861}"/>
              </a:ext>
            </a:extLst>
          </p:cNvPr>
          <p:cNvSpPr/>
          <p:nvPr/>
        </p:nvSpPr>
        <p:spPr bwMode="auto">
          <a:xfrm>
            <a:off x="988583" y="4535054"/>
            <a:ext cx="4014235" cy="3231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65DEBD94-0FD2-44FA-A2C6-D1E62C7E35E9}"/>
              </a:ext>
            </a:extLst>
          </p:cNvPr>
          <p:cNvSpPr txBox="1"/>
          <p:nvPr/>
        </p:nvSpPr>
        <p:spPr>
          <a:xfrm>
            <a:off x="1276027" y="4494028"/>
            <a:ext cx="4842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의자 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개에 팔걸이가 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있습니다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Picture 4">
            <a:extLst>
              <a:ext uri="{FF2B5EF4-FFF2-40B4-BE49-F238E27FC236}">
                <a16:creationId xmlns="" xmlns:a16="http://schemas.microsoft.com/office/drawing/2014/main" id="{0D2E947A-D3A0-400A-8083-5E6141881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014" y="4463068"/>
            <a:ext cx="281607" cy="276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">
            <a:extLst>
              <a:ext uri="{FF2B5EF4-FFF2-40B4-BE49-F238E27FC236}">
                <a16:creationId xmlns="" xmlns:a16="http://schemas.microsoft.com/office/drawing/2014/main" id="{6AE20A75-4D4F-4F0B-AE1A-F2FCDCD64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263" y="4570264"/>
            <a:ext cx="260528" cy="20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B212B1AA-85AD-44A6-9015-6240DC33F628}"/>
              </a:ext>
            </a:extLst>
          </p:cNvPr>
          <p:cNvSpPr/>
          <p:nvPr/>
        </p:nvSpPr>
        <p:spPr bwMode="auto">
          <a:xfrm>
            <a:off x="1010767" y="4913155"/>
            <a:ext cx="5216187" cy="3231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4AB210C-A969-4CEF-99E7-9E236C6FA68B}"/>
              </a:ext>
            </a:extLst>
          </p:cNvPr>
          <p:cNvSpPr txBox="1"/>
          <p:nvPr/>
        </p:nvSpPr>
        <p:spPr>
          <a:xfrm>
            <a:off x="1276026" y="4895872"/>
            <a:ext cx="5204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초에 지하철이 </a:t>
            </a:r>
            <a:r>
              <a:rPr lang="en-US" altLang="ko-KR" sz="1800" b="1" spc="-150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 m </a:t>
            </a:r>
            <a:r>
              <a:rPr lang="ko-KR" altLang="en-US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이동하는 것을 볼 수 있습니다</a:t>
            </a:r>
            <a:r>
              <a:rPr lang="en-US" altLang="ko-KR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spc="-15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Picture 4">
            <a:extLst>
              <a:ext uri="{FF2B5EF4-FFF2-40B4-BE49-F238E27FC236}">
                <a16:creationId xmlns="" xmlns:a16="http://schemas.microsoft.com/office/drawing/2014/main" id="{14ACD988-D5E7-4196-9D0E-3F281FA3C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788" y="4775119"/>
            <a:ext cx="281607" cy="276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">
            <a:extLst>
              <a:ext uri="{FF2B5EF4-FFF2-40B4-BE49-F238E27FC236}">
                <a16:creationId xmlns="" xmlns:a16="http://schemas.microsoft.com/office/drawing/2014/main" id="{32B33644-EE2D-466F-BD5E-6C6FBA171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262" y="4972108"/>
            <a:ext cx="260528" cy="20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430" y="362335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331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="" xmlns:a16="http://schemas.microsoft.com/office/drawing/2014/main" id="{D004B30C-56BF-4691-9C54-08D73F2A9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534726"/>
            <a:ext cx="6768244" cy="2987695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b="1" spc="-15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spc="-150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spc="-15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개발물의 그림을 최대한 크게 넣어주세요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="" xmlns:a16="http://schemas.microsoft.com/office/drawing/2014/main" id="{0A41553B-E876-4865-A0B9-F7C3D3CCA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Group 59">
            <a:extLst>
              <a:ext uri="{FF2B5EF4-FFF2-40B4-BE49-F238E27FC236}">
                <a16:creationId xmlns="" xmlns:a16="http://schemas.microsoft.com/office/drawing/2014/main" id="{98F65A58-78C8-4BF6-8EC7-3569DB848FAE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7">
            <a:extLst>
              <a:ext uri="{FF2B5EF4-FFF2-40B4-BE49-F238E27FC236}">
                <a16:creationId xmlns="" xmlns:a16="http://schemas.microsoft.com/office/drawing/2014/main" id="{4FFCD146-3B89-4AAB-801A-012FD4E0A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6" name="TextBox 8">
            <a:extLst>
              <a:ext uri="{FF2B5EF4-FFF2-40B4-BE49-F238E27FC236}">
                <a16:creationId xmlns="" xmlns:a16="http://schemas.microsoft.com/office/drawing/2014/main" id="{539E945F-C15B-43E9-B486-479B6E965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21" name="직사각형 21">
            <a:extLst>
              <a:ext uri="{FF2B5EF4-FFF2-40B4-BE49-F238E27FC236}">
                <a16:creationId xmlns="" xmlns:a16="http://schemas.microsoft.com/office/drawing/2014/main" id="{43AE5F1A-8CC0-421D-94A2-59EEE6DD7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>
            <a:extLst>
              <a:ext uri="{FF2B5EF4-FFF2-40B4-BE49-F238E27FC236}">
                <a16:creationId xmlns="" xmlns:a16="http://schemas.microsoft.com/office/drawing/2014/main" id="{82F850C3-6A04-4962-AA23-C34E4FC6A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생활 속에서 대응 관계를 찾아 식으로 나타내어 볼까요</a:t>
            </a:r>
          </a:p>
        </p:txBody>
      </p:sp>
    </p:spTree>
    <p:extLst>
      <p:ext uri="{BB962C8B-B14F-4D97-AF65-F5344CB8AC3E}">
        <p14:creationId xmlns:p14="http://schemas.microsoft.com/office/powerpoint/2010/main" val="3450579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18AF5051-812D-46D4-9D7B-822FB9F99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82" y="1146068"/>
            <a:ext cx="6703073" cy="4134828"/>
          </a:xfrm>
          <a:prstGeom prst="rect">
            <a:avLst/>
          </a:prstGeom>
        </p:spPr>
      </p:pic>
      <p:graphicFrame>
        <p:nvGraphicFramePr>
          <p:cNvPr id="2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65231"/>
              </p:ext>
            </p:extLst>
          </p:nvPr>
        </p:nvGraphicFramePr>
        <p:xfrm>
          <a:off x="6984268" y="692696"/>
          <a:ext cx="2086863" cy="3451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시간에는 무엇을 배울까요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우측 상단 텍스트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56~57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상단 텍스트 추가해야 하므로 내용 아래로 조금 이동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886468" y="1635610"/>
            <a:ext cx="803286" cy="401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740416" y="17816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55576" y="5877272"/>
            <a:ext cx="489654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http://cdata.tsherpa.co.kr/tsherpa/MultiMedia/Flash/2020/curri/index.html?flashxmlnum=llbless208&amp;classa=A8-C1-22-WI-WI-03-01-02-0-0-0-0&amp;classno=WI_22_03/win_0202_0102_0004/win_0202_0102_0004_103.html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A5FBE19B-B3FE-43B5-9D48-E05E0E5E150A}"/>
              </a:ext>
            </a:extLst>
          </p:cNvPr>
          <p:cNvSpPr/>
          <p:nvPr/>
        </p:nvSpPr>
        <p:spPr>
          <a:xfrm>
            <a:off x="449406" y="1635610"/>
            <a:ext cx="6240347" cy="12285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8872B20B-4CC8-418F-A278-ADAA5B3D9815}"/>
              </a:ext>
            </a:extLst>
          </p:cNvPr>
          <p:cNvCxnSpPr>
            <a:cxnSpLocks/>
          </p:cNvCxnSpPr>
          <p:nvPr/>
        </p:nvCxnSpPr>
        <p:spPr bwMode="auto">
          <a:xfrm>
            <a:off x="523918" y="2419809"/>
            <a:ext cx="879730" cy="937183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1327ADB9-CAAD-47BE-9883-C02857BC8D34}"/>
              </a:ext>
            </a:extLst>
          </p:cNvPr>
          <p:cNvSpPr/>
          <p:nvPr/>
        </p:nvSpPr>
        <p:spPr>
          <a:xfrm>
            <a:off x="262904" y="22887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Group 59">
            <a:extLst>
              <a:ext uri="{FF2B5EF4-FFF2-40B4-BE49-F238E27FC236}">
                <a16:creationId xmlns="" xmlns:a16="http://schemas.microsoft.com/office/drawing/2014/main" id="{F5EB3724-4A0A-440C-8645-9A041F7AA9E6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7">
            <a:extLst>
              <a:ext uri="{FF2B5EF4-FFF2-40B4-BE49-F238E27FC236}">
                <a16:creationId xmlns="" xmlns:a16="http://schemas.microsoft.com/office/drawing/2014/main" id="{73894673-C097-4ECC-A958-2B7D71614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3" name="TextBox 8">
            <a:extLst>
              <a:ext uri="{FF2B5EF4-FFF2-40B4-BE49-F238E27FC236}">
                <a16:creationId xmlns="" xmlns:a16="http://schemas.microsoft.com/office/drawing/2014/main" id="{679F8885-2013-4B0A-ADD7-AA9FB50F6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24" name="직사각형 21">
            <a:extLst>
              <a:ext uri="{FF2B5EF4-FFF2-40B4-BE49-F238E27FC236}">
                <a16:creationId xmlns="" xmlns:a16="http://schemas.microsoft.com/office/drawing/2014/main" id="{90841C28-4607-4E59-988D-C8A4CC5BE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suh_0501_03_0005_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9">
            <a:extLst>
              <a:ext uri="{FF2B5EF4-FFF2-40B4-BE49-F238E27FC236}">
                <a16:creationId xmlns="" xmlns:a16="http://schemas.microsoft.com/office/drawing/2014/main" id="{F7D19B8D-B98D-4C08-842D-509745A18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생활 속에서 대응 관계를 찾아 식으로 나타내어 볼까요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42693460-1820-4BF7-A2A5-41FC3C716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9" y="843530"/>
            <a:ext cx="6888963" cy="4209122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137629"/>
              </p:ext>
            </p:extLst>
          </p:nvPr>
        </p:nvGraphicFramePr>
        <p:xfrm>
          <a:off x="6984268" y="692696"/>
          <a:ext cx="2086863" cy="3451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 보기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소발문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앞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블릿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표 디자인 수정 및 스크롤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삭제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</a:b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한 화면에 들어가게 텍스트 크기 조절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156696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79263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EE79E598-379D-4502-BD37-8C0ADD3D3E30}"/>
              </a:ext>
            </a:extLst>
          </p:cNvPr>
          <p:cNvSpPr/>
          <p:nvPr/>
        </p:nvSpPr>
        <p:spPr>
          <a:xfrm>
            <a:off x="6127868" y="913275"/>
            <a:ext cx="791227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="" xmlns:a16="http://schemas.microsoft.com/office/drawing/2014/main" id="{F543A87C-855F-4BDD-B8DF-A74BDFD4AB5E}"/>
              </a:ext>
            </a:extLst>
          </p:cNvPr>
          <p:cNvSpPr/>
          <p:nvPr/>
        </p:nvSpPr>
        <p:spPr>
          <a:xfrm>
            <a:off x="5955724" y="81867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>
            <a:extLst>
              <a:ext uri="{FF2B5EF4-FFF2-40B4-BE49-F238E27FC236}">
                <a16:creationId xmlns="" xmlns:a16="http://schemas.microsoft.com/office/drawing/2014/main" id="{0123D8F5-41FD-4AFF-93D9-7BB1C4A88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220" y="951232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D8179009-E0A8-4F91-B3C8-445542D629A8}"/>
              </a:ext>
            </a:extLst>
          </p:cNvPr>
          <p:cNvSpPr/>
          <p:nvPr/>
        </p:nvSpPr>
        <p:spPr>
          <a:xfrm>
            <a:off x="160657" y="1637893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5AE10BAA-9E5F-4E1D-B0EB-1BB4926F9C6C}"/>
              </a:ext>
            </a:extLst>
          </p:cNvPr>
          <p:cNvSpPr/>
          <p:nvPr/>
        </p:nvSpPr>
        <p:spPr>
          <a:xfrm>
            <a:off x="14605" y="167440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7">
            <a:extLst>
              <a:ext uri="{FF2B5EF4-FFF2-40B4-BE49-F238E27FC236}">
                <a16:creationId xmlns="" xmlns:a16="http://schemas.microsoft.com/office/drawing/2014/main" id="{44423475-6C77-4666-ADED-43C7E1B39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="" xmlns:a16="http://schemas.microsoft.com/office/drawing/2014/main" id="{FE9831C3-4F67-4DCF-ACBC-98FE8F558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35" name="직사각형 21">
            <a:extLst>
              <a:ext uri="{FF2B5EF4-FFF2-40B4-BE49-F238E27FC236}">
                <a16:creationId xmlns="" xmlns:a16="http://schemas.microsoft.com/office/drawing/2014/main" id="{256F0690-0247-4C88-8341-98EAB764D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suh_0501_03_0005_20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>
            <a:extLst>
              <a:ext uri="{FF2B5EF4-FFF2-40B4-BE49-F238E27FC236}">
                <a16:creationId xmlns="" xmlns:a16="http://schemas.microsoft.com/office/drawing/2014/main" id="{A10B41BC-F365-4836-A4A8-C42FA1EF2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생활 속에서 대응 관계를 찾아 식으로 나타내어 볼까요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6365A1E-FF9A-4AFF-BB8D-162885BBB58D}"/>
              </a:ext>
            </a:extLst>
          </p:cNvPr>
          <p:cNvSpPr/>
          <p:nvPr/>
        </p:nvSpPr>
        <p:spPr bwMode="auto">
          <a:xfrm>
            <a:off x="128009" y="1987515"/>
            <a:ext cx="6604232" cy="280831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962588" y="4750467"/>
            <a:ext cx="1021680" cy="326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851386" y="464092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150D1745-0454-41EC-92B0-E96173750D15}"/>
              </a:ext>
            </a:extLst>
          </p:cNvPr>
          <p:cNvSpPr/>
          <p:nvPr/>
        </p:nvSpPr>
        <p:spPr>
          <a:xfrm>
            <a:off x="102007" y="1988840"/>
            <a:ext cx="6888962" cy="30638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902B24DF-C168-4306-B4F0-FF773B895620}"/>
              </a:ext>
            </a:extLst>
          </p:cNvPr>
          <p:cNvSpPr/>
          <p:nvPr/>
        </p:nvSpPr>
        <p:spPr>
          <a:xfrm>
            <a:off x="-44045" y="329187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="" xmlns:a16="http://schemas.microsoft.com/office/drawing/2014/main" id="{5B7BE024-025B-4E47-BB26-5B35473B0B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329379"/>
              </p:ext>
            </p:extLst>
          </p:nvPr>
        </p:nvGraphicFramePr>
        <p:xfrm>
          <a:off x="295273" y="2420849"/>
          <a:ext cx="6436967" cy="2078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644">
                  <a:extLst>
                    <a:ext uri="{9D8B030D-6E8A-4147-A177-3AD203B41FA5}">
                      <a16:colId xmlns="" xmlns:a16="http://schemas.microsoft.com/office/drawing/2014/main" val="3251364435"/>
                    </a:ext>
                  </a:extLst>
                </a:gridCol>
                <a:gridCol w="1621123">
                  <a:extLst>
                    <a:ext uri="{9D8B030D-6E8A-4147-A177-3AD203B41FA5}">
                      <a16:colId xmlns="" xmlns:a16="http://schemas.microsoft.com/office/drawing/2014/main" val="3064966937"/>
                    </a:ext>
                  </a:extLst>
                </a:gridCol>
                <a:gridCol w="3702200">
                  <a:extLst>
                    <a:ext uri="{9D8B030D-6E8A-4147-A177-3AD203B41FA5}">
                      <a16:colId xmlns="" xmlns:a16="http://schemas.microsoft.com/office/drawing/2014/main" val="764369650"/>
                    </a:ext>
                  </a:extLst>
                </a:gridCol>
              </a:tblGrid>
              <a:tr h="35224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서로 대응하는 두 양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대응 관계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65438115"/>
                  </a:ext>
                </a:extLst>
              </a:tr>
              <a:tr h="386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과자의 수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과자 상자의 수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과자의 수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＝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과자 상자의 수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)×12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62957176"/>
                  </a:ext>
                </a:extLst>
              </a:tr>
              <a:tr h="38634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16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9328837"/>
                  </a:ext>
                </a:extLst>
              </a:tr>
              <a:tr h="5673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16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91139530"/>
                  </a:ext>
                </a:extLst>
              </a:tr>
              <a:tr h="38634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16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84104579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B58636C6-50EE-417B-939A-C0F4AD262906}"/>
              </a:ext>
            </a:extLst>
          </p:cNvPr>
          <p:cNvGrpSpPr/>
          <p:nvPr/>
        </p:nvGrpSpPr>
        <p:grpSpPr>
          <a:xfrm>
            <a:off x="294003" y="3187790"/>
            <a:ext cx="1119693" cy="353943"/>
            <a:chOff x="463975" y="3187790"/>
            <a:chExt cx="1119693" cy="353943"/>
          </a:xfrm>
        </p:grpSpPr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136302DA-061C-4F9D-BCA4-8D7C11D1FBDB}"/>
                </a:ext>
              </a:extLst>
            </p:cNvPr>
            <p:cNvSpPr/>
            <p:nvPr/>
          </p:nvSpPr>
          <p:spPr bwMode="auto">
            <a:xfrm>
              <a:off x="536967" y="3198287"/>
              <a:ext cx="974693" cy="3034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1978E5AC-F298-484C-B951-B54BD4BFDCB4}"/>
                </a:ext>
              </a:extLst>
            </p:cNvPr>
            <p:cNvSpPr txBox="1"/>
            <p:nvPr/>
          </p:nvSpPr>
          <p:spPr>
            <a:xfrm>
              <a:off x="463975" y="3187790"/>
              <a:ext cx="1119693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700" b="1" spc="-15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의자의 수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D3C986FB-DE03-4507-A490-B81120B10939}"/>
              </a:ext>
            </a:extLst>
          </p:cNvPr>
          <p:cNvGrpSpPr/>
          <p:nvPr/>
        </p:nvGrpSpPr>
        <p:grpSpPr>
          <a:xfrm>
            <a:off x="294003" y="3565619"/>
            <a:ext cx="1119693" cy="615553"/>
            <a:chOff x="463975" y="3565619"/>
            <a:chExt cx="1119693" cy="615553"/>
          </a:xfrm>
        </p:grpSpPr>
        <p:sp>
          <p:nvSpPr>
            <p:cNvPr id="43" name="직사각형 42">
              <a:extLst>
                <a:ext uri="{FF2B5EF4-FFF2-40B4-BE49-F238E27FC236}">
                  <a16:creationId xmlns="" xmlns:a16="http://schemas.microsoft.com/office/drawing/2014/main" id="{33CF79E6-92C1-477A-9903-6E031F5A2E39}"/>
                </a:ext>
              </a:extLst>
            </p:cNvPr>
            <p:cNvSpPr/>
            <p:nvPr/>
          </p:nvSpPr>
          <p:spPr bwMode="auto">
            <a:xfrm>
              <a:off x="536967" y="3594943"/>
              <a:ext cx="974693" cy="4796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2FDF94C0-31DA-4B94-BD4C-58DBE9F730EB}"/>
                </a:ext>
              </a:extLst>
            </p:cNvPr>
            <p:cNvSpPr txBox="1"/>
            <p:nvPr/>
          </p:nvSpPr>
          <p:spPr>
            <a:xfrm>
              <a:off x="463975" y="3565619"/>
              <a:ext cx="111969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700" b="1" spc="-15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지하철 </a:t>
              </a:r>
              <a:endParaRPr lang="en-US" altLang="ko-KR" sz="17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700" b="1" spc="-15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이동거리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="" xmlns:a16="http://schemas.microsoft.com/office/drawing/2014/main" id="{AB792CA7-B381-49D2-B4CA-8EEEB0FF7182}"/>
              </a:ext>
            </a:extLst>
          </p:cNvPr>
          <p:cNvGrpSpPr/>
          <p:nvPr/>
        </p:nvGrpSpPr>
        <p:grpSpPr>
          <a:xfrm>
            <a:off x="294003" y="4146271"/>
            <a:ext cx="1119693" cy="353943"/>
            <a:chOff x="463975" y="3187790"/>
            <a:chExt cx="1119693" cy="353943"/>
          </a:xfrm>
        </p:grpSpPr>
        <p:sp>
          <p:nvSpPr>
            <p:cNvPr id="46" name="직사각형 45">
              <a:extLst>
                <a:ext uri="{FF2B5EF4-FFF2-40B4-BE49-F238E27FC236}">
                  <a16:creationId xmlns="" xmlns:a16="http://schemas.microsoft.com/office/drawing/2014/main" id="{F8A2005D-58F5-4E4E-8AF8-F6C88772E1A1}"/>
                </a:ext>
              </a:extLst>
            </p:cNvPr>
            <p:cNvSpPr/>
            <p:nvPr/>
          </p:nvSpPr>
          <p:spPr bwMode="auto">
            <a:xfrm>
              <a:off x="536967" y="3198287"/>
              <a:ext cx="974693" cy="3034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5BE81575-2E3E-4CC9-B079-D5ACC1D9D97B}"/>
                </a:ext>
              </a:extLst>
            </p:cNvPr>
            <p:cNvSpPr txBox="1"/>
            <p:nvPr/>
          </p:nvSpPr>
          <p:spPr>
            <a:xfrm>
              <a:off x="463975" y="3187790"/>
              <a:ext cx="1119693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700" b="1" spc="-15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설탕의 양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="" xmlns:a16="http://schemas.microsoft.com/office/drawing/2014/main" id="{0C9EC9AA-93AB-4917-BE68-2BB386D07F38}"/>
              </a:ext>
            </a:extLst>
          </p:cNvPr>
          <p:cNvGrpSpPr/>
          <p:nvPr/>
        </p:nvGrpSpPr>
        <p:grpSpPr>
          <a:xfrm>
            <a:off x="1413696" y="3187790"/>
            <a:ext cx="1620180" cy="353943"/>
            <a:chOff x="463975" y="3187790"/>
            <a:chExt cx="1119693" cy="353943"/>
          </a:xfrm>
        </p:grpSpPr>
        <p:sp>
          <p:nvSpPr>
            <p:cNvPr id="50" name="직사각형 49">
              <a:extLst>
                <a:ext uri="{FF2B5EF4-FFF2-40B4-BE49-F238E27FC236}">
                  <a16:creationId xmlns="" xmlns:a16="http://schemas.microsoft.com/office/drawing/2014/main" id="{38473462-8885-417A-AC72-1AE61B0B4FC5}"/>
                </a:ext>
              </a:extLst>
            </p:cNvPr>
            <p:cNvSpPr/>
            <p:nvPr/>
          </p:nvSpPr>
          <p:spPr bwMode="auto">
            <a:xfrm>
              <a:off x="536967" y="3198287"/>
              <a:ext cx="974693" cy="3034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="" xmlns:a16="http://schemas.microsoft.com/office/drawing/2014/main" id="{393D147A-9029-4C47-9F48-5F89A84EF8CB}"/>
                </a:ext>
              </a:extLst>
            </p:cNvPr>
            <p:cNvSpPr txBox="1"/>
            <p:nvPr/>
          </p:nvSpPr>
          <p:spPr>
            <a:xfrm>
              <a:off x="463975" y="3187790"/>
              <a:ext cx="1119693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700" b="1" spc="-15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팔걸이의 수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="" xmlns:a16="http://schemas.microsoft.com/office/drawing/2014/main" id="{D2F2B111-6A66-47ED-8342-950D5A74C971}"/>
              </a:ext>
            </a:extLst>
          </p:cNvPr>
          <p:cNvGrpSpPr/>
          <p:nvPr/>
        </p:nvGrpSpPr>
        <p:grpSpPr>
          <a:xfrm>
            <a:off x="1413696" y="3681595"/>
            <a:ext cx="1620180" cy="353943"/>
            <a:chOff x="463975" y="3187790"/>
            <a:chExt cx="1119693" cy="353943"/>
          </a:xfrm>
        </p:grpSpPr>
        <p:sp>
          <p:nvSpPr>
            <p:cNvPr id="53" name="직사각형 52">
              <a:extLst>
                <a:ext uri="{FF2B5EF4-FFF2-40B4-BE49-F238E27FC236}">
                  <a16:creationId xmlns="" xmlns:a16="http://schemas.microsoft.com/office/drawing/2014/main" id="{F45EDA12-A15B-47C0-BA52-CEF7482C9954}"/>
                </a:ext>
              </a:extLst>
            </p:cNvPr>
            <p:cNvSpPr/>
            <p:nvPr/>
          </p:nvSpPr>
          <p:spPr bwMode="auto">
            <a:xfrm>
              <a:off x="536967" y="3198287"/>
              <a:ext cx="974693" cy="3034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5AFDC6DA-940B-43BC-81E3-881B50193D70}"/>
                </a:ext>
              </a:extLst>
            </p:cNvPr>
            <p:cNvSpPr txBox="1"/>
            <p:nvPr/>
          </p:nvSpPr>
          <p:spPr>
            <a:xfrm>
              <a:off x="463975" y="3187790"/>
              <a:ext cx="1119693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700" b="1" spc="-15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걸린 시간</a:t>
              </a:r>
              <a:endParaRPr lang="ko-KR" altLang="en-US" sz="17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8087338D-AB64-4874-90F4-138621955E50}"/>
              </a:ext>
            </a:extLst>
          </p:cNvPr>
          <p:cNvGrpSpPr/>
          <p:nvPr/>
        </p:nvGrpSpPr>
        <p:grpSpPr>
          <a:xfrm>
            <a:off x="1413696" y="4153901"/>
            <a:ext cx="1620180" cy="353943"/>
            <a:chOff x="463975" y="3187790"/>
            <a:chExt cx="1119693" cy="353943"/>
          </a:xfrm>
        </p:grpSpPr>
        <p:sp>
          <p:nvSpPr>
            <p:cNvPr id="56" name="직사각형 55">
              <a:extLst>
                <a:ext uri="{FF2B5EF4-FFF2-40B4-BE49-F238E27FC236}">
                  <a16:creationId xmlns="" xmlns:a16="http://schemas.microsoft.com/office/drawing/2014/main" id="{FFA11BDB-A3D9-4F5A-9052-5E9A590D16E0}"/>
                </a:ext>
              </a:extLst>
            </p:cNvPr>
            <p:cNvSpPr/>
            <p:nvPr/>
          </p:nvSpPr>
          <p:spPr bwMode="auto">
            <a:xfrm>
              <a:off x="536967" y="3198287"/>
              <a:ext cx="974693" cy="3034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649520D4-B44C-43C4-B467-E6512D537BEB}"/>
                </a:ext>
              </a:extLst>
            </p:cNvPr>
            <p:cNvSpPr txBox="1"/>
            <p:nvPr/>
          </p:nvSpPr>
          <p:spPr>
            <a:xfrm>
              <a:off x="463975" y="3187790"/>
              <a:ext cx="1119693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700" b="1" spc="-150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음료의 수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9894C098-5CA0-4607-AFE0-2DDE8C6D7558}"/>
              </a:ext>
            </a:extLst>
          </p:cNvPr>
          <p:cNvGrpSpPr/>
          <p:nvPr/>
        </p:nvGrpSpPr>
        <p:grpSpPr>
          <a:xfrm>
            <a:off x="3033876" y="3187790"/>
            <a:ext cx="3423726" cy="353943"/>
            <a:chOff x="3203848" y="3187790"/>
            <a:chExt cx="3423726" cy="353943"/>
          </a:xfrm>
        </p:grpSpPr>
        <p:sp>
          <p:nvSpPr>
            <p:cNvPr id="61" name="직사각형 60">
              <a:extLst>
                <a:ext uri="{FF2B5EF4-FFF2-40B4-BE49-F238E27FC236}">
                  <a16:creationId xmlns="" xmlns:a16="http://schemas.microsoft.com/office/drawing/2014/main" id="{F471AF73-8308-438A-96F3-6F58D3D5C59A}"/>
                </a:ext>
              </a:extLst>
            </p:cNvPr>
            <p:cNvSpPr/>
            <p:nvPr/>
          </p:nvSpPr>
          <p:spPr bwMode="auto">
            <a:xfrm>
              <a:off x="3232986" y="3198287"/>
              <a:ext cx="3355238" cy="3034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1EF165D2-2AFC-4D6A-83BA-E4D674297805}"/>
                </a:ext>
              </a:extLst>
            </p:cNvPr>
            <p:cNvSpPr txBox="1"/>
            <p:nvPr/>
          </p:nvSpPr>
          <p:spPr>
            <a:xfrm>
              <a:off x="3203848" y="3187790"/>
              <a:ext cx="3423726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7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7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의자의 수</a:t>
              </a:r>
              <a:r>
                <a:rPr lang="en-US" altLang="ko-KR" sz="17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7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7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17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7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7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팔걸이의 수</a:t>
              </a:r>
              <a:r>
                <a:rPr lang="en-US" altLang="ko-KR" sz="17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7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="" xmlns:a16="http://schemas.microsoft.com/office/drawing/2014/main" id="{E7FA1E24-DBBE-4603-BB02-4ED56FA13A30}"/>
              </a:ext>
            </a:extLst>
          </p:cNvPr>
          <p:cNvGrpSpPr/>
          <p:nvPr/>
        </p:nvGrpSpPr>
        <p:grpSpPr>
          <a:xfrm>
            <a:off x="3014201" y="3674326"/>
            <a:ext cx="3646031" cy="353943"/>
            <a:chOff x="3184173" y="3180521"/>
            <a:chExt cx="3646031" cy="353943"/>
          </a:xfrm>
        </p:grpSpPr>
        <p:sp>
          <p:nvSpPr>
            <p:cNvPr id="64" name="직사각형 63">
              <a:extLst>
                <a:ext uri="{FF2B5EF4-FFF2-40B4-BE49-F238E27FC236}">
                  <a16:creationId xmlns="" xmlns:a16="http://schemas.microsoft.com/office/drawing/2014/main" id="{9AC1F4F0-62FC-488A-87EB-BD80EF116040}"/>
                </a:ext>
              </a:extLst>
            </p:cNvPr>
            <p:cNvSpPr/>
            <p:nvPr/>
          </p:nvSpPr>
          <p:spPr bwMode="auto">
            <a:xfrm>
              <a:off x="3232986" y="3198287"/>
              <a:ext cx="3597218" cy="3034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="" xmlns:a16="http://schemas.microsoft.com/office/drawing/2014/main" id="{4AFE4A7D-DE46-433A-909A-D86AF746506F}"/>
                </a:ext>
              </a:extLst>
            </p:cNvPr>
            <p:cNvSpPr txBox="1"/>
            <p:nvPr/>
          </p:nvSpPr>
          <p:spPr>
            <a:xfrm>
              <a:off x="3184173" y="3180521"/>
              <a:ext cx="3646031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7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7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걸린 시간</a:t>
              </a:r>
              <a:r>
                <a:rPr lang="en-US" altLang="ko-KR" sz="17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)×30</a:t>
              </a:r>
              <a:r>
                <a:rPr lang="ko-KR" altLang="en-US" sz="17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7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7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지하철 이동 거리</a:t>
              </a:r>
              <a:r>
                <a:rPr lang="en-US" altLang="ko-KR" sz="17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7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="" xmlns:a16="http://schemas.microsoft.com/office/drawing/2014/main" id="{CC5A9269-81FF-4532-A14D-35B4FC51133F}"/>
              </a:ext>
            </a:extLst>
          </p:cNvPr>
          <p:cNvGrpSpPr/>
          <p:nvPr/>
        </p:nvGrpSpPr>
        <p:grpSpPr>
          <a:xfrm>
            <a:off x="3014201" y="4153901"/>
            <a:ext cx="3646031" cy="353943"/>
            <a:chOff x="3184173" y="3180521"/>
            <a:chExt cx="3452863" cy="353943"/>
          </a:xfrm>
        </p:grpSpPr>
        <p:sp>
          <p:nvSpPr>
            <p:cNvPr id="67" name="직사각형 66">
              <a:extLst>
                <a:ext uri="{FF2B5EF4-FFF2-40B4-BE49-F238E27FC236}">
                  <a16:creationId xmlns="" xmlns:a16="http://schemas.microsoft.com/office/drawing/2014/main" id="{4EA8FA78-49EB-4FF5-AE38-B24B7036D649}"/>
                </a:ext>
              </a:extLst>
            </p:cNvPr>
            <p:cNvSpPr/>
            <p:nvPr/>
          </p:nvSpPr>
          <p:spPr bwMode="auto">
            <a:xfrm>
              <a:off x="3232986" y="3198287"/>
              <a:ext cx="3355238" cy="3034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499B8468-8CA4-4E82-BF1E-37985049FC4D}"/>
                </a:ext>
              </a:extLst>
            </p:cNvPr>
            <p:cNvSpPr txBox="1"/>
            <p:nvPr/>
          </p:nvSpPr>
          <p:spPr>
            <a:xfrm>
              <a:off x="3184173" y="3180521"/>
              <a:ext cx="3452863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7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7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설탕의 양</a:t>
              </a:r>
              <a:r>
                <a:rPr lang="en-US" altLang="ko-KR" sz="17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7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7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7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음료의 수</a:t>
              </a:r>
              <a:r>
                <a:rPr lang="en-US" altLang="ko-KR" sz="17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)×38</a:t>
              </a:r>
              <a:endParaRPr lang="ko-KR" altLang="en-US" sz="17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0" name="그림 69">
            <a:extLst>
              <a:ext uri="{FF2B5EF4-FFF2-40B4-BE49-F238E27FC236}">
                <a16:creationId xmlns="" xmlns:a16="http://schemas.microsoft.com/office/drawing/2014/main" id="{378C3515-050D-4C6F-8D57-309F01DE0D7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427" y="3389792"/>
            <a:ext cx="185513" cy="185513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="" xmlns:a16="http://schemas.microsoft.com/office/drawing/2014/main" id="{172693B1-E423-4E14-AA19-93794D4D81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427" y="3923890"/>
            <a:ext cx="185513" cy="185513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="" xmlns:a16="http://schemas.microsoft.com/office/drawing/2014/main" id="{5F103352-27DE-40D5-A8DF-A22CD5722D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427" y="4338758"/>
            <a:ext cx="185513" cy="185513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="" xmlns:a16="http://schemas.microsoft.com/office/drawing/2014/main" id="{12A931D2-79FA-42FE-9567-E1CE9BB072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265" y="3389792"/>
            <a:ext cx="185513" cy="185513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="" xmlns:a16="http://schemas.microsoft.com/office/drawing/2014/main" id="{52561F6B-81A6-4B26-88CE-8EC6EEFB30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265" y="3923890"/>
            <a:ext cx="185513" cy="185513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="" xmlns:a16="http://schemas.microsoft.com/office/drawing/2014/main" id="{4BBAF929-19D3-47EE-AB3C-ACB66D9C36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265" y="4338758"/>
            <a:ext cx="185513" cy="185513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="" xmlns:a16="http://schemas.microsoft.com/office/drawing/2014/main" id="{ABAEEAB3-EAB9-43D1-BEFE-7C9CA8B32C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540" y="3389792"/>
            <a:ext cx="185513" cy="185513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="" xmlns:a16="http://schemas.microsoft.com/office/drawing/2014/main" id="{0A8B13CD-EC74-473D-945B-2AF038EB2B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540" y="3923890"/>
            <a:ext cx="185513" cy="185513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="" xmlns:a16="http://schemas.microsoft.com/office/drawing/2014/main" id="{6937651F-61B5-448D-B131-7436BFAF89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540" y="4338758"/>
            <a:ext cx="185513" cy="18551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FB22F918-9EC6-452B-817C-5D5005E27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9" y="843530"/>
            <a:ext cx="6888963" cy="4227537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714823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소발문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앞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블릿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5962588" y="4750467"/>
            <a:ext cx="1021680" cy="326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851386" y="464092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D8179009-E0A8-4F91-B3C8-445542D629A8}"/>
              </a:ext>
            </a:extLst>
          </p:cNvPr>
          <p:cNvSpPr/>
          <p:nvPr/>
        </p:nvSpPr>
        <p:spPr>
          <a:xfrm>
            <a:off x="165737" y="1654135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5AE10BAA-9E5F-4E1D-B0EB-1BB4926F9C6C}"/>
              </a:ext>
            </a:extLst>
          </p:cNvPr>
          <p:cNvSpPr/>
          <p:nvPr/>
        </p:nvSpPr>
        <p:spPr>
          <a:xfrm>
            <a:off x="19685" y="169064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0F417033-5827-4CD7-98DA-7A3F56AFFE0C}"/>
              </a:ext>
            </a:extLst>
          </p:cNvPr>
          <p:cNvSpPr/>
          <p:nvPr/>
        </p:nvSpPr>
        <p:spPr>
          <a:xfrm>
            <a:off x="146052" y="2488593"/>
            <a:ext cx="357496" cy="11983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="" xmlns:a16="http://schemas.microsoft.com/office/drawing/2014/main" id="{4870630E-61EE-4235-98E7-06E78CE5E92A}"/>
              </a:ext>
            </a:extLst>
          </p:cNvPr>
          <p:cNvSpPr/>
          <p:nvPr/>
        </p:nvSpPr>
        <p:spPr>
          <a:xfrm>
            <a:off x="0" y="252510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7">
            <a:extLst>
              <a:ext uri="{FF2B5EF4-FFF2-40B4-BE49-F238E27FC236}">
                <a16:creationId xmlns="" xmlns:a16="http://schemas.microsoft.com/office/drawing/2014/main" id="{6A6BBB12-762D-44C8-A885-2F2B8C00F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16" name="TextBox 8">
            <a:extLst>
              <a:ext uri="{FF2B5EF4-FFF2-40B4-BE49-F238E27FC236}">
                <a16:creationId xmlns="" xmlns:a16="http://schemas.microsoft.com/office/drawing/2014/main" id="{D77CCAEE-233B-425C-9294-EB87BA673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17" name="직사각형 21">
            <a:extLst>
              <a:ext uri="{FF2B5EF4-FFF2-40B4-BE49-F238E27FC236}">
                <a16:creationId xmlns="" xmlns:a16="http://schemas.microsoft.com/office/drawing/2014/main" id="{2E762FD8-C582-4740-B203-CC3587AF5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suh_0501_03_0005_20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9">
            <a:extLst>
              <a:ext uri="{FF2B5EF4-FFF2-40B4-BE49-F238E27FC236}">
                <a16:creationId xmlns="" xmlns:a16="http://schemas.microsoft.com/office/drawing/2014/main" id="{DE816AF5-3C44-4CB9-BBCE-2C71396F0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생활 속에서 대응 관계를 찾아 식으로 나타내어 볼까요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="" xmlns:a16="http://schemas.microsoft.com/office/drawing/2014/main" id="{0123D8F5-41FD-4AFF-93D9-7BB1C4A88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220" y="951232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62" y="2957298"/>
            <a:ext cx="285461" cy="229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6201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B1F9C619-E474-42E9-BE59-F2000BC79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9" y="843530"/>
            <a:ext cx="6888963" cy="420938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DBE21A53-8022-443E-B493-E88321D4A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9" y="2488589"/>
            <a:ext cx="6888963" cy="2820411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386004"/>
              </p:ext>
            </p:extLst>
          </p:nvPr>
        </p:nvGraphicFramePr>
        <p:xfrm>
          <a:off x="6984268" y="692696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기존의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suh_0501_03_0005_202_1.html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suh_0501_03_0005_202_2.html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두 파일을 합쳐서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suh_0501_03_0005_202_1.html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 만들어주세요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35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준비물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그림 보기 버튼 삭제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물음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앞에 그림 탭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suh_0501_03_0005_202_1.html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 있는 그림 넣어주세요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그림이 작을 경우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돋보기 버튼으로 확대 풀 </a:t>
                      </a:r>
                      <a:r>
                        <a:rPr lang="ko-KR" altLang="en-US" sz="1000" kern="12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팝업창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기능 추가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42987656-2A08-4655-A735-BDB55A702C16}"/>
              </a:ext>
            </a:extLst>
          </p:cNvPr>
          <p:cNvSpPr/>
          <p:nvPr/>
        </p:nvSpPr>
        <p:spPr>
          <a:xfrm>
            <a:off x="4815094" y="2215018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554DD23-C1C7-441B-9611-F16917479101}"/>
              </a:ext>
            </a:extLst>
          </p:cNvPr>
          <p:cNvSpPr/>
          <p:nvPr/>
        </p:nvSpPr>
        <p:spPr>
          <a:xfrm>
            <a:off x="4833053" y="2195338"/>
            <a:ext cx="617731" cy="3543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4656B409-7CC7-4C1E-8528-564DA570EDA8}"/>
              </a:ext>
            </a:extLst>
          </p:cNvPr>
          <p:cNvSpPr/>
          <p:nvPr/>
        </p:nvSpPr>
        <p:spPr>
          <a:xfrm>
            <a:off x="4697655" y="222415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AF1696A8-8427-4B65-B06B-09CB2DB7F867}"/>
              </a:ext>
            </a:extLst>
          </p:cNvPr>
          <p:cNvSpPr/>
          <p:nvPr/>
        </p:nvSpPr>
        <p:spPr>
          <a:xfrm>
            <a:off x="5482231" y="2205894"/>
            <a:ext cx="493372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ADE791A1-78A1-49E6-BC0E-EEC5D394CCBE}"/>
              </a:ext>
            </a:extLst>
          </p:cNvPr>
          <p:cNvSpPr/>
          <p:nvPr/>
        </p:nvSpPr>
        <p:spPr>
          <a:xfrm>
            <a:off x="5043195" y="1806457"/>
            <a:ext cx="572921" cy="3543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="" xmlns:a16="http://schemas.microsoft.com/office/drawing/2014/main" id="{66214FE5-B22D-4112-9FEF-649C434A2413}"/>
              </a:ext>
            </a:extLst>
          </p:cNvPr>
          <p:cNvSpPr/>
          <p:nvPr/>
        </p:nvSpPr>
        <p:spPr>
          <a:xfrm>
            <a:off x="4907797" y="183527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DFE48CA0-5F1B-472D-9987-48ACF681128E}"/>
              </a:ext>
            </a:extLst>
          </p:cNvPr>
          <p:cNvSpPr/>
          <p:nvPr/>
        </p:nvSpPr>
        <p:spPr>
          <a:xfrm>
            <a:off x="-180614" y="819982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4BE50FBF-A4BB-4737-B47B-0825E1555E98}"/>
              </a:ext>
            </a:extLst>
          </p:cNvPr>
          <p:cNvSpPr/>
          <p:nvPr/>
        </p:nvSpPr>
        <p:spPr>
          <a:xfrm>
            <a:off x="55345" y="12379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>
            <a:extLst>
              <a:ext uri="{FF2B5EF4-FFF2-40B4-BE49-F238E27FC236}">
                <a16:creationId xmlns="" xmlns:a16="http://schemas.microsoft.com/office/drawing/2014/main" id="{E7240FBC-4661-4EF4-BFF4-36DBB87F2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62070" y="859877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4E200698-A82E-4AD7-9B2D-4A705CFBD36C}"/>
              </a:ext>
            </a:extLst>
          </p:cNvPr>
          <p:cNvSpPr/>
          <p:nvPr/>
        </p:nvSpPr>
        <p:spPr>
          <a:xfrm>
            <a:off x="-111202" y="25398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EA82075A-BF02-42BD-B72A-B77251F9B71D}"/>
              </a:ext>
            </a:extLst>
          </p:cNvPr>
          <p:cNvSpPr/>
          <p:nvPr/>
        </p:nvSpPr>
        <p:spPr>
          <a:xfrm>
            <a:off x="37275" y="2488588"/>
            <a:ext cx="6946993" cy="33166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7">
            <a:extLst>
              <a:ext uri="{FF2B5EF4-FFF2-40B4-BE49-F238E27FC236}">
                <a16:creationId xmlns="" xmlns:a16="http://schemas.microsoft.com/office/drawing/2014/main" id="{7AB0B5A8-BC91-4B5B-92F4-0EE18BEC4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1" name="TextBox 8">
            <a:extLst>
              <a:ext uri="{FF2B5EF4-FFF2-40B4-BE49-F238E27FC236}">
                <a16:creationId xmlns="" xmlns:a16="http://schemas.microsoft.com/office/drawing/2014/main" id="{FDA26A00-977A-4D4A-B956-CCCE1FEEC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24" name="직사각형 21">
            <a:extLst>
              <a:ext uri="{FF2B5EF4-FFF2-40B4-BE49-F238E27FC236}">
                <a16:creationId xmlns="" xmlns:a16="http://schemas.microsoft.com/office/drawing/2014/main" id="{8DFAC267-436C-4289-B42D-07634D52A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suh_0501_03_0005_202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9">
            <a:extLst>
              <a:ext uri="{FF2B5EF4-FFF2-40B4-BE49-F238E27FC236}">
                <a16:creationId xmlns="" xmlns:a16="http://schemas.microsoft.com/office/drawing/2014/main" id="{D489288A-28C3-4FEB-A938-F11BF876F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생활 속에서 대응 관계를 찾아 식으로 나타내어 볼까요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C7B5B081-1CA5-4983-96D4-60F25909CCC2}"/>
              </a:ext>
            </a:extLst>
          </p:cNvPr>
          <p:cNvSpPr/>
          <p:nvPr/>
        </p:nvSpPr>
        <p:spPr>
          <a:xfrm>
            <a:off x="5671242" y="1803405"/>
            <a:ext cx="808970" cy="3543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92F46C2A-D93D-498E-B59C-4093B93454CD}"/>
              </a:ext>
            </a:extLst>
          </p:cNvPr>
          <p:cNvSpPr/>
          <p:nvPr/>
        </p:nvSpPr>
        <p:spPr>
          <a:xfrm>
            <a:off x="6386534" y="200507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DDB63F4B-2CED-4957-B92C-875DEC0F82B5}"/>
              </a:ext>
            </a:extLst>
          </p:cNvPr>
          <p:cNvGrpSpPr/>
          <p:nvPr/>
        </p:nvGrpSpPr>
        <p:grpSpPr>
          <a:xfrm>
            <a:off x="4638456" y="1528914"/>
            <a:ext cx="983490" cy="336785"/>
            <a:chOff x="3674337" y="1157943"/>
            <a:chExt cx="1474206" cy="504825"/>
          </a:xfrm>
        </p:grpSpPr>
        <p:pic>
          <p:nvPicPr>
            <p:cNvPr id="41" name="Picture 38">
              <a:extLst>
                <a:ext uri="{FF2B5EF4-FFF2-40B4-BE49-F238E27FC236}">
                  <a16:creationId xmlns="" xmlns:a16="http://schemas.microsoft.com/office/drawing/2014/main" id="{ABB24937-AF6E-4320-9DD3-F04AE8AFD8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337" y="1157943"/>
              <a:ext cx="146685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915D8321-F294-407A-A2C6-F088B06490DD}"/>
                </a:ext>
              </a:extLst>
            </p:cNvPr>
            <p:cNvSpPr txBox="1"/>
            <p:nvPr/>
          </p:nvSpPr>
          <p:spPr>
            <a:xfrm>
              <a:off x="4069317" y="1273139"/>
              <a:ext cx="1079226" cy="380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>
                  <a:solidFill>
                    <a:srgbClr val="78727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준비물 </a:t>
              </a:r>
              <a:r>
                <a:rPr lang="en-US" altLang="ko-KR" sz="1050" b="1" dirty="0">
                  <a:solidFill>
                    <a:srgbClr val="78727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8</a:t>
              </a:r>
              <a:endParaRPr lang="ko-KR" altLang="en-US" sz="1050" b="1" dirty="0">
                <a:solidFill>
                  <a:srgbClr val="78727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7499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ECD213EA-CA3C-4925-B175-BA60D0D9D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9" y="843530"/>
            <a:ext cx="6888963" cy="4244909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138949"/>
              </p:ext>
            </p:extLst>
          </p:nvPr>
        </p:nvGraphicFramePr>
        <p:xfrm>
          <a:off x="6984268" y="692696"/>
          <a:ext cx="2086863" cy="311613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대발문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그림 보기 버튼 삭제</a:t>
                      </a:r>
                      <a:endParaRPr lang="en-US" altLang="ko-KR" sz="1000" kern="12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160657" y="2558047"/>
            <a:ext cx="2160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4605" y="259456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962588" y="4750467"/>
            <a:ext cx="1021680" cy="326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851386" y="464092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19D4FC25-7B23-45E6-97CA-D6B7A21F598C}"/>
              </a:ext>
            </a:extLst>
          </p:cNvPr>
          <p:cNvSpPr/>
          <p:nvPr/>
        </p:nvSpPr>
        <p:spPr>
          <a:xfrm>
            <a:off x="-156696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923781C1-91A0-46D6-891A-0C5C87570813}"/>
              </a:ext>
            </a:extLst>
          </p:cNvPr>
          <p:cNvSpPr/>
          <p:nvPr/>
        </p:nvSpPr>
        <p:spPr>
          <a:xfrm>
            <a:off x="79263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2">
            <a:extLst>
              <a:ext uri="{FF2B5EF4-FFF2-40B4-BE49-F238E27FC236}">
                <a16:creationId xmlns="" xmlns:a16="http://schemas.microsoft.com/office/drawing/2014/main" id="{55F5FF97-A743-4935-ACCC-4EE639ED8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220" y="951232"/>
            <a:ext cx="247650" cy="2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C4FB2944-484E-489D-9344-E7A27C29F8EC}"/>
              </a:ext>
            </a:extLst>
          </p:cNvPr>
          <p:cNvSpPr/>
          <p:nvPr/>
        </p:nvSpPr>
        <p:spPr>
          <a:xfrm>
            <a:off x="4826568" y="221501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sp>
        <p:nvSpPr>
          <p:cNvPr id="17" name="TextBox 7">
            <a:extLst>
              <a:ext uri="{FF2B5EF4-FFF2-40B4-BE49-F238E27FC236}">
                <a16:creationId xmlns="" xmlns:a16="http://schemas.microsoft.com/office/drawing/2014/main" id="{B2089A3D-F92A-4858-B6CF-EA3815A68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="" xmlns:a16="http://schemas.microsoft.com/office/drawing/2014/main" id="{3D641FDA-9C2A-4ED0-A864-BC30C5CDB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23" name="직사각형 21">
            <a:extLst>
              <a:ext uri="{FF2B5EF4-FFF2-40B4-BE49-F238E27FC236}">
                <a16:creationId xmlns="" xmlns:a16="http://schemas.microsoft.com/office/drawing/2014/main" id="{4C4647CB-7F64-46B0-8276-42D7F619F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suh_0501_03_0005_202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>
            <a:extLst>
              <a:ext uri="{FF2B5EF4-FFF2-40B4-BE49-F238E27FC236}">
                <a16:creationId xmlns="" xmlns:a16="http://schemas.microsoft.com/office/drawing/2014/main" id="{D9A45812-5BC0-483D-9A21-5D6AE7B17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생활 속에서 대응 관계를 찾아 식으로 나타내어 볼까요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C7B5B081-1CA5-4983-96D4-60F25909CCC2}"/>
              </a:ext>
            </a:extLst>
          </p:cNvPr>
          <p:cNvSpPr/>
          <p:nvPr/>
        </p:nvSpPr>
        <p:spPr>
          <a:xfrm>
            <a:off x="5671242" y="1803405"/>
            <a:ext cx="808970" cy="3543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="" xmlns:a16="http://schemas.microsoft.com/office/drawing/2014/main" id="{92F46C2A-D93D-498E-B59C-4093B93454CD}"/>
              </a:ext>
            </a:extLst>
          </p:cNvPr>
          <p:cNvSpPr/>
          <p:nvPr/>
        </p:nvSpPr>
        <p:spPr>
          <a:xfrm>
            <a:off x="6386534" y="200507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="" xmlns:a16="http://schemas.microsoft.com/office/drawing/2014/main" id="{DDB63F4B-2CED-4957-B92C-875DEC0F82B5}"/>
              </a:ext>
            </a:extLst>
          </p:cNvPr>
          <p:cNvGrpSpPr/>
          <p:nvPr/>
        </p:nvGrpSpPr>
        <p:grpSpPr>
          <a:xfrm>
            <a:off x="4638456" y="1528914"/>
            <a:ext cx="983490" cy="336785"/>
            <a:chOff x="3674337" y="1157943"/>
            <a:chExt cx="1474206" cy="504825"/>
          </a:xfrm>
        </p:grpSpPr>
        <p:pic>
          <p:nvPicPr>
            <p:cNvPr id="28" name="Picture 38">
              <a:extLst>
                <a:ext uri="{FF2B5EF4-FFF2-40B4-BE49-F238E27FC236}">
                  <a16:creationId xmlns="" xmlns:a16="http://schemas.microsoft.com/office/drawing/2014/main" id="{ABB24937-AF6E-4320-9DD3-F04AE8AFD8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337" y="1157943"/>
              <a:ext cx="146685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915D8321-F294-407A-A2C6-F088B06490DD}"/>
                </a:ext>
              </a:extLst>
            </p:cNvPr>
            <p:cNvSpPr txBox="1"/>
            <p:nvPr/>
          </p:nvSpPr>
          <p:spPr>
            <a:xfrm>
              <a:off x="4069317" y="1273139"/>
              <a:ext cx="1079226" cy="380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>
                  <a:solidFill>
                    <a:srgbClr val="78727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준비물 </a:t>
              </a:r>
              <a:r>
                <a:rPr lang="en-US" altLang="ko-KR" sz="1050" b="1" dirty="0">
                  <a:solidFill>
                    <a:srgbClr val="78727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8</a:t>
              </a:r>
              <a:endParaRPr lang="ko-KR" altLang="en-US" sz="1050" b="1" dirty="0">
                <a:solidFill>
                  <a:srgbClr val="78727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8572333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40157</TotalTime>
  <Words>1315</Words>
  <Application>Microsoft Office PowerPoint</Application>
  <PresentationFormat>화면 슬라이드 쇼(4:3)</PresentationFormat>
  <Paragraphs>472</Paragraphs>
  <Slides>19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21" baseType="lpstr">
      <vt:lpstr>3_기본 디자인</vt:lpstr>
      <vt:lpstr>4_기본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6330</cp:revision>
  <dcterms:created xsi:type="dcterms:W3CDTF">2008-07-15T12:19:11Z</dcterms:created>
  <dcterms:modified xsi:type="dcterms:W3CDTF">2022-01-24T07:53:45Z</dcterms:modified>
</cp:coreProperties>
</file>