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351" r:id="rId5"/>
    <p:sldId id="1339" r:id="rId6"/>
    <p:sldId id="1435" r:id="rId7"/>
    <p:sldId id="1097" r:id="rId8"/>
    <p:sldId id="1289" r:id="rId9"/>
    <p:sldId id="1441" r:id="rId10"/>
    <p:sldId id="1442" r:id="rId11"/>
    <p:sldId id="1407" r:id="rId12"/>
    <p:sldId id="1443" r:id="rId13"/>
    <p:sldId id="1311" r:id="rId14"/>
    <p:sldId id="1408" r:id="rId15"/>
    <p:sldId id="1444" r:id="rId16"/>
    <p:sldId id="1345" r:id="rId17"/>
    <p:sldId id="1297" r:id="rId18"/>
    <p:sldId id="1315" r:id="rId19"/>
    <p:sldId id="1316" r:id="rId20"/>
    <p:sldId id="1322" r:id="rId21"/>
    <p:sldId id="1323" r:id="rId22"/>
    <p:sldId id="1324" r:id="rId23"/>
    <p:sldId id="1317" r:id="rId24"/>
    <p:sldId id="1326" r:id="rId25"/>
    <p:sldId id="1319" r:id="rId26"/>
    <p:sldId id="1446" r:id="rId27"/>
    <p:sldId id="1318" r:id="rId28"/>
    <p:sldId id="1447" r:id="rId29"/>
    <p:sldId id="1320" r:id="rId30"/>
    <p:sldId id="1321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89"/>
    <a:srgbClr val="F3E9F3"/>
    <a:srgbClr val="FCDFE0"/>
    <a:srgbClr val="85B73B"/>
    <a:srgbClr val="CBDCAA"/>
    <a:srgbClr val="D1E3AF"/>
    <a:srgbClr val="EBBEC2"/>
    <a:srgbClr val="F6AEB5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hyperlink" Target="https://cdata2.tsherpa.co.kr/tsherpa/MultiMedia/Flash/2020/curri/index.html?flashxmlnum=pink700&amp;classa=A8-C1-41-MM-MM-04-06-02-0-0-0-0&amp;classno=MM_41_04/suh_0401_05_0002/suh_0401_05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48064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2022.3.5.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329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1428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개발물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따로 작성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작게보여서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안됩니다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E731E06-FDB0-4A13-B437-192E0EBF2646}"/>
              </a:ext>
            </a:extLst>
          </p:cNvPr>
          <p:cNvSpPr/>
          <p:nvPr/>
        </p:nvSpPr>
        <p:spPr>
          <a:xfrm>
            <a:off x="65312" y="894492"/>
            <a:ext cx="6918956" cy="709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표의 학생 수를 그래프에서 무엇으로 나타냈나요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위의 표를 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6">
            <a:extLst>
              <a:ext uri="{FF2B5EF4-FFF2-40B4-BE49-F238E27FC236}">
                <a16:creationId xmlns="" xmlns:a16="http://schemas.microsoft.com/office/drawing/2014/main" id="{ADEA4A29-8586-471E-A756-F42E6ED792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넌 최고야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고마워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네가 좋아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잘했어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23BD11C9-8A34-451B-B96D-AB8F89C94FF0}"/>
              </a:ext>
            </a:extLst>
          </p:cNvPr>
          <p:cNvGrpSpPr/>
          <p:nvPr/>
        </p:nvGrpSpPr>
        <p:grpSpPr>
          <a:xfrm>
            <a:off x="451378" y="2467925"/>
            <a:ext cx="5654605" cy="2293223"/>
            <a:chOff x="451378" y="2312876"/>
            <a:chExt cx="5654605" cy="2293223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2F5636DD-53FD-42E4-A477-A9934A55640B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="" xmlns:a16="http://schemas.microsoft.com/office/drawing/2014/main" id="{B4E5A2D2-05D5-4CA9-8D2D-411ABB2A6969}"/>
                  </a:ext>
                </a:extLst>
              </p:cNvPr>
              <p:cNvGrpSpPr/>
              <p:nvPr/>
            </p:nvGrpSpPr>
            <p:grpSpPr>
              <a:xfrm>
                <a:off x="2033987" y="2792437"/>
                <a:ext cx="4071996" cy="1520695"/>
                <a:chOff x="2033987" y="2792437"/>
                <a:chExt cx="4071996" cy="1520695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="" xmlns:a16="http://schemas.microsoft.com/office/drawing/2014/main" id="{EA57427B-8ADF-4F30-AD28-2269E78F911E}"/>
                    </a:ext>
                  </a:extLst>
                </p:cNvPr>
                <p:cNvSpPr/>
                <p:nvPr/>
              </p:nvSpPr>
              <p:spPr>
                <a:xfrm>
                  <a:off x="2033987" y="2900262"/>
                  <a:ext cx="432048" cy="14128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="" xmlns:a16="http://schemas.microsoft.com/office/drawing/2014/main" id="{391FF982-D94D-4E41-8B0D-AC6CA61F72A5}"/>
                    </a:ext>
                  </a:extLst>
                </p:cNvPr>
                <p:cNvSpPr/>
                <p:nvPr/>
              </p:nvSpPr>
              <p:spPr>
                <a:xfrm>
                  <a:off x="3196840" y="2792437"/>
                  <a:ext cx="432048" cy="152069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="" xmlns:a16="http://schemas.microsoft.com/office/drawing/2014/main" id="{887C9462-1A4C-4EFD-91B3-B05883F8AE98}"/>
                    </a:ext>
                  </a:extLst>
                </p:cNvPr>
                <p:cNvSpPr/>
                <p:nvPr/>
              </p:nvSpPr>
              <p:spPr>
                <a:xfrm>
                  <a:off x="4447694" y="3404319"/>
                  <a:ext cx="432048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="" xmlns:a16="http://schemas.microsoft.com/office/drawing/2014/main" id="{EF304A88-4001-47BA-BD72-11AF1D656DC9}"/>
                    </a:ext>
                  </a:extLst>
                </p:cNvPr>
                <p:cNvSpPr/>
                <p:nvPr/>
              </p:nvSpPr>
              <p:spPr>
                <a:xfrm>
                  <a:off x="5673935" y="3838929"/>
                  <a:ext cx="432048" cy="47420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43">
                <a:extLst>
                  <a:ext uri="{FF2B5EF4-FFF2-40B4-BE49-F238E27FC236}">
                    <a16:creationId xmlns="" xmlns:a16="http://schemas.microsoft.com/office/drawing/2014/main" id="{4DA7D093-F4D8-445D-AF52-53E073A28D16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88" name="TextBox 43">
                <a:extLst>
                  <a:ext uri="{FF2B5EF4-FFF2-40B4-BE49-F238E27FC236}">
                    <a16:creationId xmlns="" xmlns:a16="http://schemas.microsoft.com/office/drawing/2014/main" id="{1DF59403-BC1F-4B1B-BE9C-F01BCA9321A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89" name="TextBox 43">
                <a:extLst>
                  <a:ext uri="{FF2B5EF4-FFF2-40B4-BE49-F238E27FC236}">
                    <a16:creationId xmlns="" xmlns:a16="http://schemas.microsoft.com/office/drawing/2014/main" id="{75F810FB-1831-4D59-A43F-C107203D8E92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0" name="TextBox 43">
                <a:extLst>
                  <a:ext uri="{FF2B5EF4-FFF2-40B4-BE49-F238E27FC236}">
                    <a16:creationId xmlns="" xmlns:a16="http://schemas.microsoft.com/office/drawing/2014/main" id="{6CA1A65D-D477-4F41-9309-3A7F48C463D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91" name="TextBox 43">
                <a:extLst>
                  <a:ext uri="{FF2B5EF4-FFF2-40B4-BE49-F238E27FC236}">
                    <a16:creationId xmlns="" xmlns:a16="http://schemas.microsoft.com/office/drawing/2014/main" id="{388DFD84-447D-47AB-B006-8284FB74D41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43">
                <a:extLst>
                  <a:ext uri="{FF2B5EF4-FFF2-40B4-BE49-F238E27FC236}">
                    <a16:creationId xmlns="" xmlns:a16="http://schemas.microsoft.com/office/drawing/2014/main" id="{96CB2960-6F45-4D5B-A4ED-BFAB1203C25A}"/>
                  </a:ext>
                </a:extLst>
              </p:cNvPr>
              <p:cNvSpPr txBox="1"/>
              <p:nvPr/>
            </p:nvSpPr>
            <p:spPr>
              <a:xfrm>
                <a:off x="791580" y="4448435"/>
                <a:ext cx="10821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듣고 싶은 말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F371B462-4C8F-4131-B97E-A4A288D561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32B401BB-6560-4B51-BF04-72A9B37059E7}"/>
              </a:ext>
            </a:extLst>
          </p:cNvPr>
          <p:cNvSpPr/>
          <p:nvPr/>
        </p:nvSpPr>
        <p:spPr bwMode="auto">
          <a:xfrm>
            <a:off x="2735796" y="4838148"/>
            <a:ext cx="1635736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막대의 길이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D3EA459-0452-47F2-A47F-A87CC08B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139" y="4681170"/>
            <a:ext cx="360000" cy="3550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735C0F49-1DD2-4345-BE48-3E8FF915663F}"/>
              </a:ext>
            </a:extLst>
          </p:cNvPr>
          <p:cNvGrpSpPr/>
          <p:nvPr/>
        </p:nvGrpSpPr>
        <p:grpSpPr>
          <a:xfrm>
            <a:off x="5324231" y="1265853"/>
            <a:ext cx="1696041" cy="326943"/>
            <a:chOff x="5324231" y="1192827"/>
            <a:chExt cx="1696041" cy="326943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61FEDD91-DCFB-474E-989D-D7865AB12488}"/>
                </a:ext>
              </a:extLst>
            </p:cNvPr>
            <p:cNvSpPr/>
            <p:nvPr/>
          </p:nvSpPr>
          <p:spPr>
            <a:xfrm>
              <a:off x="5891468" y="125639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66BFCB7-1C70-419D-9668-AC65C638C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491" y="1204269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6436BBFA-3CB5-4649-AE54-D7AD40690828}"/>
                </a:ext>
              </a:extLst>
            </p:cNvPr>
            <p:cNvSpPr/>
            <p:nvPr/>
          </p:nvSpPr>
          <p:spPr>
            <a:xfrm>
              <a:off x="5342755" y="1256399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FE8567BC-F2E2-4D83-A275-8E869F13E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231" y="120622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2AE3DD45-3FD7-45C9-9434-14B3F6CC4701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F0D19E4-D00E-4E6C-B1F0-550EC726D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9282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2776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C070ED80-7E1F-4579-A7C4-37B2DD410166}"/>
              </a:ext>
            </a:extLst>
          </p:cNvPr>
          <p:cNvSpPr txBox="1"/>
          <p:nvPr/>
        </p:nvSpPr>
        <p:spPr>
          <a:xfrm>
            <a:off x="2339752" y="2096852"/>
            <a:ext cx="248427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친구에게 듣고 싶은 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57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6714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664804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막대를 세로로 나타낸 그래프와 다른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918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0872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가로와 세로를 서로 바꾸어 막대를 가로로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AD5693F-B5F0-4792-AB25-55FE1886F06B}"/>
              </a:ext>
            </a:extLst>
          </p:cNvPr>
          <p:cNvGrpSpPr/>
          <p:nvPr/>
        </p:nvGrpSpPr>
        <p:grpSpPr>
          <a:xfrm>
            <a:off x="115385" y="4653621"/>
            <a:ext cx="6945205" cy="575579"/>
            <a:chOff x="115385" y="2317916"/>
            <a:chExt cx="6945205" cy="575579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719782ED-3221-4BDF-AA14-4135E3777FFD}"/>
                </a:ext>
              </a:extLst>
            </p:cNvPr>
            <p:cNvSpPr/>
            <p:nvPr/>
          </p:nvSpPr>
          <p:spPr bwMode="auto">
            <a:xfrm>
              <a:off x="115385" y="2420889"/>
              <a:ext cx="6825000" cy="47260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가로는 학생 수를 나타내고 세로는 듣고 싶은 말을 나타냅니다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="" xmlns:a16="http://schemas.microsoft.com/office/drawing/2014/main" id="{3BCBA642-F61D-4F29-A0C4-FFF529363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0590" y="2317916"/>
              <a:ext cx="360000" cy="355000"/>
            </a:xfrm>
            <a:prstGeom prst="rect">
              <a:avLst/>
            </a:prstGeom>
          </p:spPr>
        </p:pic>
        <p:pic>
          <p:nvPicPr>
            <p:cNvPr id="34" name="Picture 2">
              <a:extLst>
                <a:ext uri="{FF2B5EF4-FFF2-40B4-BE49-F238E27FC236}">
                  <a16:creationId xmlns="" xmlns:a16="http://schemas.microsoft.com/office/drawing/2014/main" id="{7C31CA4A-D081-4D87-95AA-34CC78F13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5" y="2510251"/>
              <a:ext cx="360000" cy="289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7" name="표 6">
            <a:extLst>
              <a:ext uri="{FF2B5EF4-FFF2-40B4-BE49-F238E27FC236}">
                <a16:creationId xmlns="" xmlns:a16="http://schemas.microsoft.com/office/drawing/2014/main" id="{91F13059-8331-404A-B0A4-326F971D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36765"/>
              </p:ext>
            </p:extLst>
          </p:nvPr>
        </p:nvGraphicFramePr>
        <p:xfrm>
          <a:off x="755576" y="2387282"/>
          <a:ext cx="5572416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424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341306004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4287622528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69851663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804214276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277610758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67109757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285077532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04163110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317064628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2850925540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526215919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넌 최고야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고마워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네가 좋아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잘했어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7C3A09AF-E4FE-4500-A1BE-208C541B4B0D}"/>
              </a:ext>
            </a:extLst>
          </p:cNvPr>
          <p:cNvGrpSpPr/>
          <p:nvPr/>
        </p:nvGrpSpPr>
        <p:grpSpPr>
          <a:xfrm>
            <a:off x="557336" y="2485159"/>
            <a:ext cx="5778860" cy="2167977"/>
            <a:chOff x="253138" y="2449155"/>
            <a:chExt cx="5778860" cy="2167977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597E5857-3687-493C-B6AB-F0F9CB277EFA}"/>
                </a:ext>
              </a:extLst>
            </p:cNvPr>
            <p:cNvGrpSpPr/>
            <p:nvPr/>
          </p:nvGrpSpPr>
          <p:grpSpPr>
            <a:xfrm>
              <a:off x="253138" y="2449155"/>
              <a:ext cx="5778860" cy="2167977"/>
              <a:chOff x="253138" y="2568490"/>
              <a:chExt cx="5778860" cy="2167977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0CAB337-0CE7-45B2-B25A-13F87A4389D5}"/>
                  </a:ext>
                </a:extLst>
              </p:cNvPr>
              <p:cNvGrpSpPr/>
              <p:nvPr/>
            </p:nvGrpSpPr>
            <p:grpSpPr>
              <a:xfrm>
                <a:off x="1927542" y="2568490"/>
                <a:ext cx="3384376" cy="1661795"/>
                <a:chOff x="1927542" y="2568490"/>
                <a:chExt cx="3384376" cy="1661795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="" xmlns:a16="http://schemas.microsoft.com/office/drawing/2014/main" id="{41E3B8BA-1AC8-4213-97FE-9506C161F405}"/>
                    </a:ext>
                  </a:extLst>
                </p:cNvPr>
                <p:cNvSpPr/>
                <p:nvPr/>
              </p:nvSpPr>
              <p:spPr>
                <a:xfrm rot="5400000">
                  <a:off x="3346990" y="1149042"/>
                  <a:ext cx="252001" cy="309089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="" xmlns:a16="http://schemas.microsoft.com/office/drawing/2014/main" id="{9E5763E3-5AE8-42DF-B771-CC11A1A6C369}"/>
                    </a:ext>
                  </a:extLst>
                </p:cNvPr>
                <p:cNvSpPr/>
                <p:nvPr/>
              </p:nvSpPr>
              <p:spPr>
                <a:xfrm rot="5400000">
                  <a:off x="3493730" y="1461785"/>
                  <a:ext cx="252000" cy="338437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="" xmlns:a16="http://schemas.microsoft.com/office/drawing/2014/main" id="{7B8B2377-F00F-4D29-A43F-674A5B249170}"/>
                    </a:ext>
                  </a:extLst>
                </p:cNvPr>
                <p:cNvSpPr/>
                <p:nvPr/>
              </p:nvSpPr>
              <p:spPr>
                <a:xfrm rot="5400000">
                  <a:off x="2827655" y="2608759"/>
                  <a:ext cx="252001" cy="205222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="" xmlns:a16="http://schemas.microsoft.com/office/drawing/2014/main" id="{57B85654-D28B-4A3B-887C-7F61FFD42B94}"/>
                    </a:ext>
                  </a:extLst>
                </p:cNvPr>
                <p:cNvSpPr/>
                <p:nvPr/>
              </p:nvSpPr>
              <p:spPr>
                <a:xfrm rot="5400000">
                  <a:off x="2305597" y="3600228"/>
                  <a:ext cx="252002" cy="100811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1" name="TextBox 43">
                <a:extLst>
                  <a:ext uri="{FF2B5EF4-FFF2-40B4-BE49-F238E27FC236}">
                    <a16:creationId xmlns="" xmlns:a16="http://schemas.microsoft.com/office/drawing/2014/main" id="{FC547B34-3EFD-4152-B3A9-C01DE54D5A0A}"/>
                  </a:ext>
                </a:extLst>
              </p:cNvPr>
              <p:cNvSpPr txBox="1"/>
              <p:nvPr/>
            </p:nvSpPr>
            <p:spPr>
              <a:xfrm>
                <a:off x="5577142" y="4459468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52" name="TextBox 43">
                <a:extLst>
                  <a:ext uri="{FF2B5EF4-FFF2-40B4-BE49-F238E27FC236}">
                    <a16:creationId xmlns="" xmlns:a16="http://schemas.microsoft.com/office/drawing/2014/main" id="{050C3B6A-6976-4644-A134-86F98201D3CE}"/>
                  </a:ext>
                </a:extLst>
              </p:cNvPr>
              <p:cNvSpPr txBox="1"/>
              <p:nvPr/>
            </p:nvSpPr>
            <p:spPr>
              <a:xfrm>
                <a:off x="3403706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53" name="TextBox 43">
                <a:extLst>
                  <a:ext uri="{FF2B5EF4-FFF2-40B4-BE49-F238E27FC236}">
                    <a16:creationId xmlns="" xmlns:a16="http://schemas.microsoft.com/office/drawing/2014/main" id="{FA0077C1-00A5-45A0-9CC0-609E8D1A697C}"/>
                  </a:ext>
                </a:extLst>
              </p:cNvPr>
              <p:cNvSpPr txBox="1"/>
              <p:nvPr/>
            </p:nvSpPr>
            <p:spPr>
              <a:xfrm>
                <a:off x="1446067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54" name="TextBox 43">
                <a:extLst>
                  <a:ext uri="{FF2B5EF4-FFF2-40B4-BE49-F238E27FC236}">
                    <a16:creationId xmlns="" xmlns:a16="http://schemas.microsoft.com/office/drawing/2014/main" id="{0F24C3A8-B1D7-417D-97BB-2D91E245F841}"/>
                  </a:ext>
                </a:extLst>
              </p:cNvPr>
              <p:cNvSpPr txBox="1"/>
              <p:nvPr/>
            </p:nvSpPr>
            <p:spPr>
              <a:xfrm>
                <a:off x="253138" y="4279448"/>
                <a:ext cx="117034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듣고 싶은 말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43">
                <a:extLst>
                  <a:ext uri="{FF2B5EF4-FFF2-40B4-BE49-F238E27FC236}">
                    <a16:creationId xmlns="" xmlns:a16="http://schemas.microsoft.com/office/drawing/2014/main" id="{08B80C26-B1F5-4B23-8343-A68EE8BD7357}"/>
                  </a:ext>
                </a:extLst>
              </p:cNvPr>
              <p:cNvSpPr txBox="1"/>
              <p:nvPr/>
            </p:nvSpPr>
            <p:spPr>
              <a:xfrm>
                <a:off x="1086254" y="4448435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43">
                <a:extLst>
                  <a:ext uri="{FF2B5EF4-FFF2-40B4-BE49-F238E27FC236}">
                    <a16:creationId xmlns="" xmlns:a16="http://schemas.microsoft.com/office/drawing/2014/main" id="{639427C9-8F31-4A2F-BA83-7AC6D3F31B89}"/>
                  </a:ext>
                </a:extLst>
              </p:cNvPr>
              <p:cNvSpPr txBox="1"/>
              <p:nvPr/>
            </p:nvSpPr>
            <p:spPr>
              <a:xfrm>
                <a:off x="510909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613A0D81-D8C9-4267-9D2A-59E803DEA3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1088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9E5E308-364A-4197-A070-5B4771EADE62}"/>
              </a:ext>
            </a:extLst>
          </p:cNvPr>
          <p:cNvGrpSpPr/>
          <p:nvPr/>
        </p:nvGrpSpPr>
        <p:grpSpPr>
          <a:xfrm>
            <a:off x="5894367" y="1307261"/>
            <a:ext cx="1161909" cy="321539"/>
            <a:chOff x="5894367" y="1307261"/>
            <a:chExt cx="1161909" cy="321539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4040F8CF-189C-4A7B-A6CC-C29BA71C2195}"/>
                </a:ext>
              </a:extLst>
            </p:cNvPr>
            <p:cNvSpPr/>
            <p:nvPr/>
          </p:nvSpPr>
          <p:spPr>
            <a:xfrm>
              <a:off x="6467532" y="136441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552AF415-6991-45E8-939F-81075C2A1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555" y="130726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77B0D1DB-9D5E-498B-9A9A-4B926D39C712}"/>
                </a:ext>
              </a:extLst>
            </p:cNvPr>
            <p:cNvSpPr/>
            <p:nvPr/>
          </p:nvSpPr>
          <p:spPr>
            <a:xfrm>
              <a:off x="5918819" y="136562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DA1878E5-9366-4630-973D-865C5E3D3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4367" y="131525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7ABFF57-77C4-4AC6-8982-1A2B083463D9}"/>
              </a:ext>
            </a:extLst>
          </p:cNvPr>
          <p:cNvSpPr/>
          <p:nvPr/>
        </p:nvSpPr>
        <p:spPr>
          <a:xfrm>
            <a:off x="5770550" y="1129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EAFD5C34-9370-4FF1-BAF8-B6CA54CCEB05}"/>
              </a:ext>
            </a:extLst>
          </p:cNvPr>
          <p:cNvSpPr/>
          <p:nvPr/>
        </p:nvSpPr>
        <p:spPr>
          <a:xfrm>
            <a:off x="193852" y="4617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577534" y="5325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C070ED80-7E1F-4579-A7C4-37B2DD410166}"/>
              </a:ext>
            </a:extLst>
          </p:cNvPr>
          <p:cNvSpPr txBox="1"/>
          <p:nvPr/>
        </p:nvSpPr>
        <p:spPr>
          <a:xfrm>
            <a:off x="2339752" y="2007890"/>
            <a:ext cx="248427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친구에게 듣고 싶은 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0" y="932243"/>
            <a:ext cx="824060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7ABFF57-77C4-4AC6-8982-1A2B083463D9}"/>
              </a:ext>
            </a:extLst>
          </p:cNvPr>
          <p:cNvSpPr/>
          <p:nvPr/>
        </p:nvSpPr>
        <p:spPr>
          <a:xfrm>
            <a:off x="342121" y="7484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85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664804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막대의 길이는 무엇을 나타내나요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19782ED-3221-4BDF-AA14-4135E3777FFD}"/>
              </a:ext>
            </a:extLst>
          </p:cNvPr>
          <p:cNvSpPr/>
          <p:nvPr/>
        </p:nvSpPr>
        <p:spPr bwMode="auto">
          <a:xfrm>
            <a:off x="3059833" y="4756594"/>
            <a:ext cx="1022570" cy="355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3BCBA642-F61D-4F29-A0C4-FFF52936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32" y="4572814"/>
            <a:ext cx="360000" cy="35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578DD7A-BFBF-4E95-A35D-904844D5F7BF}"/>
              </a:ext>
            </a:extLst>
          </p:cNvPr>
          <p:cNvGrpSpPr/>
          <p:nvPr/>
        </p:nvGrpSpPr>
        <p:grpSpPr>
          <a:xfrm>
            <a:off x="5868144" y="1307261"/>
            <a:ext cx="1161909" cy="321539"/>
            <a:chOff x="5868144" y="1152772"/>
            <a:chExt cx="1161909" cy="321539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0246762-E209-4590-80B0-B804C65CE982}"/>
                </a:ext>
              </a:extLst>
            </p:cNvPr>
            <p:cNvSpPr/>
            <p:nvPr/>
          </p:nvSpPr>
          <p:spPr>
            <a:xfrm>
              <a:off x="6441309" y="120992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181AE888-91D8-4583-A597-C09DAECFE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332" y="115277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50002A-E90A-4E76-B6E0-776AC30B7257}"/>
                </a:ext>
              </a:extLst>
            </p:cNvPr>
            <p:cNvSpPr/>
            <p:nvPr/>
          </p:nvSpPr>
          <p:spPr>
            <a:xfrm>
              <a:off x="5892596" y="121113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6BCA1108-D002-46B2-9AFD-BA078A1F4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116076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9638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918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0872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가로와 세로를 서로 바꾸어 막대를 가로로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C070ED80-7E1F-4579-A7C4-37B2DD410166}"/>
              </a:ext>
            </a:extLst>
          </p:cNvPr>
          <p:cNvSpPr txBox="1"/>
          <p:nvPr/>
        </p:nvSpPr>
        <p:spPr>
          <a:xfrm>
            <a:off x="2339752" y="2007890"/>
            <a:ext cx="248427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친구에게 듣고 싶은 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0" y="932243"/>
            <a:ext cx="824060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7" name="표 6">
            <a:extLst>
              <a:ext uri="{FF2B5EF4-FFF2-40B4-BE49-F238E27FC236}">
                <a16:creationId xmlns="" xmlns:a16="http://schemas.microsoft.com/office/drawing/2014/main" id="{91F13059-8331-404A-B0A4-326F971D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58799"/>
              </p:ext>
            </p:extLst>
          </p:nvPr>
        </p:nvGraphicFramePr>
        <p:xfrm>
          <a:off x="755576" y="2387282"/>
          <a:ext cx="5572416" cy="224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424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341306004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4287622528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69851663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804214276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277610758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67109757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285077532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04163110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3170646281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2850925540"/>
                    </a:ext>
                  </a:extLst>
                </a:gridCol>
                <a:gridCol w="342166">
                  <a:extLst>
                    <a:ext uri="{9D8B030D-6E8A-4147-A177-3AD203B41FA5}">
                      <a16:colId xmlns="" xmlns:a16="http://schemas.microsoft.com/office/drawing/2014/main" val="1526215919"/>
                    </a:ext>
                  </a:extLst>
                </a:gridCol>
              </a:tblGrid>
              <a:tr h="463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넌 최고야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고마워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0514583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네가 좋아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8200751"/>
                  </a:ext>
                </a:extLst>
              </a:tr>
              <a:tr h="46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잘했어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0742948"/>
                  </a:ext>
                </a:extLst>
              </a:tr>
              <a:tr h="3889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7C3A09AF-E4FE-4500-A1BE-208C541B4B0D}"/>
              </a:ext>
            </a:extLst>
          </p:cNvPr>
          <p:cNvGrpSpPr/>
          <p:nvPr/>
        </p:nvGrpSpPr>
        <p:grpSpPr>
          <a:xfrm>
            <a:off x="557336" y="2485159"/>
            <a:ext cx="5778860" cy="2167977"/>
            <a:chOff x="253138" y="2449155"/>
            <a:chExt cx="5778860" cy="2167977"/>
          </a:xfrm>
        </p:grpSpPr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597E5857-3687-493C-B6AB-F0F9CB277EFA}"/>
                </a:ext>
              </a:extLst>
            </p:cNvPr>
            <p:cNvGrpSpPr/>
            <p:nvPr/>
          </p:nvGrpSpPr>
          <p:grpSpPr>
            <a:xfrm>
              <a:off x="253138" y="2449155"/>
              <a:ext cx="5778860" cy="2167977"/>
              <a:chOff x="253138" y="2568490"/>
              <a:chExt cx="5778860" cy="2167977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70CAB337-0CE7-45B2-B25A-13F87A4389D5}"/>
                  </a:ext>
                </a:extLst>
              </p:cNvPr>
              <p:cNvGrpSpPr/>
              <p:nvPr/>
            </p:nvGrpSpPr>
            <p:grpSpPr>
              <a:xfrm>
                <a:off x="1927542" y="2568490"/>
                <a:ext cx="3384376" cy="1661795"/>
                <a:chOff x="1927542" y="2568490"/>
                <a:chExt cx="3384376" cy="1661795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41E3B8BA-1AC8-4213-97FE-9506C161F405}"/>
                    </a:ext>
                  </a:extLst>
                </p:cNvPr>
                <p:cNvSpPr/>
                <p:nvPr/>
              </p:nvSpPr>
              <p:spPr>
                <a:xfrm rot="5400000">
                  <a:off x="3346990" y="1149042"/>
                  <a:ext cx="252001" cy="309089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="" xmlns:a16="http://schemas.microsoft.com/office/drawing/2014/main" id="{9E5763E3-5AE8-42DF-B771-CC11A1A6C369}"/>
                    </a:ext>
                  </a:extLst>
                </p:cNvPr>
                <p:cNvSpPr/>
                <p:nvPr/>
              </p:nvSpPr>
              <p:spPr>
                <a:xfrm rot="5400000">
                  <a:off x="3493730" y="1461785"/>
                  <a:ext cx="252000" cy="338437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7B8B2377-F00F-4D29-A43F-674A5B249170}"/>
                    </a:ext>
                  </a:extLst>
                </p:cNvPr>
                <p:cNvSpPr/>
                <p:nvPr/>
              </p:nvSpPr>
              <p:spPr>
                <a:xfrm rot="5400000">
                  <a:off x="2827655" y="2608759"/>
                  <a:ext cx="252001" cy="205222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="" xmlns:a16="http://schemas.microsoft.com/office/drawing/2014/main" id="{57B85654-D28B-4A3B-887C-7F61FFD42B94}"/>
                    </a:ext>
                  </a:extLst>
                </p:cNvPr>
                <p:cNvSpPr/>
                <p:nvPr/>
              </p:nvSpPr>
              <p:spPr>
                <a:xfrm rot="5400000">
                  <a:off x="2305597" y="3600228"/>
                  <a:ext cx="252002" cy="1008112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7" name="TextBox 43">
                <a:extLst>
                  <a:ext uri="{FF2B5EF4-FFF2-40B4-BE49-F238E27FC236}">
                    <a16:creationId xmlns="" xmlns:a16="http://schemas.microsoft.com/office/drawing/2014/main" id="{FC547B34-3EFD-4152-B3A9-C01DE54D5A0A}"/>
                  </a:ext>
                </a:extLst>
              </p:cNvPr>
              <p:cNvSpPr txBox="1"/>
              <p:nvPr/>
            </p:nvSpPr>
            <p:spPr>
              <a:xfrm>
                <a:off x="5577142" y="4459468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="" xmlns:a16="http://schemas.microsoft.com/office/drawing/2014/main" id="{050C3B6A-6976-4644-A134-86F98201D3CE}"/>
                  </a:ext>
                </a:extLst>
              </p:cNvPr>
              <p:cNvSpPr txBox="1"/>
              <p:nvPr/>
            </p:nvSpPr>
            <p:spPr>
              <a:xfrm>
                <a:off x="3403706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="" xmlns:a16="http://schemas.microsoft.com/office/drawing/2014/main" id="{FA0077C1-00A5-45A0-9CC0-609E8D1A697C}"/>
                  </a:ext>
                </a:extLst>
              </p:cNvPr>
              <p:cNvSpPr txBox="1"/>
              <p:nvPr/>
            </p:nvSpPr>
            <p:spPr>
              <a:xfrm>
                <a:off x="1446067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="" xmlns:a16="http://schemas.microsoft.com/office/drawing/2014/main" id="{0F24C3A8-B1D7-417D-97BB-2D91E245F841}"/>
                  </a:ext>
                </a:extLst>
              </p:cNvPr>
              <p:cNvSpPr txBox="1"/>
              <p:nvPr/>
            </p:nvSpPr>
            <p:spPr>
              <a:xfrm>
                <a:off x="253138" y="4279448"/>
                <a:ext cx="117034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>
                    <a:latin typeface="맑은 고딕" pitchFamily="50" charset="-127"/>
                    <a:ea typeface="맑은 고딕" pitchFamily="50" charset="-127"/>
                  </a:rPr>
                  <a:t>듣고 싶은 말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Box 43">
                <a:extLst>
                  <a:ext uri="{FF2B5EF4-FFF2-40B4-BE49-F238E27FC236}">
                    <a16:creationId xmlns="" xmlns:a16="http://schemas.microsoft.com/office/drawing/2014/main" id="{08B80C26-B1F5-4B23-8343-A68EE8BD7357}"/>
                  </a:ext>
                </a:extLst>
              </p:cNvPr>
              <p:cNvSpPr txBox="1"/>
              <p:nvPr/>
            </p:nvSpPr>
            <p:spPr>
              <a:xfrm>
                <a:off x="1086254" y="4448435"/>
                <a:ext cx="8052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TextBox 43">
                <a:extLst>
                  <a:ext uri="{FF2B5EF4-FFF2-40B4-BE49-F238E27FC236}">
                    <a16:creationId xmlns="" xmlns:a16="http://schemas.microsoft.com/office/drawing/2014/main" id="{639427C9-8F31-4A2F-BA83-7AC6D3F31B89}"/>
                  </a:ext>
                </a:extLst>
              </p:cNvPr>
              <p:cNvSpPr txBox="1"/>
              <p:nvPr/>
            </p:nvSpPr>
            <p:spPr>
              <a:xfrm>
                <a:off x="5109090" y="4265512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</p:grp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613A0D81-D8C9-4267-9D2A-59E803DEA3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21088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2989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215516" y="1700808"/>
            <a:ext cx="664473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과            의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그래프와 같이 조사한 자료의 수량을 막대 모양으로 나타낸 그래프를                             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78299" y="2028151"/>
            <a:ext cx="1898503" cy="567767"/>
            <a:chOff x="7023840" y="3969060"/>
            <a:chExt cx="1898503" cy="56776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7023840" y="4181827"/>
              <a:ext cx="1728192" cy="355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3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막대그래프</a:t>
              </a:r>
              <a:endParaRPr kumimoji="1" lang="ko-KR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2343" y="3969060"/>
              <a:ext cx="360000" cy="355000"/>
            </a:xfrm>
            <a:prstGeom prst="rect">
              <a:avLst/>
            </a:prstGeom>
          </p:spPr>
        </p:pic>
      </p:grp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727200" y="1496949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0872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가로와 세로를 서로 바꾸어 막대를 가로로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0" y="932243"/>
            <a:ext cx="824060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7" y="1803020"/>
            <a:ext cx="824060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02"/>
          <a:stretch/>
        </p:blipFill>
        <p:spPr bwMode="auto">
          <a:xfrm>
            <a:off x="1461375" y="1811556"/>
            <a:ext cx="580123" cy="3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1979712" y="1743199"/>
            <a:ext cx="3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spc="-150" dirty="0" smtClean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400" b="1" spc="-150" dirty="0">
              <a:solidFill>
                <a:schemeClr val="accent6">
                  <a:lumMod val="7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527859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표로 나타냈을 때 좋은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70019D89-495C-4F48-84F2-394E0E4C2DAE}"/>
              </a:ext>
            </a:extLst>
          </p:cNvPr>
          <p:cNvGrpSpPr/>
          <p:nvPr/>
        </p:nvGrpSpPr>
        <p:grpSpPr>
          <a:xfrm>
            <a:off x="997092" y="2167156"/>
            <a:ext cx="5320691" cy="575579"/>
            <a:chOff x="115385" y="2317916"/>
            <a:chExt cx="5320691" cy="57557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593118-3015-43AC-BB0D-B7EF1CA49B75}"/>
                </a:ext>
              </a:extLst>
            </p:cNvPr>
            <p:cNvSpPr/>
            <p:nvPr/>
          </p:nvSpPr>
          <p:spPr bwMode="auto">
            <a:xfrm>
              <a:off x="115385" y="2420889"/>
              <a:ext cx="5140691" cy="47260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수를 세어 보지 않아도 바로 알 수 있습니다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0FB3BA66-E4F2-49A4-8401-B192406C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6076" y="2317916"/>
              <a:ext cx="360000" cy="355000"/>
            </a:xfrm>
            <a:prstGeom prst="rect">
              <a:avLst/>
            </a:prstGeom>
          </p:spPr>
        </p:pic>
        <p:pic>
          <p:nvPicPr>
            <p:cNvPr id="39" name="Picture 2">
              <a:extLst>
                <a:ext uri="{FF2B5EF4-FFF2-40B4-BE49-F238E27FC236}">
                  <a16:creationId xmlns="" xmlns:a16="http://schemas.microsoft.com/office/drawing/2014/main" id="{784D8743-733A-4A5F-94A9-5F9050162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5" y="2510251"/>
              <a:ext cx="360000" cy="289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EEDBE54A-E907-4095-983C-7BF85D6D7686}"/>
              </a:ext>
            </a:extLst>
          </p:cNvPr>
          <p:cNvGrpSpPr/>
          <p:nvPr/>
        </p:nvGrpSpPr>
        <p:grpSpPr>
          <a:xfrm>
            <a:off x="5894367" y="1235253"/>
            <a:ext cx="1161909" cy="321539"/>
            <a:chOff x="5894367" y="1307261"/>
            <a:chExt cx="1161909" cy="321539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5A763AE-F5E7-44EC-9AC5-106C6F7C8CB3}"/>
                </a:ext>
              </a:extLst>
            </p:cNvPr>
            <p:cNvSpPr/>
            <p:nvPr/>
          </p:nvSpPr>
          <p:spPr>
            <a:xfrm>
              <a:off x="6467532" y="136441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8E6BAACD-B245-4DD1-8868-AD613F74C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5555" y="130726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11667772-344D-4E95-8EE2-3F69EB971947}"/>
                </a:ext>
              </a:extLst>
            </p:cNvPr>
            <p:cNvSpPr/>
            <p:nvPr/>
          </p:nvSpPr>
          <p:spPr>
            <a:xfrm>
              <a:off x="5918819" y="136562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E8C5AEFB-B0E7-4532-A09C-E0498ED14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4367" y="131525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92BAE2F-EBFE-4B09-BF03-7083E8BEC89C}"/>
              </a:ext>
            </a:extLst>
          </p:cNvPr>
          <p:cNvSpPr/>
          <p:nvPr/>
        </p:nvSpPr>
        <p:spPr>
          <a:xfrm>
            <a:off x="6833012" y="1137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998862" y="2648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40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A763AE-F5E7-44EC-9AC5-106C6F7C8CB3}"/>
              </a:ext>
            </a:extLst>
          </p:cNvPr>
          <p:cNvSpPr/>
          <p:nvPr/>
        </p:nvSpPr>
        <p:spPr>
          <a:xfrm>
            <a:off x="6467532" y="129240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E6BAACD-B245-4DD1-8868-AD613F74C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555" y="12363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1667772-344D-4E95-8EE2-3F69EB971947}"/>
              </a:ext>
            </a:extLst>
          </p:cNvPr>
          <p:cNvSpPr/>
          <p:nvPr/>
        </p:nvSpPr>
        <p:spPr>
          <a:xfrm>
            <a:off x="5918819" y="129361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8C5AEFB-B0E7-4532-A09C-E0498ED14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67" y="12276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정답가리기로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막대그래프로 나타냈을 때 좋은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표와 막대그래프를 비교해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70019D89-495C-4F48-84F2-394E0E4C2DAE}"/>
              </a:ext>
            </a:extLst>
          </p:cNvPr>
          <p:cNvGrpSpPr/>
          <p:nvPr/>
        </p:nvGrpSpPr>
        <p:grpSpPr>
          <a:xfrm>
            <a:off x="1165436" y="2168377"/>
            <a:ext cx="5068663" cy="575579"/>
            <a:chOff x="115385" y="2317916"/>
            <a:chExt cx="5068663" cy="57557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34593118-3015-43AC-BB0D-B7EF1CA49B75}"/>
                </a:ext>
              </a:extLst>
            </p:cNvPr>
            <p:cNvSpPr/>
            <p:nvPr/>
          </p:nvSpPr>
          <p:spPr bwMode="auto">
            <a:xfrm>
              <a:off x="115385" y="2420889"/>
              <a:ext cx="4927810" cy="47260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      수의 크고 작음을 한눈에 볼 수 있습니다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0FB3BA66-E4F2-49A4-8401-B192406C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4048" y="2317916"/>
              <a:ext cx="360000" cy="355000"/>
            </a:xfrm>
            <a:prstGeom prst="rect">
              <a:avLst/>
            </a:prstGeom>
          </p:spPr>
        </p:pic>
        <p:pic>
          <p:nvPicPr>
            <p:cNvPr id="39" name="Picture 2">
              <a:extLst>
                <a:ext uri="{FF2B5EF4-FFF2-40B4-BE49-F238E27FC236}">
                  <a16:creationId xmlns="" xmlns:a16="http://schemas.microsoft.com/office/drawing/2014/main" id="{784D8743-733A-4A5F-94A9-5F9050162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5" y="2510251"/>
              <a:ext cx="360000" cy="289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295400" y="2649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90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593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app\resource\contents\lesson05\ops\5\5_2_07.html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6794" y="1028055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막대그래프를 본 경험을 말해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9566DF1-47D0-4639-8E84-86B99215C2C9}"/>
              </a:ext>
            </a:extLst>
          </p:cNvPr>
          <p:cNvGrpSpPr/>
          <p:nvPr/>
        </p:nvGrpSpPr>
        <p:grpSpPr>
          <a:xfrm>
            <a:off x="115385" y="1652825"/>
            <a:ext cx="6825000" cy="932668"/>
            <a:chOff x="115385" y="2420888"/>
            <a:chExt cx="6825000" cy="727362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69DB6F3F-CBA8-4917-855E-736E7843C778}"/>
                </a:ext>
              </a:extLst>
            </p:cNvPr>
            <p:cNvSpPr/>
            <p:nvPr/>
          </p:nvSpPr>
          <p:spPr bwMode="auto">
            <a:xfrm>
              <a:off x="115385" y="2420888"/>
              <a:ext cx="6825000" cy="59899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올림픽에서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획득한 국가별 메달 수를 나타낸 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막대그래프를 본 </a:t>
              </a: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적이 있습니다</a:t>
              </a: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A4EE5500-C634-47D9-A56C-073DF574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0385" y="2858435"/>
              <a:ext cx="360000" cy="289815"/>
            </a:xfrm>
            <a:prstGeom prst="rect">
              <a:avLst/>
            </a:prstGeom>
          </p:spPr>
        </p:pic>
        <p:pic>
          <p:nvPicPr>
            <p:cNvPr id="68" name="Picture 2">
              <a:extLst>
                <a:ext uri="{FF2B5EF4-FFF2-40B4-BE49-F238E27FC236}">
                  <a16:creationId xmlns="" xmlns:a16="http://schemas.microsoft.com/office/drawing/2014/main" id="{1F61E9B8-B544-4D1F-B0A5-D261D94AF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5" y="2514466"/>
              <a:ext cx="287200" cy="178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5" y="997297"/>
            <a:ext cx="514067" cy="415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33CB6F2-FF67-4C6B-A038-5B4952C4E35A}"/>
              </a:ext>
            </a:extLst>
          </p:cNvPr>
          <p:cNvSpPr/>
          <p:nvPr/>
        </p:nvSpPr>
        <p:spPr>
          <a:xfrm>
            <a:off x="518888" y="798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201987" y="1936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막대그래프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F54C6F5-8A22-4454-8C0D-C7C3E2429812}"/>
              </a:ext>
            </a:extLst>
          </p:cNvPr>
          <p:cNvSpPr txBox="1"/>
          <p:nvPr/>
        </p:nvSpPr>
        <p:spPr>
          <a:xfrm>
            <a:off x="2159733" y="2475942"/>
            <a:ext cx="450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조사한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자료의 수량을 막대 모양으로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</a:p>
        </p:txBody>
      </p:sp>
      <p:sp>
        <p:nvSpPr>
          <p:cNvPr id="55" name="타원 54"/>
          <p:cNvSpPr/>
          <p:nvPr/>
        </p:nvSpPr>
        <p:spPr>
          <a:xfrm>
            <a:off x="6511963" y="5263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6589" y="2325194"/>
            <a:ext cx="1532227" cy="537565"/>
            <a:chOff x="5320479" y="1660849"/>
            <a:chExt cx="1532227" cy="537565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5320479" y="1833284"/>
              <a:ext cx="135222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막대그래프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5" y="2604635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01365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나타내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174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351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114~115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78~79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80424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듣고 싶은 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친구에게 듣고 싶은 말을 조사한 표를 보고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가로로 나타낸 막대그래프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막대그래프의 뜻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0945608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표와 막대그래프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481752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7" y="1604119"/>
            <a:ext cx="599039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그래프와 같이 조사한 자료의 수량을 막대 모양으로 나타낸 그래프를 무엇이라고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합니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6">
            <a:extLst>
              <a:ext uri="{FF2B5EF4-FFF2-40B4-BE49-F238E27FC236}">
                <a16:creationId xmlns="" xmlns:a16="http://schemas.microsoft.com/office/drawing/2014/main" id="{12F89A73-0C65-4DD0-943E-3C7F15FFE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0216" y="2868113"/>
          <a:ext cx="5976000" cy="151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65392">
                <a:tc row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6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6539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6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6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6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653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넌 최고야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고마워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네가 좋아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잘했어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5982FE8F-9EE1-42E7-B9DF-B9C48A3D7402}"/>
              </a:ext>
            </a:extLst>
          </p:cNvPr>
          <p:cNvGrpSpPr/>
          <p:nvPr/>
        </p:nvGrpSpPr>
        <p:grpSpPr>
          <a:xfrm>
            <a:off x="431540" y="2489991"/>
            <a:ext cx="5688632" cy="1947121"/>
            <a:chOff x="430876" y="1952836"/>
            <a:chExt cx="5688632" cy="1947121"/>
          </a:xfrm>
        </p:grpSpPr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24A793E5-E20E-4946-9CCE-FEDC98CE5C4D}"/>
                </a:ext>
              </a:extLst>
            </p:cNvPr>
            <p:cNvGrpSpPr/>
            <p:nvPr/>
          </p:nvGrpSpPr>
          <p:grpSpPr>
            <a:xfrm>
              <a:off x="430876" y="1952836"/>
              <a:ext cx="5688632" cy="1947121"/>
              <a:chOff x="430876" y="2072171"/>
              <a:chExt cx="5688632" cy="1947121"/>
            </a:xfrm>
          </p:grpSpPr>
          <p:sp>
            <p:nvSpPr>
              <p:cNvPr id="96" name="TextBox 43">
                <a:extLst>
                  <a:ext uri="{FF2B5EF4-FFF2-40B4-BE49-F238E27FC236}">
                    <a16:creationId xmlns="" xmlns:a16="http://schemas.microsoft.com/office/drawing/2014/main" id="{3D8FFFD3-82D0-44A3-922F-1A566035E808}"/>
                  </a:ext>
                </a:extLst>
              </p:cNvPr>
              <p:cNvSpPr txBox="1"/>
              <p:nvPr/>
            </p:nvSpPr>
            <p:spPr>
              <a:xfrm>
                <a:off x="1917757" y="2072171"/>
                <a:ext cx="31006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친구에게 듣고 싶은 말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62385A48-9521-421F-8188-5B91808D2F35}"/>
                  </a:ext>
                </a:extLst>
              </p:cNvPr>
              <p:cNvGrpSpPr/>
              <p:nvPr/>
            </p:nvGrpSpPr>
            <p:grpSpPr>
              <a:xfrm>
                <a:off x="2011508" y="2853226"/>
                <a:ext cx="4108000" cy="756085"/>
                <a:chOff x="2011508" y="2853226"/>
                <a:chExt cx="4108000" cy="756085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="" xmlns:a16="http://schemas.microsoft.com/office/drawing/2014/main" id="{7DF1B2E2-99D8-4832-92A2-BCDFF1BF572F}"/>
                    </a:ext>
                  </a:extLst>
                </p:cNvPr>
                <p:cNvSpPr/>
                <p:nvPr/>
              </p:nvSpPr>
              <p:spPr>
                <a:xfrm>
                  <a:off x="2011508" y="2925234"/>
                  <a:ext cx="432048" cy="684076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="" xmlns:a16="http://schemas.microsoft.com/office/drawing/2014/main" id="{97E4056E-A812-4497-8AE3-E7D5D3CB9FFE}"/>
                    </a:ext>
                  </a:extLst>
                </p:cNvPr>
                <p:cNvSpPr/>
                <p:nvPr/>
              </p:nvSpPr>
              <p:spPr>
                <a:xfrm>
                  <a:off x="3203184" y="2853226"/>
                  <a:ext cx="432048" cy="756084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="" xmlns:a16="http://schemas.microsoft.com/office/drawing/2014/main" id="{792968C4-1E8A-4922-AE20-AD9962910F24}"/>
                    </a:ext>
                  </a:extLst>
                </p:cNvPr>
                <p:cNvSpPr/>
                <p:nvPr/>
              </p:nvSpPr>
              <p:spPr>
                <a:xfrm>
                  <a:off x="4454038" y="2997243"/>
                  <a:ext cx="432048" cy="612068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="" xmlns:a16="http://schemas.microsoft.com/office/drawing/2014/main" id="{6B94C06C-C301-486A-86C0-7C764A2EBA8E}"/>
                    </a:ext>
                  </a:extLst>
                </p:cNvPr>
                <p:cNvSpPr/>
                <p:nvPr/>
              </p:nvSpPr>
              <p:spPr>
                <a:xfrm>
                  <a:off x="5687460" y="3190697"/>
                  <a:ext cx="432048" cy="4186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8" name="TextBox 43">
                <a:extLst>
                  <a:ext uri="{FF2B5EF4-FFF2-40B4-BE49-F238E27FC236}">
                    <a16:creationId xmlns="" xmlns:a16="http://schemas.microsoft.com/office/drawing/2014/main" id="{A87AF060-C91F-4812-839B-3E779FDA53F3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99" name="TextBox 43">
                <a:extLst>
                  <a:ext uri="{FF2B5EF4-FFF2-40B4-BE49-F238E27FC236}">
                    <a16:creationId xmlns="" xmlns:a16="http://schemas.microsoft.com/office/drawing/2014/main" id="{DCD55606-D38B-4466-820F-3B9550322EEA}"/>
                  </a:ext>
                </a:extLst>
              </p:cNvPr>
              <p:cNvSpPr txBox="1"/>
              <p:nvPr/>
            </p:nvSpPr>
            <p:spPr>
              <a:xfrm>
                <a:off x="1236160" y="2648235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0" name="TextBox 43">
                <a:extLst>
                  <a:ext uri="{FF2B5EF4-FFF2-40B4-BE49-F238E27FC236}">
                    <a16:creationId xmlns="" xmlns:a16="http://schemas.microsoft.com/office/drawing/2014/main" id="{74C2816B-51A3-4BED-AC7C-BCF42298FB04}"/>
                  </a:ext>
                </a:extLst>
              </p:cNvPr>
              <p:cNvSpPr txBox="1"/>
              <p:nvPr/>
            </p:nvSpPr>
            <p:spPr>
              <a:xfrm>
                <a:off x="1272828" y="3393286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102" name="TextBox 43">
                <a:extLst>
                  <a:ext uri="{FF2B5EF4-FFF2-40B4-BE49-F238E27FC236}">
                    <a16:creationId xmlns="" xmlns:a16="http://schemas.microsoft.com/office/drawing/2014/main" id="{36CAF316-44CF-409F-8F78-DC77605A3117}"/>
                  </a:ext>
                </a:extLst>
              </p:cNvPr>
              <p:cNvSpPr txBox="1"/>
              <p:nvPr/>
            </p:nvSpPr>
            <p:spPr>
              <a:xfrm>
                <a:off x="430876" y="3573306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TextBox 43">
                <a:extLst>
                  <a:ext uri="{FF2B5EF4-FFF2-40B4-BE49-F238E27FC236}">
                    <a16:creationId xmlns="" xmlns:a16="http://schemas.microsoft.com/office/drawing/2014/main" id="{953F6FF6-19E9-4466-978D-9536397E1AFC}"/>
                  </a:ext>
                </a:extLst>
              </p:cNvPr>
              <p:cNvSpPr txBox="1"/>
              <p:nvPr/>
            </p:nvSpPr>
            <p:spPr>
              <a:xfrm>
                <a:off x="718909" y="3742293"/>
                <a:ext cx="100877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pc="-150" dirty="0">
                    <a:latin typeface="맑은 고딕" pitchFamily="50" charset="-127"/>
                    <a:ea typeface="맑은 고딕" pitchFamily="50" charset="-127"/>
                  </a:rPr>
                  <a:t>듣고 싶은 말</a:t>
                </a:r>
                <a:endParaRPr lang="en-US" altLang="ko-KR" spc="-1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1D4C3039-A6D5-486D-B7AC-D4AC7AD692A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3508365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AA1749B7-91D2-43DD-BEEA-2A898FD4399B}"/>
              </a:ext>
            </a:extLst>
          </p:cNvPr>
          <p:cNvGrpSpPr/>
          <p:nvPr/>
        </p:nvGrpSpPr>
        <p:grpSpPr>
          <a:xfrm>
            <a:off x="2669171" y="4509120"/>
            <a:ext cx="1758813" cy="521687"/>
            <a:chOff x="233700" y="2192323"/>
            <a:chExt cx="1758813" cy="521687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10F40BD0-6E0D-4BBC-B6CA-6175D46951F5}"/>
                </a:ext>
              </a:extLst>
            </p:cNvPr>
            <p:cNvSpPr/>
            <p:nvPr/>
          </p:nvSpPr>
          <p:spPr bwMode="auto">
            <a:xfrm>
              <a:off x="233700" y="2348880"/>
              <a:ext cx="15713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막대그래프</a:t>
              </a: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A6079D5A-70E5-41B8-B607-DECBAC11B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2513" y="219232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2642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\app\resource\data\05\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C070ED80-7E1F-4579-A7C4-37B2DD410166}"/>
              </a:ext>
            </a:extLst>
          </p:cNvPr>
          <p:cNvSpPr txBox="1"/>
          <p:nvPr/>
        </p:nvSpPr>
        <p:spPr>
          <a:xfrm>
            <a:off x="2339752" y="2442374"/>
            <a:ext cx="248427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친구에게 듣고 싶은 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막대그래프로 나타냈을 때의 좋은 점을 써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0847406-EAEE-4662-822F-66433ED7BE4C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958A849-E0BA-47A6-A157-5B63E84F36A8}"/>
              </a:ext>
            </a:extLst>
          </p:cNvPr>
          <p:cNvSpPr/>
          <p:nvPr/>
        </p:nvSpPr>
        <p:spPr bwMode="auto">
          <a:xfrm>
            <a:off x="719573" y="2094331"/>
            <a:ext cx="5657089" cy="472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수의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크고 작음을 한눈에 알아보기 쉽습니다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3FBCFF4B-77DD-4754-85B0-8943B84B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62" y="1916832"/>
            <a:ext cx="360000" cy="355000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4B1708B0-879A-45B8-A237-6E7CB96B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0" y="2210209"/>
            <a:ext cx="300114" cy="24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9EB84110-A269-4977-A9AE-0BAAD34B9FA8}"/>
              </a:ext>
            </a:extLst>
          </p:cNvPr>
          <p:cNvSpPr/>
          <p:nvPr/>
        </p:nvSpPr>
        <p:spPr>
          <a:xfrm>
            <a:off x="621276" y="1948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58171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세로로 나타낸 막대그래프를 가로로 바꾸면 무엇이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바뀝니까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958A849-E0BA-47A6-A157-5B63E84F36A8}"/>
              </a:ext>
            </a:extLst>
          </p:cNvPr>
          <p:cNvSpPr/>
          <p:nvPr/>
        </p:nvSpPr>
        <p:spPr bwMode="auto">
          <a:xfrm>
            <a:off x="719573" y="2382363"/>
            <a:ext cx="5657089" cy="7144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그래프의 가로에 쓰는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것과 세로에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쓰는 것이 바뀝니다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3FBCFF4B-77DD-4754-85B0-8943B84B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62" y="2204864"/>
            <a:ext cx="360000" cy="355000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B1708B0-879A-45B8-A237-6E7CB96B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63514"/>
            <a:ext cx="300114" cy="24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9EB84110-A269-4977-A9AE-0BAAD34B9FA8}"/>
              </a:ext>
            </a:extLst>
          </p:cNvPr>
          <p:cNvSpPr/>
          <p:nvPr/>
        </p:nvSpPr>
        <p:spPr>
          <a:xfrm>
            <a:off x="621276" y="2236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https://cdata2.tsherpa.co.kr/tsherpa/MultiMedia/Flash/2020/curri/index.html?flashxmlnum=pink700&amp;classa=A8-C1-41-MM-MM-04-06-02-0-0-0-0&amp;classno=MM_41_04/suh_0401_05_0002/suh_0401_05_0002_401_1.html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C397A954-51A2-4C02-8FC0-1C3B695E3E97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47">
            <a:extLst>
              <a:ext uri="{FF2B5EF4-FFF2-40B4-BE49-F238E27FC236}">
                <a16:creationId xmlns:a16="http://schemas.microsoft.com/office/drawing/2014/main" xmlns="" id="{F0EA2247-1DD0-4C07-B703-97B9C1F50E3F}"/>
              </a:ext>
            </a:extLst>
          </p:cNvPr>
          <p:cNvSpPr/>
          <p:nvPr/>
        </p:nvSpPr>
        <p:spPr bwMode="auto">
          <a:xfrm>
            <a:off x="1031704" y="2370692"/>
            <a:ext cx="4869912" cy="169791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막대그래프는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조사한 수를 막대 모양으로 나타낸 그래프입니다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막대그래프는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조사한 수의 합계를 한눈에 알아볼 수 있습니다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0">
            <a:extLst>
              <a:ext uri="{FF2B5EF4-FFF2-40B4-BE49-F238E27FC236}">
                <a16:creationId xmlns:a16="http://schemas.microsoft.com/office/drawing/2014/main" xmlns="" id="{6EB78D82-BB43-46B1-ABEE-D8372D83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44" y="3284984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1">
            <a:extLst>
              <a:ext uri="{FF2B5EF4-FFF2-40B4-BE49-F238E27FC236}">
                <a16:creationId xmlns:a16="http://schemas.microsoft.com/office/drawing/2014/main" xmlns="" id="{F15BB40D-AA4A-4217-95EF-8C5C2B37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91" y="2564904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F09505D-4B68-4B3D-B82B-34EC83E7C5FD}"/>
              </a:ext>
            </a:extLst>
          </p:cNvPr>
          <p:cNvSpPr txBox="1"/>
          <p:nvPr/>
        </p:nvSpPr>
        <p:spPr>
          <a:xfrm>
            <a:off x="3077601" y="4376427"/>
            <a:ext cx="683754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1">
            <a:extLst>
              <a:ext uri="{FF2B5EF4-FFF2-40B4-BE49-F238E27FC236}">
                <a16:creationId xmlns:a16="http://schemas.microsoft.com/office/drawing/2014/main" xmlns="" id="{7A979E5A-A4DA-4ADC-B7CC-2B6C9DA7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57" y="4391295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1D5ABACA-2F2B-48FB-BB0D-C0EEC9EFD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580" y="4198927"/>
            <a:ext cx="360000" cy="355000"/>
          </a:xfrm>
          <a:prstGeom prst="rect">
            <a:avLst/>
          </a:prstGeom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A3B7BBB1-C97F-4354-8DBA-EEA9FEE5655E}"/>
              </a:ext>
            </a:extLst>
          </p:cNvPr>
          <p:cNvSpPr txBox="1"/>
          <p:nvPr/>
        </p:nvSpPr>
        <p:spPr>
          <a:xfrm>
            <a:off x="594709" y="1604119"/>
            <a:ext cx="6065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막대그래프에 대해 바르게 설명한 것을 고르시오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47">
            <a:extLst>
              <a:ext uri="{FF2B5EF4-FFF2-40B4-BE49-F238E27FC236}">
                <a16:creationId xmlns:a16="http://schemas.microsoft.com/office/drawing/2014/main" xmlns="" id="{F0EA2247-1DD0-4C07-B703-97B9C1F50E3F}"/>
              </a:ext>
            </a:extLst>
          </p:cNvPr>
          <p:cNvSpPr/>
          <p:nvPr/>
        </p:nvSpPr>
        <p:spPr bwMode="auto">
          <a:xfrm>
            <a:off x="1031704" y="2370692"/>
            <a:ext cx="4869912" cy="169791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막대그래프는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조사한 수를 막대 모양으로 나타낸 그래프입니다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막대그래프는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조사한 수의 합계를 한눈에 알아볼 수 있습니다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0">
            <a:extLst>
              <a:ext uri="{FF2B5EF4-FFF2-40B4-BE49-F238E27FC236}">
                <a16:creationId xmlns:a16="http://schemas.microsoft.com/office/drawing/2014/main" xmlns="" id="{6EB78D82-BB43-46B1-ABEE-D8372D83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44" y="3284984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>
            <a:extLst>
              <a:ext uri="{FF2B5EF4-FFF2-40B4-BE49-F238E27FC236}">
                <a16:creationId xmlns:a16="http://schemas.microsoft.com/office/drawing/2014/main" xmlns="" id="{F15BB40D-AA4A-4217-95EF-8C5C2B37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91" y="2564904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F09505D-4B68-4B3D-B82B-34EC83E7C5FD}"/>
              </a:ext>
            </a:extLst>
          </p:cNvPr>
          <p:cNvSpPr txBox="1"/>
          <p:nvPr/>
        </p:nvSpPr>
        <p:spPr>
          <a:xfrm>
            <a:off x="3077601" y="4376427"/>
            <a:ext cx="683754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1">
            <a:extLst>
              <a:ext uri="{FF2B5EF4-FFF2-40B4-BE49-F238E27FC236}">
                <a16:creationId xmlns:a16="http://schemas.microsoft.com/office/drawing/2014/main" xmlns="" id="{7A979E5A-A4DA-4ADC-B7CC-2B6C9DA7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57" y="4391295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1D5ABACA-2F2B-48FB-BB0D-C0EEC9EFD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580" y="4198927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A3B7BBB1-C97F-4354-8DBA-EEA9FEE5655E}"/>
              </a:ext>
            </a:extLst>
          </p:cNvPr>
          <p:cNvSpPr txBox="1"/>
          <p:nvPr/>
        </p:nvSpPr>
        <p:spPr>
          <a:xfrm>
            <a:off x="594709" y="1604119"/>
            <a:ext cx="60655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막대그래프에 대해 바르게 설명한 것을 고르시오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B4F34B9B-123C-4119-8430-FFA015AE3393}"/>
              </a:ext>
            </a:extLst>
          </p:cNvPr>
          <p:cNvGrpSpPr/>
          <p:nvPr/>
        </p:nvGrpSpPr>
        <p:grpSpPr>
          <a:xfrm>
            <a:off x="3246087" y="4145531"/>
            <a:ext cx="792067" cy="660940"/>
            <a:chOff x="1068525" y="2167204"/>
            <a:chExt cx="792067" cy="660940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6F0394FF-ABD2-412E-9EEF-D24E92F72296}"/>
                </a:ext>
              </a:extLst>
            </p:cNvPr>
            <p:cNvSpPr/>
            <p:nvPr/>
          </p:nvSpPr>
          <p:spPr bwMode="auto">
            <a:xfrm>
              <a:off x="1068525" y="2348879"/>
              <a:ext cx="612068" cy="4792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1ECE32FD-7E7D-434F-A9B8-EF0B3009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592" y="2167204"/>
              <a:ext cx="360000" cy="355000"/>
            </a:xfrm>
            <a:prstGeom prst="rect">
              <a:avLst/>
            </a:prstGeom>
          </p:spPr>
        </p:pic>
      </p:grp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B828F511-7084-4432-8240-73441ACD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9" y="4394425"/>
            <a:ext cx="359804" cy="36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92745" y="4005064"/>
            <a:ext cx="6667165" cy="1232222"/>
            <a:chOff x="192745" y="4041068"/>
            <a:chExt cx="6667165" cy="1232222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181535"/>
              <a:ext cx="6667165" cy="9036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04106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직사각형 21">
            <a:extLst>
              <a:ext uri="{FF2B5EF4-FFF2-40B4-BE49-F238E27FC236}">
                <a16:creationId xmlns="" xmlns:a16="http://schemas.microsoft.com/office/drawing/2014/main" id="{E6B91D00-999C-48CE-9E3E-8FC6BE0A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>
            <a:extLst>
              <a:ext uri="{FF2B5EF4-FFF2-40B4-BE49-F238E27FC236}">
                <a16:creationId xmlns="" xmlns:a16="http://schemas.microsoft.com/office/drawing/2014/main" id="{494E126A-D667-45A7-8C99-F7C763B87DED}"/>
              </a:ext>
            </a:extLst>
          </p:cNvPr>
          <p:cNvSpPr txBox="1"/>
          <p:nvPr/>
        </p:nvSpPr>
        <p:spPr>
          <a:xfrm flipH="1">
            <a:off x="315337" y="4329100"/>
            <a:ext cx="6416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조사한 수의 합계를 한눈에 알아볼 수 있는 것은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319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70FFA889-CB64-4BF0-9EE2-B4EF46FD8B03}"/>
              </a:ext>
            </a:extLst>
          </p:cNvPr>
          <p:cNvSpPr/>
          <p:nvPr/>
        </p:nvSpPr>
        <p:spPr>
          <a:xfrm>
            <a:off x="4391980" y="5202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학생들이 좋아하는 과목을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가로와 세로는 각각 무엇을 나타내는지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/>
          <p:cNvSpPr/>
          <p:nvPr/>
        </p:nvSpPr>
        <p:spPr bwMode="auto">
          <a:xfrm>
            <a:off x="5115163" y="4294849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과목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5115163" y="4763658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759" y="4117349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537" y="4625601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8D92278A-20E8-473A-B2A2-675491744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406" y="5561214"/>
            <a:ext cx="2913620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3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45274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미니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19972" y="431029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42742" y="4782621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8" name="직선 화살표 연결선 107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학생들이 좋아하는 과목을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가로와 세로는 각각 무엇을 나타내는지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/>
          <p:cNvSpPr/>
          <p:nvPr/>
        </p:nvSpPr>
        <p:spPr bwMode="auto">
          <a:xfrm>
            <a:off x="5115163" y="4294849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과목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5115163" y="4763658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759" y="4117349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537" y="4625601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graphicFrame>
        <p:nvGraphicFramePr>
          <p:cNvPr id="103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27748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4319972" y="431029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42742" y="4782621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5CB998AC-71AA-497B-B0CD-80951C7F6789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6326C920-5D0C-4C19-A55F-5E901F2F1EC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6FA364A0-9443-428B-B3A5-F718363ACD1A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="" xmlns:a16="http://schemas.microsoft.com/office/drawing/2014/main" id="{F875B1E2-AE76-4BEF-9D85-1F3936FAD2BC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48" name="TextBox 53">
            <a:extLst>
              <a:ext uri="{FF2B5EF4-FFF2-40B4-BE49-F238E27FC236}">
                <a16:creationId xmlns="" xmlns:a16="http://schemas.microsoft.com/office/drawing/2014/main" id="{BA43FF81-7B8A-4D0A-AD71-DEE0B4144F07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막대를 세로로 나타낸 막대그래프에서 가로는 조사 항목을 나타내고 세로는 조사한 수를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6856E8EF-3C1A-4E7D-B86A-A6B85FB2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27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55025F5C-DBF0-48DF-9CCF-368B823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학생들이 좋아하는 과목을 조사하여 나타낸 표와 막대그래프입니다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막대의 세로 눈금 한 칸은 몇 명인지 쓰시오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D92278A-20E8-473A-B2A2-675491744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406" y="5561214"/>
            <a:ext cx="2913620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2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63622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7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BB5213D-4BBC-4F0E-A2FC-E7BDB9830190}"/>
              </a:ext>
            </a:extLst>
          </p:cNvPr>
          <p:cNvSpPr/>
          <p:nvPr/>
        </p:nvSpPr>
        <p:spPr bwMode="auto">
          <a:xfrm>
            <a:off x="4788026" y="4406982"/>
            <a:ext cx="51033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9B7C97A7-6A4E-4580-9434-707D4AF88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5437" y="4200837"/>
            <a:ext cx="360000" cy="355000"/>
          </a:xfrm>
          <a:prstGeom prst="rect">
            <a:avLst/>
          </a:prstGeom>
        </p:spPr>
      </p:pic>
      <p:sp>
        <p:nvSpPr>
          <p:cNvPr id="97" name="TextBox 43"/>
          <p:cNvSpPr txBox="1"/>
          <p:nvPr/>
        </p:nvSpPr>
        <p:spPr>
          <a:xfrm>
            <a:off x="5220072" y="4401108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70FFA889-CB64-4BF0-9EE2-B4EF46FD8B03}"/>
              </a:ext>
            </a:extLst>
          </p:cNvPr>
          <p:cNvSpPr/>
          <p:nvPr/>
        </p:nvSpPr>
        <p:spPr>
          <a:xfrm>
            <a:off x="4391980" y="52028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55025F5C-DBF0-48DF-9CCF-368B823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학생들이 좋아하는 과목을 조사하여 나타낸 표와 막대그래프입니다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막대의 세로 눈금 한 칸은 몇 명인지 쓰시오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graphicFrame>
        <p:nvGraphicFramePr>
          <p:cNvPr id="72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59983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90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BB5213D-4BBC-4F0E-A2FC-E7BDB9830190}"/>
              </a:ext>
            </a:extLst>
          </p:cNvPr>
          <p:cNvSpPr/>
          <p:nvPr/>
        </p:nvSpPr>
        <p:spPr bwMode="auto">
          <a:xfrm>
            <a:off x="4788026" y="4406982"/>
            <a:ext cx="51033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9B7C97A7-6A4E-4580-9434-707D4AF88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437" y="4200837"/>
            <a:ext cx="360000" cy="355000"/>
          </a:xfrm>
          <a:prstGeom prst="rect">
            <a:avLst/>
          </a:prstGeom>
        </p:spPr>
      </p:pic>
      <p:sp>
        <p:nvSpPr>
          <p:cNvPr id="97" name="TextBox 43"/>
          <p:cNvSpPr txBox="1"/>
          <p:nvPr/>
        </p:nvSpPr>
        <p:spPr>
          <a:xfrm>
            <a:off x="5220072" y="4401108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3259B325-0F90-48C9-9857-6C8085B9A215}"/>
              </a:ext>
            </a:extLst>
          </p:cNvPr>
          <p:cNvGrpSpPr/>
          <p:nvPr/>
        </p:nvGrpSpPr>
        <p:grpSpPr>
          <a:xfrm>
            <a:off x="192745" y="3935641"/>
            <a:ext cx="6667165" cy="1301645"/>
            <a:chOff x="192745" y="3971645"/>
            <a:chExt cx="6667165" cy="1301645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7EB8FB17-5C95-446D-B579-A37ACE4A788B}"/>
                </a:ext>
              </a:extLst>
            </p:cNvPr>
            <p:cNvSpPr/>
            <p:nvPr/>
          </p:nvSpPr>
          <p:spPr>
            <a:xfrm>
              <a:off x="192745" y="4097772"/>
              <a:ext cx="6667165" cy="98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="" xmlns:a16="http://schemas.microsoft.com/office/drawing/2014/main" id="{B7DC1E1A-6DB8-4620-BF09-E4B0C9F81942}"/>
                </a:ext>
              </a:extLst>
            </p:cNvPr>
            <p:cNvSpPr/>
            <p:nvPr/>
          </p:nvSpPr>
          <p:spPr>
            <a:xfrm>
              <a:off x="338478" y="39716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="" xmlns:a16="http://schemas.microsoft.com/office/drawing/2014/main" id="{9D1EA17D-FA51-40A5-8418-B7A9A0B180E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TextBox 53">
            <a:extLst>
              <a:ext uri="{FF2B5EF4-FFF2-40B4-BE49-F238E27FC236}">
                <a16:creationId xmlns="" xmlns:a16="http://schemas.microsoft.com/office/drawing/2014/main" id="{1EB83F81-E2AC-480E-A83F-450D80A727A3}"/>
              </a:ext>
            </a:extLst>
          </p:cNvPr>
          <p:cNvSpPr txBox="1"/>
          <p:nvPr/>
        </p:nvSpPr>
        <p:spPr>
          <a:xfrm flipH="1">
            <a:off x="192743" y="4259677"/>
            <a:ext cx="6667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 눈금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나타내므로 세로 눈금 한 칸은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6856E8EF-3C1A-4E7D-B86A-A6B85FB2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02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표와 막대그래프 중 전체 학생 수를 알아보기에 어느 것이 더 편리한지 쓰시오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8D92278A-20E8-473A-B2A2-675491744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406" y="5561214"/>
            <a:ext cx="2913620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7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8351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BB5213D-4BBC-4F0E-A2FC-E7BDB9830190}"/>
              </a:ext>
            </a:extLst>
          </p:cNvPr>
          <p:cNvSpPr/>
          <p:nvPr/>
        </p:nvSpPr>
        <p:spPr bwMode="auto">
          <a:xfrm>
            <a:off x="4496218" y="4406982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9B7C97A7-6A4E-4580-9434-707D4AF88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437" y="42008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0B3B285-6F2B-4EF1-A403-68A9486A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19321"/>
            <a:ext cx="6948772" cy="465689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8787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496" y="912321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듣고 싶은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31287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표와 막대그래프 중 학생들이 가장 좋아하는 과목을 한눈에 알아보기에 어느 것이 더 편리한지 쓰시오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99755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BB5213D-4BBC-4F0E-A2FC-E7BDB9830190}"/>
              </a:ext>
            </a:extLst>
          </p:cNvPr>
          <p:cNvSpPr/>
          <p:nvPr/>
        </p:nvSpPr>
        <p:spPr bwMode="auto">
          <a:xfrm>
            <a:off x="4315169" y="4406982"/>
            <a:ext cx="1456051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9B7C97A7-6A4E-4580-9434-707D4AF88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437" y="42008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33759BE-2C75-4B55-BF8E-50C509029D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21512" r="5375" b="25738"/>
          <a:stretch/>
        </p:blipFill>
        <p:spPr>
          <a:xfrm>
            <a:off x="86547" y="1757645"/>
            <a:ext cx="3657361" cy="302756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1011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163066"/>
            <a:ext cx="2872459" cy="15728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우리 반 학생들이 친구에게 듣고 싶은 말을 조사하여 나타낸 표를 보고 남학생과 여학생이 이야기하고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85567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74813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77" y="18609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27214" y="1736812"/>
            <a:ext cx="2406364" cy="734309"/>
          </a:xfrm>
          <a:prstGeom prst="wedgeRoundRectCallout">
            <a:avLst>
              <a:gd name="adj1" fmla="val -23969"/>
              <a:gd name="adj2" fmla="val 6755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반 학생들이 친구에게 듣고 싶은 말을 조사하여 표로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나타냈어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65312" y="1670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1A4D616E-2802-428B-9F19-98DC2CFA5ABD}"/>
              </a:ext>
            </a:extLst>
          </p:cNvPr>
          <p:cNvSpPr/>
          <p:nvPr/>
        </p:nvSpPr>
        <p:spPr>
          <a:xfrm flipH="1">
            <a:off x="1583667" y="3629852"/>
            <a:ext cx="2286909" cy="1079501"/>
          </a:xfrm>
          <a:prstGeom prst="wedgeRoundRectCallout">
            <a:avLst>
              <a:gd name="adj1" fmla="val 20424"/>
              <a:gd name="adj2" fmla="val -6755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듣고 싶은 말을 한눈에 알아보기 쉽게 나타내려면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13" y="467923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774669" y="4709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B09F152A-7615-4B51-AFB8-E24FFA4EF44C}"/>
              </a:ext>
            </a:extLst>
          </p:cNvPr>
          <p:cNvGrpSpPr/>
          <p:nvPr/>
        </p:nvGrpSpPr>
        <p:grpSpPr>
          <a:xfrm>
            <a:off x="5918542" y="1369170"/>
            <a:ext cx="1065726" cy="255591"/>
            <a:chOff x="5890104" y="1341553"/>
            <a:chExt cx="1065726" cy="255591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28E696F9-9265-4943-8C5F-66548AE8FB30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5275A883-E481-4237-96D5-EAE881FDB6B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85AF409C-3FDE-4D7A-9AC7-A7031BE35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8370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DF0AD39E-E431-4AE7-A847-C661AA00A6C6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8FEDED6A-24FF-4764-BC99-87264272917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F51EFB48-3FCA-433A-B127-C0E51F454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6778181" y="1171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41668845-1611-443B-985B-7BF5732C50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21512" r="5375" b="25738"/>
          <a:stretch/>
        </p:blipFill>
        <p:spPr>
          <a:xfrm>
            <a:off x="215516" y="1260479"/>
            <a:ext cx="6760587" cy="3284645"/>
          </a:xfrm>
          <a:prstGeom prst="rect">
            <a:avLst/>
          </a:prstGeom>
        </p:spPr>
      </p:pic>
      <p:sp>
        <p:nvSpPr>
          <p:cNvPr id="26" name="말풍선: 사각형 8">
            <a:extLst>
              <a:ext uri="{FF2B5EF4-FFF2-40B4-BE49-F238E27FC236}">
                <a16:creationId xmlns="" xmlns:a16="http://schemas.microsoft.com/office/drawing/2014/main" id="{1C7BC0FB-CCEB-4B5F-B2CD-5E5BD9096DC0}"/>
              </a:ext>
            </a:extLst>
          </p:cNvPr>
          <p:cNvSpPr/>
          <p:nvPr/>
        </p:nvSpPr>
        <p:spPr>
          <a:xfrm flipH="1">
            <a:off x="207352" y="1105540"/>
            <a:ext cx="2716594" cy="960647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반 학생들이 친구에게 듣고 싶은 말을 조사하여 표로 </a:t>
            </a:r>
            <a:r>
              <a:rPr lang="ko-KR" altLang="en-US" sz="1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나타냈어</a:t>
            </a:r>
            <a:r>
              <a:rPr lang="en-US" altLang="ko-KR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말풍선: 사각형 8">
            <a:extLst>
              <a:ext uri="{FF2B5EF4-FFF2-40B4-BE49-F238E27FC236}">
                <a16:creationId xmlns="" xmlns:a16="http://schemas.microsoft.com/office/drawing/2014/main" id="{F6BDE2F4-5430-4722-B19A-F354DBE914A3}"/>
              </a:ext>
            </a:extLst>
          </p:cNvPr>
          <p:cNvSpPr/>
          <p:nvPr/>
        </p:nvSpPr>
        <p:spPr>
          <a:xfrm flipH="1">
            <a:off x="4245256" y="1029764"/>
            <a:ext cx="2730847" cy="1297228"/>
          </a:xfrm>
          <a:prstGeom prst="wedgeRoundRectCallout">
            <a:avLst>
              <a:gd name="adj1" fmla="val 38854"/>
              <a:gd name="adj2" fmla="val 7477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듣고 싶은 말을 한눈에 알아보기 쉽게 나타내려면 </a:t>
            </a:r>
            <a:endParaRPr lang="en-US" altLang="ko-KR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해야 할까</a:t>
            </a:r>
            <a:r>
              <a:rPr lang="en-US" altLang="ko-KR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6">
            <a:extLst>
              <a:ext uri="{FF2B5EF4-FFF2-40B4-BE49-F238E27FC236}">
                <a16:creationId xmlns="" xmlns:a16="http://schemas.microsoft.com/office/drawing/2014/main" id="{AE2CF090-4202-4ACF-9C27-DB0EF13F1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40006"/>
              </p:ext>
            </p:extLst>
          </p:nvPr>
        </p:nvGraphicFramePr>
        <p:xfrm>
          <a:off x="143508" y="4918680"/>
          <a:ext cx="6760587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117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081694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081694">
                  <a:extLst>
                    <a:ext uri="{9D8B030D-6E8A-4147-A177-3AD203B41FA5}">
                      <a16:colId xmlns="" xmlns:a16="http://schemas.microsoft.com/office/drawing/2014/main" val="1301273733"/>
                    </a:ext>
                  </a:extLst>
                </a:gridCol>
                <a:gridCol w="1081694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081694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081694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듣고 싶은 말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넌 최고야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고마워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네가 좋아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잘했어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600" b="0" spc="-1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spc="-1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94C74647-0408-4F30-8B25-83E148B2B9B3}"/>
              </a:ext>
            </a:extLst>
          </p:cNvPr>
          <p:cNvSpPr txBox="1"/>
          <p:nvPr/>
        </p:nvSpPr>
        <p:spPr>
          <a:xfrm>
            <a:off x="2303748" y="4530606"/>
            <a:ext cx="252028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친구에게 듣고 싶은 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2756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5_1_3_popup.svg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643454" y="50689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456873"/>
            <a:ext cx="2872459" cy="12601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친구에게 듣고 싶은 말을 한눈에 알아보기 쉽게 나타내려면 어떻게 해야 할지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74" y="2281893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73681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여학생이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951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)4-1-5(2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33759BE-2C75-4B55-BF8E-50C509029D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21512" r="5375" b="25738"/>
          <a:stretch/>
        </p:blipFill>
        <p:spPr>
          <a:xfrm>
            <a:off x="86547" y="1757645"/>
            <a:ext cx="3657361" cy="3027568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77" y="18609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27214" y="1736812"/>
            <a:ext cx="2406364" cy="734309"/>
          </a:xfrm>
          <a:prstGeom prst="wedgeRoundRectCallout">
            <a:avLst>
              <a:gd name="adj1" fmla="val -23969"/>
              <a:gd name="adj2" fmla="val 6755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반 학생들이 친구에게 듣고 싶은 말을 조사하여 표로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나타냈어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65312" y="1670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말풍선: 사각형 8">
            <a:extLst>
              <a:ext uri="{FF2B5EF4-FFF2-40B4-BE49-F238E27FC236}">
                <a16:creationId xmlns="" xmlns:a16="http://schemas.microsoft.com/office/drawing/2014/main" id="{1A4D616E-2802-428B-9F19-98DC2CFA5ABD}"/>
              </a:ext>
            </a:extLst>
          </p:cNvPr>
          <p:cNvSpPr/>
          <p:nvPr/>
        </p:nvSpPr>
        <p:spPr>
          <a:xfrm flipH="1">
            <a:off x="1583667" y="3629852"/>
            <a:ext cx="2286909" cy="1079501"/>
          </a:xfrm>
          <a:prstGeom prst="wedgeRoundRectCallout">
            <a:avLst>
              <a:gd name="adj1" fmla="val 20424"/>
              <a:gd name="adj2" fmla="val -6755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듣고 싶은 말을 한눈에 알아보기 쉽게 나타내려면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13" y="467923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B09F152A-7615-4B51-AFB8-E24FFA4EF44C}"/>
              </a:ext>
            </a:extLst>
          </p:cNvPr>
          <p:cNvGrpSpPr/>
          <p:nvPr/>
        </p:nvGrpSpPr>
        <p:grpSpPr>
          <a:xfrm>
            <a:off x="5918542" y="1369170"/>
            <a:ext cx="1065726" cy="255591"/>
            <a:chOff x="5890104" y="1341553"/>
            <a:chExt cx="1065726" cy="255591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28E696F9-9265-4943-8C5F-66548AE8FB30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5275A883-E481-4237-96D5-EAE881FDB6B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5AF409C-3FDE-4D7A-9AC7-A7031BE35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F0AD39E-E431-4AE7-A847-C661AA00A6C6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8FEDED6A-24FF-4764-BC99-87264272917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F51EFB48-3FCA-433A-B127-C0E51F454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8370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266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3192566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 그래프로 나타낸 자료를 보고 막대그래프의 특징을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30517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가로와 세로는 각각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F6EDEE8-6EE3-4383-B2B4-E106E8A99F0F}"/>
              </a:ext>
            </a:extLst>
          </p:cNvPr>
          <p:cNvSpPr/>
          <p:nvPr/>
        </p:nvSpPr>
        <p:spPr>
          <a:xfrm>
            <a:off x="65312" y="894492"/>
            <a:ext cx="6918956" cy="709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텍스트를 크기에 맞춰 넣기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9841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위의 표를 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6806146E-797C-4D42-ADF7-C9EC0B49E4FE}"/>
              </a:ext>
            </a:extLst>
          </p:cNvPr>
          <p:cNvGrpSpPr/>
          <p:nvPr/>
        </p:nvGrpSpPr>
        <p:grpSpPr>
          <a:xfrm>
            <a:off x="5328084" y="1268760"/>
            <a:ext cx="1712919" cy="325255"/>
            <a:chOff x="5307353" y="1187807"/>
            <a:chExt cx="1712919" cy="325255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9B5C3E82-1B8A-40B3-BB13-420A8A7FCAA1}"/>
                </a:ext>
              </a:extLst>
            </p:cNvPr>
            <p:cNvSpPr/>
            <p:nvPr/>
          </p:nvSpPr>
          <p:spPr>
            <a:xfrm>
              <a:off x="5885309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880401C-E223-4497-9848-E272E5B50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3332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18874EF1-F3C2-4331-BFD9-EC71D52E4FC2}"/>
                </a:ext>
              </a:extLst>
            </p:cNvPr>
            <p:cNvSpPr/>
            <p:nvPr/>
          </p:nvSpPr>
          <p:spPr>
            <a:xfrm>
              <a:off x="5336596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05824D0C-5884-4951-BDDD-9B40B851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353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B644903-6F21-49F1-86B0-35157F18AEF7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20EF593-E551-47F2-9256-1B3D57073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07810F6E-0D81-401B-8DEC-046B4DAFF106}"/>
              </a:ext>
            </a:extLst>
          </p:cNvPr>
          <p:cNvSpPr/>
          <p:nvPr/>
        </p:nvSpPr>
        <p:spPr>
          <a:xfrm>
            <a:off x="6815163" y="1152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6">
            <a:extLst>
              <a:ext uri="{FF2B5EF4-FFF2-40B4-BE49-F238E27FC236}">
                <a16:creationId xmlns="" xmlns:a16="http://schemas.microsoft.com/office/drawing/2014/main" id="{ADEA4A29-8586-471E-A756-F42E6ED7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76214"/>
              </p:ext>
            </p:extLst>
          </p:nvPr>
        </p:nvGraphicFramePr>
        <p:xfrm>
          <a:off x="539552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넌 최고야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고마워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네가 좋아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잘했어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32B401BB-6560-4B51-BF04-72A9B37059E7}"/>
              </a:ext>
            </a:extLst>
          </p:cNvPr>
          <p:cNvSpPr/>
          <p:nvPr/>
        </p:nvSpPr>
        <p:spPr bwMode="auto">
          <a:xfrm>
            <a:off x="1475656" y="4825211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듣고 싶은 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C10F2D2-D13E-4D3A-B2C8-E64552593AD3}"/>
              </a:ext>
            </a:extLst>
          </p:cNvPr>
          <p:cNvSpPr/>
          <p:nvPr/>
        </p:nvSpPr>
        <p:spPr bwMode="auto">
          <a:xfrm>
            <a:off x="4535996" y="4825211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D3EA459-0452-47F2-A47F-A87CC08B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60" y="4647711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1EE710FC-883A-4D3C-BFB3-B49229231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597" y="4647711"/>
            <a:ext cx="360000" cy="35500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28694AD5-D9CA-4DD7-B5BD-EFD54B5619BB}"/>
              </a:ext>
            </a:extLst>
          </p:cNvPr>
          <p:cNvSpPr/>
          <p:nvPr/>
        </p:nvSpPr>
        <p:spPr>
          <a:xfrm>
            <a:off x="1272828" y="42639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BD11C9-8A34-451B-B96D-AB8F89C94FF0}"/>
              </a:ext>
            </a:extLst>
          </p:cNvPr>
          <p:cNvGrpSpPr/>
          <p:nvPr/>
        </p:nvGrpSpPr>
        <p:grpSpPr>
          <a:xfrm>
            <a:off x="451378" y="2096852"/>
            <a:ext cx="5654605" cy="2664296"/>
            <a:chOff x="451378" y="1941803"/>
            <a:chExt cx="5654605" cy="2664296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2F5636DD-53FD-42E4-A477-A9934A55640B}"/>
                </a:ext>
              </a:extLst>
            </p:cNvPr>
            <p:cNvGrpSpPr/>
            <p:nvPr/>
          </p:nvGrpSpPr>
          <p:grpSpPr>
            <a:xfrm>
              <a:off x="451378" y="1941803"/>
              <a:ext cx="5654605" cy="2664296"/>
              <a:chOff x="451378" y="2061138"/>
              <a:chExt cx="5654605" cy="2664296"/>
            </a:xfrm>
          </p:grpSpPr>
          <p:sp>
            <p:nvSpPr>
              <p:cNvPr id="53" name="TextBox 43">
                <a:extLst>
                  <a:ext uri="{FF2B5EF4-FFF2-40B4-BE49-F238E27FC236}">
                    <a16:creationId xmlns="" xmlns:a16="http://schemas.microsoft.com/office/drawing/2014/main" id="{C070ED80-7E1F-4579-A7C4-37B2DD410166}"/>
                  </a:ext>
                </a:extLst>
              </p:cNvPr>
              <p:cNvSpPr txBox="1"/>
              <p:nvPr/>
            </p:nvSpPr>
            <p:spPr>
              <a:xfrm>
                <a:off x="2339752" y="2061138"/>
                <a:ext cx="2484276" cy="3385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latin typeface="맑은 고딕" pitchFamily="50" charset="-127"/>
                    <a:ea typeface="맑은 고딕" pitchFamily="50" charset="-127"/>
                  </a:rPr>
                  <a:t>친구에게 듣고 싶은 말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="" xmlns:a16="http://schemas.microsoft.com/office/drawing/2014/main" id="{B4E5A2D2-05D5-4CA9-8D2D-411ABB2A6969}"/>
                  </a:ext>
                </a:extLst>
              </p:cNvPr>
              <p:cNvGrpSpPr/>
              <p:nvPr/>
            </p:nvGrpSpPr>
            <p:grpSpPr>
              <a:xfrm>
                <a:off x="2033987" y="2792437"/>
                <a:ext cx="4071996" cy="1520695"/>
                <a:chOff x="2033987" y="2792437"/>
                <a:chExt cx="4071996" cy="1520695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="" xmlns:a16="http://schemas.microsoft.com/office/drawing/2014/main" id="{EA57427B-8ADF-4F30-AD28-2269E78F911E}"/>
                    </a:ext>
                  </a:extLst>
                </p:cNvPr>
                <p:cNvSpPr/>
                <p:nvPr/>
              </p:nvSpPr>
              <p:spPr>
                <a:xfrm>
                  <a:off x="2033987" y="2900262"/>
                  <a:ext cx="432048" cy="14128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="" xmlns:a16="http://schemas.microsoft.com/office/drawing/2014/main" id="{391FF982-D94D-4E41-8B0D-AC6CA61F72A5}"/>
                    </a:ext>
                  </a:extLst>
                </p:cNvPr>
                <p:cNvSpPr/>
                <p:nvPr/>
              </p:nvSpPr>
              <p:spPr>
                <a:xfrm>
                  <a:off x="3196840" y="2792437"/>
                  <a:ext cx="432048" cy="152069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887C9462-1A4C-4EFD-91B3-B05883F8AE98}"/>
                    </a:ext>
                  </a:extLst>
                </p:cNvPr>
                <p:cNvSpPr/>
                <p:nvPr/>
              </p:nvSpPr>
              <p:spPr>
                <a:xfrm>
                  <a:off x="4447694" y="3404319"/>
                  <a:ext cx="432048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="" xmlns:a16="http://schemas.microsoft.com/office/drawing/2014/main" id="{EF304A88-4001-47BA-BD72-11AF1D656DC9}"/>
                    </a:ext>
                  </a:extLst>
                </p:cNvPr>
                <p:cNvSpPr/>
                <p:nvPr/>
              </p:nvSpPr>
              <p:spPr>
                <a:xfrm>
                  <a:off x="5673935" y="3838929"/>
                  <a:ext cx="432048" cy="47420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TextBox 43">
                <a:extLst>
                  <a:ext uri="{FF2B5EF4-FFF2-40B4-BE49-F238E27FC236}">
                    <a16:creationId xmlns="" xmlns:a16="http://schemas.microsoft.com/office/drawing/2014/main" id="{4DA7D093-F4D8-445D-AF52-53E073A28D16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57" name="TextBox 43">
                <a:extLst>
                  <a:ext uri="{FF2B5EF4-FFF2-40B4-BE49-F238E27FC236}">
                    <a16:creationId xmlns="" xmlns:a16="http://schemas.microsoft.com/office/drawing/2014/main" id="{1DF59403-BC1F-4B1B-BE9C-F01BCA9321A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58" name="TextBox 43">
                <a:extLst>
                  <a:ext uri="{FF2B5EF4-FFF2-40B4-BE49-F238E27FC236}">
                    <a16:creationId xmlns="" xmlns:a16="http://schemas.microsoft.com/office/drawing/2014/main" id="{75F810FB-1831-4D59-A43F-C107203D8E92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7" name="TextBox 43">
                <a:extLst>
                  <a:ext uri="{FF2B5EF4-FFF2-40B4-BE49-F238E27FC236}">
                    <a16:creationId xmlns="" xmlns:a16="http://schemas.microsoft.com/office/drawing/2014/main" id="{6CA1A65D-D477-4F41-9309-3A7F48C463D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388DFD84-447D-47AB-B006-8284FB74D41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="" xmlns:a16="http://schemas.microsoft.com/office/drawing/2014/main" id="{96CB2960-6F45-4D5B-A4ED-BFAB1203C25A}"/>
                  </a:ext>
                </a:extLst>
              </p:cNvPr>
              <p:cNvSpPr txBox="1"/>
              <p:nvPr/>
            </p:nvSpPr>
            <p:spPr>
              <a:xfrm>
                <a:off x="791580" y="4448435"/>
                <a:ext cx="10821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듣고 싶은 말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F371B462-4C8F-4131-B97E-A4A288D561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" name="모서리가 둥근 직사각형 74"/>
          <p:cNvSpPr/>
          <p:nvPr/>
        </p:nvSpPr>
        <p:spPr>
          <a:xfrm>
            <a:off x="668002" y="4831935"/>
            <a:ext cx="722995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38006" y="4831935"/>
            <a:ext cx="722995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E731E06-FDB0-4A13-B437-192E0EBF2646}"/>
              </a:ext>
            </a:extLst>
          </p:cNvPr>
          <p:cNvSpPr/>
          <p:nvPr/>
        </p:nvSpPr>
        <p:spPr>
          <a:xfrm>
            <a:off x="65312" y="894492"/>
            <a:ext cx="6918956" cy="709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칸은 몇 명을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위의 표를 그래프로 나타냈습니다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79718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6">
            <a:extLst>
              <a:ext uri="{FF2B5EF4-FFF2-40B4-BE49-F238E27FC236}">
                <a16:creationId xmlns="" xmlns:a16="http://schemas.microsoft.com/office/drawing/2014/main" id="{ADEA4A29-8586-471E-A756-F42E6ED792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486007"/>
          <a:ext cx="5976000" cy="22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991676571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1611505610"/>
                    </a:ext>
                  </a:extLst>
                </a:gridCol>
                <a:gridCol w="1224000">
                  <a:extLst>
                    <a:ext uri="{9D8B030D-6E8A-4147-A177-3AD203B41FA5}">
                      <a16:colId xmlns="" xmlns:a16="http://schemas.microsoft.com/office/drawing/2014/main" val="3605259530"/>
                    </a:ext>
                  </a:extLst>
                </a:gridCol>
              </a:tblGrid>
              <a:tr h="156712">
                <a:tc rowSpan="1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873155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3410085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312293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9903147"/>
                  </a:ext>
                </a:extLst>
              </a:tr>
              <a:tr h="149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056150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2651241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307496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271587"/>
                  </a:ext>
                </a:extLst>
              </a:tr>
              <a:tr h="156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33194465"/>
                  </a:ext>
                </a:extLst>
              </a:tr>
              <a:tr h="3583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넌 최고야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고마워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네가 좋아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잘했어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32B401BB-6560-4B51-BF04-72A9B37059E7}"/>
              </a:ext>
            </a:extLst>
          </p:cNvPr>
          <p:cNvSpPr/>
          <p:nvPr/>
        </p:nvSpPr>
        <p:spPr bwMode="auto">
          <a:xfrm>
            <a:off x="3203848" y="4860691"/>
            <a:ext cx="713966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DD3EA459-0452-47F2-A47F-A87CC08B4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317" y="4741929"/>
            <a:ext cx="360000" cy="3550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2FEEAA1-43C8-442D-994D-4B91164B7FA0}"/>
              </a:ext>
            </a:extLst>
          </p:cNvPr>
          <p:cNvGrpSpPr/>
          <p:nvPr/>
        </p:nvGrpSpPr>
        <p:grpSpPr>
          <a:xfrm>
            <a:off x="5324231" y="1260833"/>
            <a:ext cx="1696041" cy="331963"/>
            <a:chOff x="5324231" y="1187807"/>
            <a:chExt cx="1696041" cy="331963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9CEB3CE6-6D33-4E20-B22F-8F7B45ABDCCB}"/>
                </a:ext>
              </a:extLst>
            </p:cNvPr>
            <p:cNvSpPr/>
            <p:nvPr/>
          </p:nvSpPr>
          <p:spPr>
            <a:xfrm>
              <a:off x="5891468" y="1256399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60341CC8-8BF4-4E3C-B341-7F7A6F1AB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491" y="1199249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2B541B1-76F2-41BE-8EA9-DC4613227543}"/>
                </a:ext>
              </a:extLst>
            </p:cNvPr>
            <p:cNvSpPr/>
            <p:nvPr/>
          </p:nvSpPr>
          <p:spPr>
            <a:xfrm>
              <a:off x="5342755" y="1256399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B7969C92-9FDA-45AC-BC3E-60FCF8167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231" y="120622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85E76362-D08B-4D6F-9AA1-7CF38459EB99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5A12235-4AD6-4FF5-BBAF-D9CEBDFF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2776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5_1_3.svg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23BD11C9-8A34-451B-B96D-AB8F89C94FF0}"/>
              </a:ext>
            </a:extLst>
          </p:cNvPr>
          <p:cNvGrpSpPr/>
          <p:nvPr/>
        </p:nvGrpSpPr>
        <p:grpSpPr>
          <a:xfrm>
            <a:off x="451378" y="2467925"/>
            <a:ext cx="5654605" cy="2293223"/>
            <a:chOff x="451378" y="2312876"/>
            <a:chExt cx="5654605" cy="2293223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2F5636DD-53FD-42E4-A477-A9934A55640B}"/>
                </a:ext>
              </a:extLst>
            </p:cNvPr>
            <p:cNvGrpSpPr/>
            <p:nvPr/>
          </p:nvGrpSpPr>
          <p:grpSpPr>
            <a:xfrm>
              <a:off x="451378" y="2312876"/>
              <a:ext cx="5654605" cy="2293223"/>
              <a:chOff x="451378" y="2432211"/>
              <a:chExt cx="5654605" cy="2293223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="" xmlns:a16="http://schemas.microsoft.com/office/drawing/2014/main" id="{B4E5A2D2-05D5-4CA9-8D2D-411ABB2A6969}"/>
                  </a:ext>
                </a:extLst>
              </p:cNvPr>
              <p:cNvGrpSpPr/>
              <p:nvPr/>
            </p:nvGrpSpPr>
            <p:grpSpPr>
              <a:xfrm>
                <a:off x="2033987" y="2792437"/>
                <a:ext cx="4071996" cy="1520695"/>
                <a:chOff x="2033987" y="2792437"/>
                <a:chExt cx="4071996" cy="1520695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id="{EA57427B-8ADF-4F30-AD28-2269E78F911E}"/>
                    </a:ext>
                  </a:extLst>
                </p:cNvPr>
                <p:cNvSpPr/>
                <p:nvPr/>
              </p:nvSpPr>
              <p:spPr>
                <a:xfrm>
                  <a:off x="2033987" y="2900262"/>
                  <a:ext cx="432048" cy="1412869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="" xmlns:a16="http://schemas.microsoft.com/office/drawing/2014/main" id="{391FF982-D94D-4E41-8B0D-AC6CA61F72A5}"/>
                    </a:ext>
                  </a:extLst>
                </p:cNvPr>
                <p:cNvSpPr/>
                <p:nvPr/>
              </p:nvSpPr>
              <p:spPr>
                <a:xfrm>
                  <a:off x="3196840" y="2792437"/>
                  <a:ext cx="432048" cy="1520695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="" xmlns:a16="http://schemas.microsoft.com/office/drawing/2014/main" id="{887C9462-1A4C-4EFD-91B3-B05883F8AE98}"/>
                    </a:ext>
                  </a:extLst>
                </p:cNvPr>
                <p:cNvSpPr/>
                <p:nvPr/>
              </p:nvSpPr>
              <p:spPr>
                <a:xfrm>
                  <a:off x="4447694" y="3404319"/>
                  <a:ext cx="432048" cy="90881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="" xmlns:a16="http://schemas.microsoft.com/office/drawing/2014/main" id="{EF304A88-4001-47BA-BD72-11AF1D656DC9}"/>
                    </a:ext>
                  </a:extLst>
                </p:cNvPr>
                <p:cNvSpPr/>
                <p:nvPr/>
              </p:nvSpPr>
              <p:spPr>
                <a:xfrm>
                  <a:off x="5673935" y="3838929"/>
                  <a:ext cx="432048" cy="474203"/>
                </a:xfrm>
                <a:prstGeom prst="rect">
                  <a:avLst/>
                </a:prstGeom>
                <a:solidFill>
                  <a:srgbClr val="FBD8D9">
                    <a:alpha val="70000"/>
                  </a:srgbClr>
                </a:solidFill>
                <a:ln w="19050">
                  <a:solidFill>
                    <a:srgbClr val="C82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TextBox 43">
                <a:extLst>
                  <a:ext uri="{FF2B5EF4-FFF2-40B4-BE49-F238E27FC236}">
                    <a16:creationId xmlns="" xmlns:a16="http://schemas.microsoft.com/office/drawing/2014/main" id="{4DA7D093-F4D8-445D-AF52-53E073A28D16}"/>
                  </a:ext>
                </a:extLst>
              </p:cNvPr>
              <p:cNvSpPr txBox="1"/>
              <p:nvPr/>
            </p:nvSpPr>
            <p:spPr>
              <a:xfrm>
                <a:off x="467544" y="2432211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명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="" xmlns:a16="http://schemas.microsoft.com/office/drawing/2014/main" id="{1DF59403-BC1F-4B1B-BE9C-F01BCA9321AE}"/>
                  </a:ext>
                </a:extLst>
              </p:cNvPr>
              <p:cNvSpPr txBox="1"/>
              <p:nvPr/>
            </p:nvSpPr>
            <p:spPr>
              <a:xfrm>
                <a:off x="1272828" y="2623264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</a:p>
            </p:txBody>
          </p:sp>
          <p:sp>
            <p:nvSpPr>
              <p:cNvPr id="63" name="TextBox 43">
                <a:extLst>
                  <a:ext uri="{FF2B5EF4-FFF2-40B4-BE49-F238E27FC236}">
                    <a16:creationId xmlns="" xmlns:a16="http://schemas.microsoft.com/office/drawing/2014/main" id="{75F810FB-1831-4D59-A43F-C107203D8E92}"/>
                  </a:ext>
                </a:extLst>
              </p:cNvPr>
              <p:cNvSpPr txBox="1"/>
              <p:nvPr/>
            </p:nvSpPr>
            <p:spPr>
              <a:xfrm>
                <a:off x="1272828" y="340431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="" xmlns:a16="http://schemas.microsoft.com/office/drawing/2014/main" id="{6CA1A65D-D477-4F41-9309-3A7F48C463D3}"/>
                  </a:ext>
                </a:extLst>
              </p:cNvPr>
              <p:cNvSpPr txBox="1"/>
              <p:nvPr/>
            </p:nvSpPr>
            <p:spPr>
              <a:xfrm>
                <a:off x="1272828" y="4124399"/>
                <a:ext cx="4548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="" xmlns:a16="http://schemas.microsoft.com/office/drawing/2014/main" id="{388DFD84-447D-47AB-B006-8284FB74D410}"/>
                  </a:ext>
                </a:extLst>
              </p:cNvPr>
              <p:cNvSpPr txBox="1"/>
              <p:nvPr/>
            </p:nvSpPr>
            <p:spPr>
              <a:xfrm>
                <a:off x="451378" y="4279448"/>
                <a:ext cx="7002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학생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43">
                <a:extLst>
                  <a:ext uri="{FF2B5EF4-FFF2-40B4-BE49-F238E27FC236}">
                    <a16:creationId xmlns="" xmlns:a16="http://schemas.microsoft.com/office/drawing/2014/main" id="{96CB2960-6F45-4D5B-A4ED-BFAB1203C25A}"/>
                  </a:ext>
                </a:extLst>
              </p:cNvPr>
              <p:cNvSpPr txBox="1"/>
              <p:nvPr/>
            </p:nvSpPr>
            <p:spPr>
              <a:xfrm>
                <a:off x="791580" y="4448435"/>
                <a:ext cx="10821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듣고 싶은 말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F371B462-4C8F-4131-B97E-A4A288D561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552" y="4214507"/>
              <a:ext cx="1082175" cy="328055"/>
            </a:xfrm>
            <a:prstGeom prst="line">
              <a:avLst/>
            </a:prstGeom>
            <a:noFill/>
            <a:ln w="12700" cap="flat" cmpd="sng" algn="ctr">
              <a:solidFill>
                <a:srgbClr val="95B3D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Box 43">
            <a:extLst>
              <a:ext uri="{FF2B5EF4-FFF2-40B4-BE49-F238E27FC236}">
                <a16:creationId xmlns="" xmlns:a16="http://schemas.microsoft.com/office/drawing/2014/main" id="{C070ED80-7E1F-4579-A7C4-37B2DD410166}"/>
              </a:ext>
            </a:extLst>
          </p:cNvPr>
          <p:cNvSpPr txBox="1"/>
          <p:nvPr/>
        </p:nvSpPr>
        <p:spPr>
          <a:xfrm>
            <a:off x="2339752" y="2096852"/>
            <a:ext cx="248427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친구에게 듣고 싶은 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33428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45491</TotalTime>
  <Words>2449</Words>
  <Application>Microsoft Office PowerPoint</Application>
  <PresentationFormat>화면 슬라이드 쇼(4:3)</PresentationFormat>
  <Paragraphs>899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8547</cp:revision>
  <cp:lastPrinted>2021-12-20T01:30:02Z</cp:lastPrinted>
  <dcterms:created xsi:type="dcterms:W3CDTF">2008-07-15T12:19:11Z</dcterms:created>
  <dcterms:modified xsi:type="dcterms:W3CDTF">2022-03-07T07:03:06Z</dcterms:modified>
</cp:coreProperties>
</file>