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451" r:id="rId5"/>
    <p:sldId id="1339" r:id="rId6"/>
    <p:sldId id="1466" r:id="rId7"/>
    <p:sldId id="1467" r:id="rId8"/>
    <p:sldId id="1468" r:id="rId9"/>
    <p:sldId id="1469" r:id="rId10"/>
    <p:sldId id="1470" r:id="rId11"/>
    <p:sldId id="1097" r:id="rId12"/>
    <p:sldId id="1456" r:id="rId13"/>
    <p:sldId id="1471" r:id="rId14"/>
    <p:sldId id="1457" r:id="rId15"/>
    <p:sldId id="1472" r:id="rId16"/>
    <p:sldId id="1473" r:id="rId17"/>
    <p:sldId id="1458" r:id="rId18"/>
    <p:sldId id="1474" r:id="rId19"/>
    <p:sldId id="1477" r:id="rId20"/>
    <p:sldId id="1475" r:id="rId21"/>
    <p:sldId id="1478" r:id="rId22"/>
    <p:sldId id="1476" r:id="rId23"/>
    <p:sldId id="1345" r:id="rId24"/>
    <p:sldId id="1297" r:id="rId25"/>
    <p:sldId id="1315" r:id="rId26"/>
    <p:sldId id="1316" r:id="rId27"/>
    <p:sldId id="1322" r:id="rId28"/>
    <p:sldId id="1323" r:id="rId29"/>
    <p:sldId id="1324" r:id="rId30"/>
    <p:sldId id="1331" r:id="rId31"/>
    <p:sldId id="1317" r:id="rId32"/>
    <p:sldId id="1479" r:id="rId33"/>
    <p:sldId id="1319" r:id="rId34"/>
    <p:sldId id="1318" r:id="rId35"/>
    <p:sldId id="1320" r:id="rId36"/>
    <p:sldId id="1480" r:id="rId37"/>
    <p:sldId id="1321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6DC"/>
    <a:srgbClr val="A5A5D1"/>
    <a:srgbClr val="D3D3E9"/>
    <a:srgbClr val="E8E1CD"/>
    <a:srgbClr val="D1E3AF"/>
    <a:srgbClr val="B9D989"/>
    <a:srgbClr val="F3E9F3"/>
    <a:srgbClr val="FCDFE0"/>
    <a:srgbClr val="85B73B"/>
    <a:srgbClr val="CBD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401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3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3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401_1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41-MM-MM-04-06-05-0-0-0-0&amp;classno=MM_41_04/suh_0401_05_0005/suh_0401_05_0005_301_1.html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80411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2534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05~06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수집하여 분석해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크기 조절하기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290412"/>
            <a:ext cx="2872459" cy="634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막대그래프로 자료를 해석합니다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60848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막대그래프로 나타내고 무엇을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2B0C6C8-93FA-40E0-8B1F-8049B6F879D1}"/>
              </a:ext>
            </a:extLst>
          </p:cNvPr>
          <p:cNvGrpSpPr/>
          <p:nvPr/>
        </p:nvGrpSpPr>
        <p:grpSpPr>
          <a:xfrm>
            <a:off x="3740734" y="1368385"/>
            <a:ext cx="3243534" cy="260415"/>
            <a:chOff x="3707904" y="1332381"/>
            <a:chExt cx="3243534" cy="2604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4AC88083-D20E-44A9-AE70-116AA8D7BA0B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D65124BC-6803-4320-AF3B-B3161E833C6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39AC286C-96F2-4959-91C3-D5606D47E5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067509D1-06C1-48A9-912D-63EBBA40D281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5B0F47B-9E0B-4D30-AD6D-9830C85F202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C880B6B9-D205-4E4E-8589-35FE38BD4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B60C6371-28D4-4FAB-B856-972996461377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C235DBD-4656-4AC9-9BEC-0ED07F15F73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7FA74DCE-960A-4AEA-82F1-D95B7C1C9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FAE22085-3AEA-46E5-9744-78247753F365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4A3D841-FB3A-430D-BE83-7C3AE72558A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012AA377-7C42-4B5C-B3F3-239945B94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208CD899-5D03-49E4-8496-1FB13D5A4AFC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4F6B4146-D28C-45AC-8430-B1A830A6888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75CD283D-A6F3-4F32-A1BF-CE2031083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BDBA229C-933B-483D-A16F-401CA53185E2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0704E09D-1177-4BB7-9FCE-C033080743E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5816EE01-E2E3-4DE1-A93B-EE52DF98F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60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7E8D260-4987-4041-A93A-6B2EC949DD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5250" r="36526" b="18997"/>
          <a:stretch/>
        </p:blipFill>
        <p:spPr>
          <a:xfrm>
            <a:off x="93074" y="1700808"/>
            <a:ext cx="3664627" cy="3029387"/>
          </a:xfrm>
          <a:prstGeom prst="rect">
            <a:avLst/>
          </a:prstGeom>
        </p:spPr>
      </p:pic>
      <p:sp>
        <p:nvSpPr>
          <p:cNvPr id="65" name="말풍선: 사각형 8">
            <a:extLst>
              <a:ext uri="{FF2B5EF4-FFF2-40B4-BE49-F238E27FC236}">
                <a16:creationId xmlns:a16="http://schemas.microsoft.com/office/drawing/2014/main" xmlns="" id="{08F0B304-735C-47C1-A2A3-19939F7BEFCC}"/>
              </a:ext>
            </a:extLst>
          </p:cNvPr>
          <p:cNvSpPr/>
          <p:nvPr/>
        </p:nvSpPr>
        <p:spPr>
          <a:xfrm flipH="1">
            <a:off x="124780" y="1775417"/>
            <a:ext cx="2286980" cy="863817"/>
          </a:xfrm>
          <a:prstGeom prst="wedgeRoundRectCallout">
            <a:avLst>
              <a:gd name="adj1" fmla="val 6102"/>
              <a:gd name="adj2" fmla="val 802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시간에는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수집하여 분석하는 활동을 할 거야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말풍선: 사각형 8">
            <a:extLst>
              <a:ext uri="{FF2B5EF4-FFF2-40B4-BE49-F238E27FC236}">
                <a16:creationId xmlns:a16="http://schemas.microsoft.com/office/drawing/2014/main" xmlns="" id="{1A4D616E-2802-428B-9F19-98DC2CFA5ABD}"/>
              </a:ext>
            </a:extLst>
          </p:cNvPr>
          <p:cNvSpPr/>
          <p:nvPr/>
        </p:nvSpPr>
        <p:spPr>
          <a:xfrm flipH="1">
            <a:off x="2447764" y="2205949"/>
            <a:ext cx="1508772" cy="829137"/>
          </a:xfrm>
          <a:prstGeom prst="wedgeRoundRectCallout">
            <a:avLst>
              <a:gd name="adj1" fmla="val -10204"/>
              <a:gd name="adj2" fmla="val 6615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자료를 막대그래프로 나타내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9450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87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982802-337E-45E0-B439-957E740A9FF8}"/>
              </a:ext>
            </a:extLst>
          </p:cNvPr>
          <p:cNvSpPr txBox="1"/>
          <p:nvPr/>
        </p:nvSpPr>
        <p:spPr>
          <a:xfrm>
            <a:off x="725860" y="310496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실생활과 관련된 자료를 수집하여 표와 막대그래프로 나타내고 해석할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E227D8A8-0FAB-4EBC-AA39-28873BDB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2320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모둠에서 조사할 주제를 정해 보고 그 까닭을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3806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조사하고 싶은 주제를 정해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04D24DC7-F36E-4892-9205-D432A1FCDE5B}"/>
              </a:ext>
            </a:extLst>
          </p:cNvPr>
          <p:cNvGrpSpPr/>
          <p:nvPr/>
        </p:nvGrpSpPr>
        <p:grpSpPr>
          <a:xfrm>
            <a:off x="5904148" y="1340768"/>
            <a:ext cx="1065726" cy="260415"/>
            <a:chOff x="5904148" y="1340768"/>
            <a:chExt cx="1065726" cy="26041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3A61FD6F-8351-49BD-A0A4-8843A0EFC572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17BDD345-186E-4D27-BBF0-15518C839A9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D8C0AFD8-DEEA-4137-B446-1888EE5A8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8BEE155F-F298-4DDE-8C27-C1C2C11A7DDB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179C8367-5F0D-4D03-BF49-7C190EE117C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9E0A7EB-6524-40C3-AD20-0C13C29C1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6F183B52-B346-4D68-BA25-89227005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5" y="2215861"/>
            <a:ext cx="331190" cy="26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8CEFA3A-B97A-421E-84F0-F63135AB081D}"/>
              </a:ext>
            </a:extLst>
          </p:cNvPr>
          <p:cNvSpPr/>
          <p:nvPr/>
        </p:nvSpPr>
        <p:spPr bwMode="auto">
          <a:xfrm>
            <a:off x="316570" y="2516444"/>
            <a:ext cx="978830" cy="3220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계절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8CEFA3A-B97A-421E-84F0-F63135AB081D}"/>
              </a:ext>
            </a:extLst>
          </p:cNvPr>
          <p:cNvSpPr/>
          <p:nvPr/>
        </p:nvSpPr>
        <p:spPr bwMode="auto">
          <a:xfrm>
            <a:off x="316570" y="2912489"/>
            <a:ext cx="6487678" cy="364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우리 반 학생들이 좋아하는 계절이 궁금하기 때문입니다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A9F50C3-18A6-4883-A56F-B1BC0C80F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966" y="2744924"/>
            <a:ext cx="418563" cy="3351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A9F50C3-18A6-4883-A56F-B1BC0C80F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118" y="2348880"/>
            <a:ext cx="418563" cy="335127"/>
          </a:xfrm>
          <a:prstGeom prst="rect">
            <a:avLst/>
          </a:prstGeom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5725803" y="1141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67062" y="2130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1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정한 주제를 바탕으로 하여 조사하고 싶은 내용을 정해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3806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조사하고 싶은 주제를 정해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xmlns="" id="{9E6E1874-EFD0-43A4-9C05-E1D41DF5D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44780"/>
              </p:ext>
            </p:extLst>
          </p:nvPr>
        </p:nvGraphicFramePr>
        <p:xfrm>
          <a:off x="671077" y="3541014"/>
          <a:ext cx="5933811" cy="786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315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93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조사하고 싶은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93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계절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좋아하는 계절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3451C913-79C2-4F04-92DB-F9F359E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6" y="3580036"/>
            <a:ext cx="335185" cy="26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477AC61-9703-4090-B0D2-32F32FA230EA}"/>
              </a:ext>
            </a:extLst>
          </p:cNvPr>
          <p:cNvSpPr/>
          <p:nvPr/>
        </p:nvSpPr>
        <p:spPr>
          <a:xfrm>
            <a:off x="107504" y="3422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C9F0258-BA84-425A-9B41-337583BEAA0E}"/>
              </a:ext>
            </a:extLst>
          </p:cNvPr>
          <p:cNvGrpSpPr/>
          <p:nvPr/>
        </p:nvGrpSpPr>
        <p:grpSpPr>
          <a:xfrm>
            <a:off x="5918542" y="1332381"/>
            <a:ext cx="1065726" cy="260415"/>
            <a:chOff x="5904148" y="1332381"/>
            <a:chExt cx="1065726" cy="26041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CE666075-4A4F-4854-969F-D00337558DDB}"/>
                </a:ext>
              </a:extLst>
            </p:cNvPr>
            <p:cNvGrpSpPr/>
            <p:nvPr/>
          </p:nvGrpSpPr>
          <p:grpSpPr>
            <a:xfrm>
              <a:off x="6448600" y="1332707"/>
              <a:ext cx="521274" cy="258880"/>
              <a:chOff x="3792317" y="345499"/>
              <a:chExt cx="521274" cy="25888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913D3607-E614-4517-94F6-316DFED713D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40485E7-C55E-430E-A2A1-71EDB4A61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D7A22EFF-9CCD-49B9-AE5E-90D06E0C3167}"/>
                </a:ext>
              </a:extLst>
            </p:cNvPr>
            <p:cNvGrpSpPr/>
            <p:nvPr/>
          </p:nvGrpSpPr>
          <p:grpSpPr>
            <a:xfrm>
              <a:off x="5904148" y="1332381"/>
              <a:ext cx="521274" cy="260415"/>
              <a:chOff x="3240719" y="345173"/>
              <a:chExt cx="521274" cy="26041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88FCDB47-07AB-474E-8FB7-2EEE87E18B5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6CEAE6F0-4713-49A9-9B63-3139ACF8F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9591590B-1C10-4134-A1DE-C89ADFFA4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60" y="3957193"/>
            <a:ext cx="418563" cy="3351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07BF4118-2AF4-449A-ADB1-0674426CF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803" y="3934294"/>
            <a:ext cx="418563" cy="335127"/>
          </a:xfrm>
          <a:prstGeom prst="rect">
            <a:avLst/>
          </a:prstGeom>
        </p:spPr>
      </p:pic>
      <p:graphicFrame>
        <p:nvGraphicFramePr>
          <p:cNvPr id="49" name="표 6">
            <a:extLst>
              <a:ext uri="{FF2B5EF4-FFF2-40B4-BE49-F238E27FC236}">
                <a16:creationId xmlns:a16="http://schemas.microsoft.com/office/drawing/2014/main" xmlns="" id="{4A97906E-8D41-40DD-B293-66B2CFC4E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32414"/>
              </p:ext>
            </p:extLst>
          </p:nvPr>
        </p:nvGraphicFramePr>
        <p:xfrm>
          <a:off x="681172" y="2348880"/>
          <a:ext cx="5943570" cy="10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743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4472827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7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조사하고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싶은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56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체육시간에 하고 싶은 운동</a:t>
                      </a:r>
                      <a:endParaRPr lang="en-US" altLang="ko-KR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좋아하는 운동</a:t>
                      </a:r>
                      <a:endParaRPr lang="en-US" altLang="ko-KR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330760" y="2882507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330760" y="3170527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4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수만큼 조사 질문을 만들어 설문지를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0267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설문지를 만들고 자료를 수집해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E3F230B-8E28-4A85-9E5E-CFF9638E1C1F}"/>
              </a:ext>
            </a:extLst>
          </p:cNvPr>
          <p:cNvGrpSpPr/>
          <p:nvPr/>
        </p:nvGrpSpPr>
        <p:grpSpPr>
          <a:xfrm>
            <a:off x="4380254" y="965475"/>
            <a:ext cx="1537845" cy="297635"/>
            <a:chOff x="4315095" y="1178762"/>
            <a:chExt cx="1537845" cy="297635"/>
          </a:xfrm>
        </p:grpSpPr>
        <p:pic>
          <p:nvPicPr>
            <p:cNvPr id="44" name="Picture 3">
              <a:extLst>
                <a:ext uri="{FF2B5EF4-FFF2-40B4-BE49-F238E27FC236}">
                  <a16:creationId xmlns:a16="http://schemas.microsoft.com/office/drawing/2014/main" xmlns="" id="{1E395FF2-C01B-4BCD-81CC-42E4836C3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095" y="1178762"/>
              <a:ext cx="1537845" cy="29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xmlns="" id="{2201B1C4-83F6-4A2D-8DB9-FEFE9108D5C0}"/>
                </a:ext>
              </a:extLst>
            </p:cNvPr>
            <p:cNvSpPr txBox="1"/>
            <p:nvPr/>
          </p:nvSpPr>
          <p:spPr>
            <a:xfrm>
              <a:off x="4536567" y="1206714"/>
              <a:ext cx="131502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, 189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6B7C1F1-3B62-4119-AE1B-1ECB4D29DBB3}"/>
              </a:ext>
            </a:extLst>
          </p:cNvPr>
          <p:cNvSpPr txBox="1"/>
          <p:nvPr/>
        </p:nvSpPr>
        <p:spPr>
          <a:xfrm>
            <a:off x="2875112" y="2511547"/>
            <a:ext cx="1760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반 체육 시간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7AE2D2D-0DF8-4B15-802B-D02407101C0A}"/>
              </a:ext>
            </a:extLst>
          </p:cNvPr>
          <p:cNvSpPr txBox="1"/>
          <p:nvPr/>
        </p:nvSpPr>
        <p:spPr>
          <a:xfrm>
            <a:off x="1337849" y="2529771"/>
            <a:ext cx="5776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4CB4DBC-818D-4F52-A244-E9E8F3051DA5}"/>
              </a:ext>
            </a:extLst>
          </p:cNvPr>
          <p:cNvGrpSpPr/>
          <p:nvPr/>
        </p:nvGrpSpPr>
        <p:grpSpPr>
          <a:xfrm>
            <a:off x="2447703" y="2168860"/>
            <a:ext cx="2304318" cy="321804"/>
            <a:chOff x="1895323" y="2530101"/>
            <a:chExt cx="2304318" cy="3218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800CADCF-0C54-4886-8C0E-A1E42D09B900}"/>
                </a:ext>
              </a:extLst>
            </p:cNvPr>
            <p:cNvSpPr/>
            <p:nvPr/>
          </p:nvSpPr>
          <p:spPr>
            <a:xfrm>
              <a:off x="1895323" y="2530101"/>
              <a:ext cx="2304318" cy="321804"/>
            </a:xfrm>
            <a:prstGeom prst="rect">
              <a:avLst/>
            </a:prstGeom>
            <a:solidFill>
              <a:srgbClr val="E8E1C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ko-KR" altLang="en-US" sz="15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모둠 설문지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B2F99925-C2F3-4D17-ADCE-E521B97038D6}"/>
                </a:ext>
              </a:extLst>
            </p:cNvPr>
            <p:cNvCxnSpPr/>
            <p:nvPr/>
          </p:nvCxnSpPr>
          <p:spPr bwMode="auto">
            <a:xfrm>
              <a:off x="2264201" y="2828604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F804FB95-BFB4-4185-955C-6F5B5DEECB47}"/>
              </a:ext>
            </a:extLst>
          </p:cNvPr>
          <p:cNvCxnSpPr>
            <a:cxnSpLocks/>
          </p:cNvCxnSpPr>
          <p:nvPr/>
        </p:nvCxnSpPr>
        <p:spPr bwMode="auto">
          <a:xfrm>
            <a:off x="2024806" y="2852936"/>
            <a:ext cx="406765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C32DAA0-16EC-4C3D-AA9C-E51EE1633D84}"/>
              </a:ext>
            </a:extLst>
          </p:cNvPr>
          <p:cNvSpPr txBox="1"/>
          <p:nvPr/>
        </p:nvSpPr>
        <p:spPr>
          <a:xfrm>
            <a:off x="2276039" y="2888940"/>
            <a:ext cx="29554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김샛별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강우주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오은하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이하늘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28DE838-D470-4634-A479-4B3C21CC1E1F}"/>
              </a:ext>
            </a:extLst>
          </p:cNvPr>
          <p:cNvSpPr txBox="1"/>
          <p:nvPr/>
        </p:nvSpPr>
        <p:spPr>
          <a:xfrm>
            <a:off x="642437" y="2907164"/>
            <a:ext cx="12730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모둠원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026AF6E1-6C10-4E37-BD62-61C934CA63CD}"/>
              </a:ext>
            </a:extLst>
          </p:cNvPr>
          <p:cNvCxnSpPr>
            <a:cxnSpLocks/>
          </p:cNvCxnSpPr>
          <p:nvPr/>
        </p:nvCxnSpPr>
        <p:spPr bwMode="auto">
          <a:xfrm>
            <a:off x="2052514" y="3211857"/>
            <a:ext cx="406765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6" name="표 4">
            <a:extLst>
              <a:ext uri="{FF2B5EF4-FFF2-40B4-BE49-F238E27FC236}">
                <a16:creationId xmlns:a16="http://schemas.microsoft.com/office/drawing/2014/main" xmlns="" id="{9E8D1AE2-AEB8-433F-BA55-73737127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4189"/>
              </p:ext>
            </p:extLst>
          </p:nvPr>
        </p:nvGraphicFramePr>
        <p:xfrm>
          <a:off x="675272" y="3302516"/>
          <a:ext cx="5544616" cy="106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54">
                  <a:extLst>
                    <a:ext uri="{9D8B030D-6E8A-4147-A177-3AD203B41FA5}">
                      <a16:colId xmlns:a16="http://schemas.microsoft.com/office/drawing/2014/main" xmlns="" val="4109693112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82553926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2194245559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1297802016"/>
                    </a:ext>
                  </a:extLst>
                </a:gridCol>
              </a:tblGrid>
              <a:tr h="28507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김샛별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체육 시간에 하고 싶은 운동은 무엇인가요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754743"/>
                  </a:ext>
                </a:extLst>
              </a:tr>
              <a:tr h="28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축구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배구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배드민턴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발야구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3357676"/>
                  </a:ext>
                </a:extLst>
              </a:tr>
              <a:tr h="421955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270757"/>
                  </a:ext>
                </a:extLst>
              </a:tr>
            </a:tbl>
          </a:graphicData>
        </a:graphic>
      </p:graphicFrame>
      <p:graphicFrame>
        <p:nvGraphicFramePr>
          <p:cNvPr id="97" name="표 4">
            <a:extLst>
              <a:ext uri="{FF2B5EF4-FFF2-40B4-BE49-F238E27FC236}">
                <a16:creationId xmlns:a16="http://schemas.microsoft.com/office/drawing/2014/main" xmlns="" id="{FC350150-503C-4D09-AAC9-B18EEFED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89904"/>
              </p:ext>
            </p:extLst>
          </p:nvPr>
        </p:nvGraphicFramePr>
        <p:xfrm>
          <a:off x="675272" y="4422851"/>
          <a:ext cx="5544616" cy="106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54">
                  <a:extLst>
                    <a:ext uri="{9D8B030D-6E8A-4147-A177-3AD203B41FA5}">
                      <a16:colId xmlns:a16="http://schemas.microsoft.com/office/drawing/2014/main" xmlns="" val="4109693112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82553926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2194245559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xmlns="" val="1297802016"/>
                    </a:ext>
                  </a:extLst>
                </a:gridCol>
              </a:tblGrid>
              <a:tr h="28507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강우주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좋아하는 운동은 무엇인가요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754743"/>
                  </a:ext>
                </a:extLst>
              </a:tr>
              <a:tr h="28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축구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배구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달리기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배드민턴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3357676"/>
                  </a:ext>
                </a:extLst>
              </a:tr>
              <a:tr h="421955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2270757"/>
                  </a:ext>
                </a:extLst>
              </a:tr>
            </a:tbl>
          </a:graphicData>
        </a:graphic>
      </p:graphicFrame>
      <p:pic>
        <p:nvPicPr>
          <p:cNvPr id="98" name="Picture 8">
            <a:extLst>
              <a:ext uri="{FF2B5EF4-FFF2-40B4-BE49-F238E27FC236}">
                <a16:creationId xmlns:a16="http://schemas.microsoft.com/office/drawing/2014/main" xmlns="" id="{743129D3-D36C-4CB8-97BC-2058A1DD4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28184" y="3032956"/>
            <a:ext cx="570925" cy="6463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027F890-DA58-4230-8E89-2CEF8E86E687}"/>
              </a:ext>
            </a:extLst>
          </p:cNvPr>
          <p:cNvSpPr/>
          <p:nvPr/>
        </p:nvSpPr>
        <p:spPr>
          <a:xfrm>
            <a:off x="5775037" y="870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133340E1-9D54-4387-B254-EEC675DC93F9}"/>
              </a:ext>
            </a:extLst>
          </p:cNvPr>
          <p:cNvGrpSpPr/>
          <p:nvPr/>
        </p:nvGrpSpPr>
        <p:grpSpPr>
          <a:xfrm>
            <a:off x="5373647" y="1332381"/>
            <a:ext cx="1613575" cy="260415"/>
            <a:chOff x="881142" y="5359550"/>
            <a:chExt cx="1613575" cy="26041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11D10063-5941-4819-A459-463E0A00DC2F}"/>
                </a:ext>
              </a:extLst>
            </p:cNvPr>
            <p:cNvSpPr/>
            <p:nvPr/>
          </p:nvSpPr>
          <p:spPr>
            <a:xfrm>
              <a:off x="1973443" y="5361450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43EF392E-56C0-47B7-9ACA-3B9BCD3F3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254" y="5359550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268CB1AB-8432-473E-9260-11F2D1804D91}"/>
                </a:ext>
              </a:extLst>
            </p:cNvPr>
            <p:cNvGrpSpPr/>
            <p:nvPr/>
          </p:nvGrpSpPr>
          <p:grpSpPr>
            <a:xfrm>
              <a:off x="1425594" y="5359876"/>
              <a:ext cx="521274" cy="258880"/>
              <a:chOff x="3792317" y="345499"/>
              <a:chExt cx="521274" cy="258880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4A387564-8199-4779-8AE6-A3FFCC87E9E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="" id="{EFDA02A3-82F1-4868-ADAC-BDF6BE684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5FEF2BCB-5596-48B0-95DE-674A9D9803FD}"/>
                </a:ext>
              </a:extLst>
            </p:cNvPr>
            <p:cNvGrpSpPr/>
            <p:nvPr/>
          </p:nvGrpSpPr>
          <p:grpSpPr>
            <a:xfrm>
              <a:off x="881142" y="5359550"/>
              <a:ext cx="521274" cy="260415"/>
              <a:chOff x="3240719" y="345173"/>
              <a:chExt cx="521274" cy="260415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id="{D58691F7-FC79-48C0-BDE8-28B957B3600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4D48D683-16B4-4085-8081-F36B0F813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E611C0AE-E5F1-4F40-954E-C0A7CA0236DC}"/>
              </a:ext>
            </a:extLst>
          </p:cNvPr>
          <p:cNvSpPr/>
          <p:nvPr/>
        </p:nvSpPr>
        <p:spPr>
          <a:xfrm>
            <a:off x="6800482" y="1130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7045" y="2112532"/>
            <a:ext cx="6600878" cy="347670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말풍선: 사각형 8">
            <a:extLst>
              <a:ext uri="{FF2B5EF4-FFF2-40B4-BE49-F238E27FC236}">
                <a16:creationId xmlns:a16="http://schemas.microsoft.com/office/drawing/2014/main" xmlns="" id="{B19A7B48-140D-416C-AC50-EEED6AEA8EE4}"/>
              </a:ext>
            </a:extLst>
          </p:cNvPr>
          <p:cNvSpPr/>
          <p:nvPr/>
        </p:nvSpPr>
        <p:spPr>
          <a:xfrm flipH="1">
            <a:off x="5328084" y="2132856"/>
            <a:ext cx="1579839" cy="667856"/>
          </a:xfrm>
          <a:prstGeom prst="wedgeRoundRectCallout">
            <a:avLst>
              <a:gd name="adj1" fmla="val -26566"/>
              <a:gd name="adj2" fmla="val 7944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모둠원마다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 질문을 하나씩 만들어 보세요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441D638-557F-4C93-87E2-73C34F62B905}"/>
              </a:ext>
            </a:extLst>
          </p:cNvPr>
          <p:cNvSpPr/>
          <p:nvPr/>
        </p:nvSpPr>
        <p:spPr>
          <a:xfrm>
            <a:off x="5963258" y="2844822"/>
            <a:ext cx="516954" cy="2601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#5~6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2E9C5685-FB18-4D82-BAC4-E666A5637220}"/>
              </a:ext>
            </a:extLst>
          </p:cNvPr>
          <p:cNvSpPr/>
          <p:nvPr/>
        </p:nvSpPr>
        <p:spPr>
          <a:xfrm>
            <a:off x="6596747" y="5113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xmlns="" id="{27C9E9E0-CD90-4AFF-AD50-ECD9495F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17" y="2193232"/>
            <a:ext cx="328139" cy="2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70B96377-9EE2-43D0-9861-F02F44E06D7B}"/>
              </a:ext>
            </a:extLst>
          </p:cNvPr>
          <p:cNvSpPr/>
          <p:nvPr/>
        </p:nvSpPr>
        <p:spPr>
          <a:xfrm>
            <a:off x="1685082" y="2236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57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설문지를 이용해서 자료를 수집해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6463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5_4_4_02.png / 5_4_4_02.svg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설문지를 만들고 자료를 수집해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2E9C5685-FB18-4D82-BAC4-E666A5637220}"/>
              </a:ext>
            </a:extLst>
          </p:cNvPr>
          <p:cNvSpPr/>
          <p:nvPr/>
        </p:nvSpPr>
        <p:spPr>
          <a:xfrm>
            <a:off x="6673336" y="5113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60BB600-147C-4C58-90AE-407714C10F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28" t="34445" r="12385" b="31718"/>
          <a:stretch/>
        </p:blipFill>
        <p:spPr>
          <a:xfrm>
            <a:off x="307644" y="2283847"/>
            <a:ext cx="6434292" cy="27499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C10C030-CCF3-41F1-8D60-8393E711EA05}"/>
              </a:ext>
            </a:extLst>
          </p:cNvPr>
          <p:cNvSpPr/>
          <p:nvPr/>
        </p:nvSpPr>
        <p:spPr>
          <a:xfrm>
            <a:off x="647328" y="2780928"/>
            <a:ext cx="1296144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1E34A00-4CC8-4173-90AE-D28989110EBD}"/>
              </a:ext>
            </a:extLst>
          </p:cNvPr>
          <p:cNvGrpSpPr/>
          <p:nvPr/>
        </p:nvGrpSpPr>
        <p:grpSpPr>
          <a:xfrm>
            <a:off x="2882205" y="2528900"/>
            <a:ext cx="1296144" cy="756084"/>
            <a:chOff x="2882205" y="2528900"/>
            <a:chExt cx="1296144" cy="75608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C742E0FB-8853-470A-BD9A-671FACC90C5B}"/>
                </a:ext>
              </a:extLst>
            </p:cNvPr>
            <p:cNvSpPr/>
            <p:nvPr/>
          </p:nvSpPr>
          <p:spPr>
            <a:xfrm>
              <a:off x="2947179" y="2528900"/>
              <a:ext cx="1155222" cy="75608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511FD70D-FFDB-4262-ACFC-62469B76FC40}"/>
                </a:ext>
              </a:extLst>
            </p:cNvPr>
            <p:cNvSpPr/>
            <p:nvPr/>
          </p:nvSpPr>
          <p:spPr>
            <a:xfrm>
              <a:off x="2882205" y="2760518"/>
              <a:ext cx="1296144" cy="3444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6EA70FE-AFF0-458B-A65A-E98D62F0AABF}"/>
              </a:ext>
            </a:extLst>
          </p:cNvPr>
          <p:cNvGrpSpPr/>
          <p:nvPr/>
        </p:nvGrpSpPr>
        <p:grpSpPr>
          <a:xfrm>
            <a:off x="4696002" y="2760518"/>
            <a:ext cx="1296144" cy="756084"/>
            <a:chOff x="4696002" y="2760518"/>
            <a:chExt cx="1296144" cy="75608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4F21C95E-C2E3-4E1E-B158-F36D8C887805}"/>
                </a:ext>
              </a:extLst>
            </p:cNvPr>
            <p:cNvSpPr/>
            <p:nvPr/>
          </p:nvSpPr>
          <p:spPr>
            <a:xfrm>
              <a:off x="4932040" y="2760518"/>
              <a:ext cx="972108" cy="75608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EA41CF46-005F-4D30-8E12-C79C758992BC}"/>
                </a:ext>
              </a:extLst>
            </p:cNvPr>
            <p:cNvSpPr/>
            <p:nvPr/>
          </p:nvSpPr>
          <p:spPr>
            <a:xfrm>
              <a:off x="4696002" y="2983221"/>
              <a:ext cx="1296144" cy="3017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60E2E7-7CF3-4F2B-A7AA-90F36E3EB30B}"/>
              </a:ext>
            </a:extLst>
          </p:cNvPr>
          <p:cNvSpPr txBox="1"/>
          <p:nvPr/>
        </p:nvSpPr>
        <p:spPr>
          <a:xfrm>
            <a:off x="91120" y="2678706"/>
            <a:ext cx="23762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 설문지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장을 다른 모둠에 돌려요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6AF5215-097A-4479-99E4-54EA65F22C32}"/>
              </a:ext>
            </a:extLst>
          </p:cNvPr>
          <p:cNvSpPr txBox="1"/>
          <p:nvPr/>
        </p:nvSpPr>
        <p:spPr>
          <a:xfrm>
            <a:off x="2197706" y="2386061"/>
            <a:ext cx="25242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모둠이 준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설문지에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붙임딱지를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붙여 응답해요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84CDE46-4557-4220-923E-6F22A52D00E0}"/>
              </a:ext>
            </a:extLst>
          </p:cNvPr>
          <p:cNvSpPr txBox="1"/>
          <p:nvPr/>
        </p:nvSpPr>
        <p:spPr>
          <a:xfrm>
            <a:off x="4229961" y="2674222"/>
            <a:ext cx="23762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응답이 끝나면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 설문지를 찾아와요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C5A1387-9DBC-474E-B8D2-4F4E57BF3C16}"/>
              </a:ext>
            </a:extLst>
          </p:cNvPr>
          <p:cNvSpPr/>
          <p:nvPr/>
        </p:nvSpPr>
        <p:spPr>
          <a:xfrm>
            <a:off x="1388072" y="2408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6AE0E6FE-0F73-46D8-92C7-6360CB51459C}"/>
              </a:ext>
            </a:extLst>
          </p:cNvPr>
          <p:cNvSpPr/>
          <p:nvPr/>
        </p:nvSpPr>
        <p:spPr>
          <a:xfrm>
            <a:off x="3766124" y="2188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903D46D4-50E3-41A1-97FE-AEFBFA843C4B}"/>
              </a:ext>
            </a:extLst>
          </p:cNvPr>
          <p:cNvSpPr/>
          <p:nvPr/>
        </p:nvSpPr>
        <p:spPr>
          <a:xfrm>
            <a:off x="5965993" y="2503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BD48944F-0D40-4575-BEE8-5A12276EAA2D}"/>
              </a:ext>
            </a:extLst>
          </p:cNvPr>
          <p:cNvGrpSpPr/>
          <p:nvPr/>
        </p:nvGrpSpPr>
        <p:grpSpPr>
          <a:xfrm>
            <a:off x="5375606" y="1329445"/>
            <a:ext cx="1608662" cy="262036"/>
            <a:chOff x="3238747" y="5486833"/>
            <a:chExt cx="1608662" cy="262036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AB90FD59-91B4-4228-B605-6260546CF187}"/>
                </a:ext>
              </a:extLst>
            </p:cNvPr>
            <p:cNvGrpSpPr/>
            <p:nvPr/>
          </p:nvGrpSpPr>
          <p:grpSpPr>
            <a:xfrm>
              <a:off x="4326135" y="5490882"/>
              <a:ext cx="521274" cy="257987"/>
              <a:chOff x="2267118" y="4094130"/>
              <a:chExt cx="521274" cy="257987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6E3ED1DF-C42F-451C-A2DD-9D5A20835DF9}"/>
                  </a:ext>
                </a:extLst>
              </p:cNvPr>
              <p:cNvSpPr/>
              <p:nvPr/>
            </p:nvSpPr>
            <p:spPr>
              <a:xfrm>
                <a:off x="2267118" y="4094130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4FB355B8-9E11-460C-BD0F-1106DC3404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286" y="4098201"/>
                <a:ext cx="462514" cy="253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17351C98-AE15-4D4E-A506-1E1CF532EAF8}"/>
                </a:ext>
              </a:extLst>
            </p:cNvPr>
            <p:cNvGrpSpPr/>
            <p:nvPr/>
          </p:nvGrpSpPr>
          <p:grpSpPr>
            <a:xfrm>
              <a:off x="3783199" y="5487159"/>
              <a:ext cx="521274" cy="258880"/>
              <a:chOff x="3792317" y="345499"/>
              <a:chExt cx="521274" cy="2588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8607AA07-5110-435E-A02A-D4FAE88E5CB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E99A5BBC-B39B-4D25-BF94-C64F56E76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6B1DC8D2-557B-411E-98C7-7906CA31E7C1}"/>
                </a:ext>
              </a:extLst>
            </p:cNvPr>
            <p:cNvGrpSpPr/>
            <p:nvPr/>
          </p:nvGrpSpPr>
          <p:grpSpPr>
            <a:xfrm>
              <a:off x="3238747" y="5486833"/>
              <a:ext cx="521274" cy="260415"/>
              <a:chOff x="3240719" y="345173"/>
              <a:chExt cx="521274" cy="260415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857214CC-0AFA-4614-B7A7-4793E0F1436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4DF63D35-9DBB-49D9-B72A-382F0E45C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7E3F230B-8E28-4A85-9E5E-CFF9638E1C1F}"/>
              </a:ext>
            </a:extLst>
          </p:cNvPr>
          <p:cNvGrpSpPr/>
          <p:nvPr/>
        </p:nvGrpSpPr>
        <p:grpSpPr>
          <a:xfrm>
            <a:off x="4380254" y="965475"/>
            <a:ext cx="1537845" cy="297635"/>
            <a:chOff x="4315095" y="1178762"/>
            <a:chExt cx="1537845" cy="297635"/>
          </a:xfrm>
        </p:grpSpPr>
        <p:pic>
          <p:nvPicPr>
            <p:cNvPr id="42" name="Picture 3">
              <a:extLst>
                <a:ext uri="{FF2B5EF4-FFF2-40B4-BE49-F238E27FC236}">
                  <a16:creationId xmlns:a16="http://schemas.microsoft.com/office/drawing/2014/main" xmlns="" id="{1E395FF2-C01B-4BCD-81CC-42E4836C3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095" y="1178762"/>
              <a:ext cx="1537845" cy="29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2201B1C4-83F6-4A2D-8DB9-FEFE9108D5C0}"/>
                </a:ext>
              </a:extLst>
            </p:cNvPr>
            <p:cNvSpPr txBox="1"/>
            <p:nvPr/>
          </p:nvSpPr>
          <p:spPr>
            <a:xfrm>
              <a:off x="4536567" y="1206714"/>
              <a:ext cx="131502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, 189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59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설문지를 만들 때 유의할 점은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설문지를 만들고 자료를 수집해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C10C030-CCF3-41F1-8D60-8393E711EA05}"/>
              </a:ext>
            </a:extLst>
          </p:cNvPr>
          <p:cNvSpPr/>
          <p:nvPr/>
        </p:nvSpPr>
        <p:spPr>
          <a:xfrm>
            <a:off x="647328" y="2780928"/>
            <a:ext cx="1296144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1E34A00-4CC8-4173-90AE-D28989110EBD}"/>
              </a:ext>
            </a:extLst>
          </p:cNvPr>
          <p:cNvGrpSpPr/>
          <p:nvPr/>
        </p:nvGrpSpPr>
        <p:grpSpPr>
          <a:xfrm>
            <a:off x="2882205" y="2528900"/>
            <a:ext cx="1296144" cy="756084"/>
            <a:chOff x="2882205" y="2528900"/>
            <a:chExt cx="1296144" cy="75608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C742E0FB-8853-470A-BD9A-671FACC90C5B}"/>
                </a:ext>
              </a:extLst>
            </p:cNvPr>
            <p:cNvSpPr/>
            <p:nvPr/>
          </p:nvSpPr>
          <p:spPr>
            <a:xfrm>
              <a:off x="2947179" y="2528900"/>
              <a:ext cx="1155222" cy="75608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511FD70D-FFDB-4262-ACFC-62469B76FC40}"/>
                </a:ext>
              </a:extLst>
            </p:cNvPr>
            <p:cNvSpPr/>
            <p:nvPr/>
          </p:nvSpPr>
          <p:spPr>
            <a:xfrm>
              <a:off x="2882205" y="2760518"/>
              <a:ext cx="1296144" cy="3444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6EA70FE-AFF0-458B-A65A-E98D62F0AABF}"/>
              </a:ext>
            </a:extLst>
          </p:cNvPr>
          <p:cNvGrpSpPr/>
          <p:nvPr/>
        </p:nvGrpSpPr>
        <p:grpSpPr>
          <a:xfrm>
            <a:off x="4696002" y="2760518"/>
            <a:ext cx="1296144" cy="756084"/>
            <a:chOff x="4696002" y="2760518"/>
            <a:chExt cx="1296144" cy="75608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4F21C95E-C2E3-4E1E-B158-F36D8C887805}"/>
                </a:ext>
              </a:extLst>
            </p:cNvPr>
            <p:cNvSpPr/>
            <p:nvPr/>
          </p:nvSpPr>
          <p:spPr>
            <a:xfrm>
              <a:off x="4932040" y="2760518"/>
              <a:ext cx="972108" cy="75608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EA41CF46-005F-4D30-8E12-C79C758992BC}"/>
                </a:ext>
              </a:extLst>
            </p:cNvPr>
            <p:cNvSpPr/>
            <p:nvPr/>
          </p:nvSpPr>
          <p:spPr>
            <a:xfrm>
              <a:off x="4696002" y="2983221"/>
              <a:ext cx="1296144" cy="3017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AADCB60B-014F-4B0D-9143-3AAB6667DC06}"/>
              </a:ext>
            </a:extLst>
          </p:cNvPr>
          <p:cNvGrpSpPr/>
          <p:nvPr/>
        </p:nvGrpSpPr>
        <p:grpSpPr>
          <a:xfrm>
            <a:off x="5376941" y="1332012"/>
            <a:ext cx="1607327" cy="261624"/>
            <a:chOff x="3235992" y="5615832"/>
            <a:chExt cx="1607327" cy="26162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FD72FA18-6BC0-473F-B8B4-564DAA460E7A}"/>
                </a:ext>
              </a:extLst>
            </p:cNvPr>
            <p:cNvGrpSpPr/>
            <p:nvPr/>
          </p:nvGrpSpPr>
          <p:grpSpPr>
            <a:xfrm>
              <a:off x="3780444" y="5617367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8D8F96C8-36B0-4AE2-AB17-9C47B4B3722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4018854F-E6E9-4350-ADC1-0E175853D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F66665BB-4379-463F-9378-A9ACC6CFC62A}"/>
                </a:ext>
              </a:extLst>
            </p:cNvPr>
            <p:cNvGrpSpPr/>
            <p:nvPr/>
          </p:nvGrpSpPr>
          <p:grpSpPr>
            <a:xfrm>
              <a:off x="3235992" y="5617041"/>
              <a:ext cx="521274" cy="260415"/>
              <a:chOff x="3240719" y="345173"/>
              <a:chExt cx="521274" cy="26041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76173A21-6B86-433D-90C0-D2FFB4D0927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276F75F7-4914-4654-A6C0-C7FC4B7B92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86FC91B1-FE30-4BDC-AC2B-4E7C1F5F6241}"/>
                </a:ext>
              </a:extLst>
            </p:cNvPr>
            <p:cNvGrpSpPr/>
            <p:nvPr/>
          </p:nvGrpSpPr>
          <p:grpSpPr>
            <a:xfrm>
              <a:off x="4322045" y="5615832"/>
              <a:ext cx="521274" cy="260415"/>
              <a:chOff x="620505" y="4093345"/>
              <a:chExt cx="521274" cy="26041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C489D495-1D87-435F-B98C-30784E9D9E72}"/>
                  </a:ext>
                </a:extLst>
              </p:cNvPr>
              <p:cNvSpPr/>
              <p:nvPr/>
            </p:nvSpPr>
            <p:spPr>
              <a:xfrm>
                <a:off x="620505" y="4098169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D024F2E5-A82C-4477-B035-0401864F4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885" y="4093345"/>
                <a:ext cx="462514" cy="253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8FF0C2E6-EF9C-4FBF-A100-2CF84B95962A}"/>
              </a:ext>
            </a:extLst>
          </p:cNvPr>
          <p:cNvSpPr/>
          <p:nvPr/>
        </p:nvSpPr>
        <p:spPr bwMode="auto">
          <a:xfrm>
            <a:off x="307045" y="2168860"/>
            <a:ext cx="6497203" cy="105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조사 질문이 너무 길거나 이해하기 어려우면 질문에 답을 하기가 어렵습니다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조사 질문을 만들 때는 쉽고 바른 용어를 사용합니다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6D44E18C-2EDE-42AD-B8D2-E47737FB2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32" y="2001296"/>
            <a:ext cx="418563" cy="335127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BCA1FCE7-4072-422A-B3A9-D6AE4425BC43}"/>
              </a:ext>
            </a:extLst>
          </p:cNvPr>
          <p:cNvSpPr/>
          <p:nvPr/>
        </p:nvSpPr>
        <p:spPr bwMode="auto">
          <a:xfrm>
            <a:off x="307045" y="3320988"/>
            <a:ext cx="6497203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조사 질문에 고를 수 있는 항목이 너무 많으면 설문 결과를 정리하기가 어렵습니다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항목은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정도가 적당합니다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88B0D8E-B255-47B7-9B87-581356060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32" y="3158970"/>
            <a:ext cx="418563" cy="33512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E3F230B-8E28-4A85-9E5E-CFF9638E1C1F}"/>
              </a:ext>
            </a:extLst>
          </p:cNvPr>
          <p:cNvGrpSpPr/>
          <p:nvPr/>
        </p:nvGrpSpPr>
        <p:grpSpPr>
          <a:xfrm>
            <a:off x="4380254" y="965475"/>
            <a:ext cx="1537845" cy="297635"/>
            <a:chOff x="4315095" y="1178762"/>
            <a:chExt cx="1537845" cy="297635"/>
          </a:xfrm>
        </p:grpSpPr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xmlns="" id="{1E395FF2-C01B-4BCD-81CC-42E4836C3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095" y="1178762"/>
              <a:ext cx="1537845" cy="29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xmlns="" id="{2201B1C4-83F6-4A2D-8DB9-FEFE9108D5C0}"/>
                </a:ext>
              </a:extLst>
            </p:cNvPr>
            <p:cNvSpPr txBox="1"/>
            <p:nvPr/>
          </p:nvSpPr>
          <p:spPr>
            <a:xfrm>
              <a:off x="4536567" y="1206714"/>
              <a:ext cx="131502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, 189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06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56792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수집한 자료를 표로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658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736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 조사 질문에 대한 자료를 표와 막대그래프로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xmlns="" id="{FA368FFD-7438-4496-BE51-C73E20382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51492"/>
              </p:ext>
            </p:extLst>
          </p:nvPr>
        </p:nvGraphicFramePr>
        <p:xfrm>
          <a:off x="359532" y="2689303"/>
          <a:ext cx="6404450" cy="92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89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5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1" spc="-15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1" spc="-15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1" spc="-15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1" spc="-15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47DE93D8-49DD-4452-933E-29E1F3E8D854}"/>
              </a:ext>
            </a:extLst>
          </p:cNvPr>
          <p:cNvSpPr txBox="1"/>
          <p:nvPr/>
        </p:nvSpPr>
        <p:spPr>
          <a:xfrm>
            <a:off x="2044784" y="2206341"/>
            <a:ext cx="310068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좋아하는 계절</a:t>
            </a:r>
            <a:endParaRPr lang="en-US" altLang="ko-KR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85AE1E83-4A4D-4196-89E7-96DC3082A320}"/>
              </a:ext>
            </a:extLst>
          </p:cNvPr>
          <p:cNvGrpSpPr/>
          <p:nvPr/>
        </p:nvGrpSpPr>
        <p:grpSpPr>
          <a:xfrm>
            <a:off x="5874072" y="1231537"/>
            <a:ext cx="1166700" cy="325255"/>
            <a:chOff x="1403648" y="1187807"/>
            <a:chExt cx="1166700" cy="32525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03B5040E-6896-4907-A5E8-948BED713C68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17A9AB54-337E-4ACF-A22B-B78D51837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A3C075E0-F6AA-46C0-B0B4-F5BC6192E945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E0D9355-EFF3-4F0B-9745-520222586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2" name="Picture 19">
            <a:extLst>
              <a:ext uri="{FF2B5EF4-FFF2-40B4-BE49-F238E27FC236}">
                <a16:creationId xmlns:a16="http://schemas.microsoft.com/office/drawing/2014/main" xmlns="" id="{4AE74597-7373-4BE7-9B73-14A4E9573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3798" y="3992631"/>
            <a:ext cx="852884" cy="10957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3" name="말풍선: 사각형 8">
            <a:extLst>
              <a:ext uri="{FF2B5EF4-FFF2-40B4-BE49-F238E27FC236}">
                <a16:creationId xmlns:a16="http://schemas.microsoft.com/office/drawing/2014/main" xmlns="" id="{2776641A-DE8C-43FE-A301-721FD9D021B2}"/>
              </a:ext>
            </a:extLst>
          </p:cNvPr>
          <p:cNvSpPr/>
          <p:nvPr/>
        </p:nvSpPr>
        <p:spPr>
          <a:xfrm flipH="1">
            <a:off x="2819403" y="3861048"/>
            <a:ext cx="2546968" cy="938923"/>
          </a:xfrm>
          <a:prstGeom prst="wedgeRoundRectCallout">
            <a:avLst>
              <a:gd name="adj1" fmla="val 56506"/>
              <a:gd name="adj2" fmla="val -6159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표와 막대그래프를 칸을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사용해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51A9D837-84C0-4826-B028-592EC7336C86}"/>
              </a:ext>
            </a:extLst>
          </p:cNvPr>
          <p:cNvSpPr/>
          <p:nvPr/>
        </p:nvSpPr>
        <p:spPr>
          <a:xfrm>
            <a:off x="2329014" y="3873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세로 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없는 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불가능하게 설정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세로줄과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03" y="5637207"/>
            <a:ext cx="1080000" cy="33962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26" y="5227764"/>
            <a:ext cx="1080000" cy="339623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6672482-EEA4-47E9-9A43-A20732032924}"/>
              </a:ext>
            </a:extLst>
          </p:cNvPr>
          <p:cNvSpPr/>
          <p:nvPr/>
        </p:nvSpPr>
        <p:spPr>
          <a:xfrm>
            <a:off x="5606777" y="1292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DC7BEC5F-53D4-40CA-B03F-77C17C174BC6}"/>
              </a:ext>
            </a:extLst>
          </p:cNvPr>
          <p:cNvSpPr/>
          <p:nvPr/>
        </p:nvSpPr>
        <p:spPr>
          <a:xfrm>
            <a:off x="143857" y="2591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1A9D837-84C0-4826-B028-592EC7336C86}"/>
              </a:ext>
            </a:extLst>
          </p:cNvPr>
          <p:cNvSpPr/>
          <p:nvPr/>
        </p:nvSpPr>
        <p:spPr>
          <a:xfrm>
            <a:off x="5690734" y="5028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9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E059EB06-B09C-4CE0-9D13-D29D05B9E67F}"/>
              </a:ext>
            </a:extLst>
          </p:cNvPr>
          <p:cNvSpPr/>
          <p:nvPr/>
        </p:nvSpPr>
        <p:spPr>
          <a:xfrm>
            <a:off x="65312" y="894493"/>
            <a:ext cx="6918956" cy="658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56792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막대그래프로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확대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막대 그래프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안의 세로선은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예보기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3840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5_4_6_popup.svg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736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 조사 질문에 대한 자료를 표와 막대그래프로 나타내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xmlns="" id="{9BBF7CBB-1FFB-440A-8D5E-BD5638303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73014"/>
              </p:ext>
            </p:extLst>
          </p:nvPr>
        </p:nvGraphicFramePr>
        <p:xfrm>
          <a:off x="576208" y="2409855"/>
          <a:ext cx="5976000" cy="2821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43126">
                <a:tc rowSpan="17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4385754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8142654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9738492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7631518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4882075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368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겨울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52617332-5CB0-4514-B391-1485D78AE239}"/>
              </a:ext>
            </a:extLst>
          </p:cNvPr>
          <p:cNvGrpSpPr/>
          <p:nvPr/>
        </p:nvGrpSpPr>
        <p:grpSpPr>
          <a:xfrm>
            <a:off x="451378" y="2600908"/>
            <a:ext cx="5702230" cy="2634424"/>
            <a:chOff x="451378" y="2312876"/>
            <a:chExt cx="5702230" cy="263442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06F3A101-FAE9-4D5B-8900-ED77FDCEC261}"/>
                </a:ext>
              </a:extLst>
            </p:cNvPr>
            <p:cNvGrpSpPr/>
            <p:nvPr/>
          </p:nvGrpSpPr>
          <p:grpSpPr>
            <a:xfrm>
              <a:off x="451378" y="2312876"/>
              <a:ext cx="5702230" cy="2268252"/>
              <a:chOff x="451378" y="2432211"/>
              <a:chExt cx="5702230" cy="2268252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xmlns="" id="{E15B9E30-80BF-4C3C-B831-56E70CA96466}"/>
                  </a:ext>
                </a:extLst>
              </p:cNvPr>
              <p:cNvGrpSpPr/>
              <p:nvPr/>
            </p:nvGrpSpPr>
            <p:grpSpPr>
              <a:xfrm>
                <a:off x="2051720" y="2784110"/>
                <a:ext cx="4101888" cy="1880350"/>
                <a:chOff x="2051720" y="2784110"/>
                <a:chExt cx="4101888" cy="1880350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6C09FA08-9EC4-4C0A-BA83-8E4690E424CA}"/>
                    </a:ext>
                  </a:extLst>
                </p:cNvPr>
                <p:cNvSpPr/>
                <p:nvPr/>
              </p:nvSpPr>
              <p:spPr>
                <a:xfrm>
                  <a:off x="2051720" y="3939339"/>
                  <a:ext cx="432048" cy="72512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xmlns="" id="{CDE3B2FF-6E43-4F1B-90CB-F2253C60D57D}"/>
                    </a:ext>
                  </a:extLst>
                </p:cNvPr>
                <p:cNvSpPr/>
                <p:nvPr/>
              </p:nvSpPr>
              <p:spPr>
                <a:xfrm>
                  <a:off x="3275856" y="3548335"/>
                  <a:ext cx="432048" cy="111612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xmlns="" id="{A16BBA98-021A-4307-AEB0-14B8E412210E}"/>
                    </a:ext>
                  </a:extLst>
                </p:cNvPr>
                <p:cNvSpPr/>
                <p:nvPr/>
              </p:nvSpPr>
              <p:spPr>
                <a:xfrm>
                  <a:off x="4495319" y="4376427"/>
                  <a:ext cx="432048" cy="28803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xmlns="" id="{D607A83E-ECC9-4644-80E1-CC3026EC135C}"/>
                    </a:ext>
                  </a:extLst>
                </p:cNvPr>
                <p:cNvSpPr/>
                <p:nvPr/>
              </p:nvSpPr>
              <p:spPr>
                <a:xfrm>
                  <a:off x="5721560" y="2784110"/>
                  <a:ext cx="432048" cy="18803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43">
                <a:extLst>
                  <a:ext uri="{FF2B5EF4-FFF2-40B4-BE49-F238E27FC236}">
                    <a16:creationId xmlns:a16="http://schemas.microsoft.com/office/drawing/2014/main" xmlns="" id="{98506117-7FE6-40EF-B402-0C57B0CABD63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         )</a:t>
                </a:r>
              </a:p>
            </p:txBody>
          </p:sp>
          <p:sp>
            <p:nvSpPr>
              <p:cNvPr id="36" name="TextBox 43">
                <a:extLst>
                  <a:ext uri="{FF2B5EF4-FFF2-40B4-BE49-F238E27FC236}">
                    <a16:creationId xmlns:a16="http://schemas.microsoft.com/office/drawing/2014/main" xmlns="" id="{4F4A2782-00C3-4F4C-B00A-E96EBCD0978A}"/>
                  </a:ext>
                </a:extLst>
              </p:cNvPr>
              <p:cNvSpPr txBox="1"/>
              <p:nvPr/>
            </p:nvSpPr>
            <p:spPr>
              <a:xfrm>
                <a:off x="1344836" y="44234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37" name="TextBox 43">
                <a:extLst>
                  <a:ext uri="{FF2B5EF4-FFF2-40B4-BE49-F238E27FC236}">
                    <a16:creationId xmlns:a16="http://schemas.microsoft.com/office/drawing/2014/main" xmlns="" id="{0D714C29-E540-4649-80C4-989F14F1F68E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C47DB075-9F84-4F82-83B6-D24F299866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8074" y="4530720"/>
              <a:ext cx="1064774" cy="4165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9AE07A2C-6E26-42C1-808E-A7664BC5EDA8}"/>
              </a:ext>
            </a:extLst>
          </p:cNvPr>
          <p:cNvSpPr/>
          <p:nvPr/>
        </p:nvSpPr>
        <p:spPr bwMode="auto">
          <a:xfrm>
            <a:off x="417205" y="4752876"/>
            <a:ext cx="892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2D8266D-9B55-41FE-8A00-9865C1199096}"/>
              </a:ext>
            </a:extLst>
          </p:cNvPr>
          <p:cNvSpPr/>
          <p:nvPr/>
        </p:nvSpPr>
        <p:spPr bwMode="auto">
          <a:xfrm>
            <a:off x="947764" y="4937887"/>
            <a:ext cx="8492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계절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0BF27E74-9F65-45EB-8221-E9BF9CF3EC53}"/>
              </a:ext>
            </a:extLst>
          </p:cNvPr>
          <p:cNvSpPr/>
          <p:nvPr/>
        </p:nvSpPr>
        <p:spPr bwMode="auto">
          <a:xfrm>
            <a:off x="1194833" y="3913091"/>
            <a:ext cx="4251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A9A888FE-D030-4791-9B5E-52DCFC5216C0}"/>
              </a:ext>
            </a:extLst>
          </p:cNvPr>
          <p:cNvSpPr/>
          <p:nvPr/>
        </p:nvSpPr>
        <p:spPr bwMode="auto">
          <a:xfrm>
            <a:off x="1187588" y="3194809"/>
            <a:ext cx="4190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EBE2FE7-8ABF-4193-9410-830BC4A58BD4}"/>
              </a:ext>
            </a:extLst>
          </p:cNvPr>
          <p:cNvSpPr/>
          <p:nvPr/>
        </p:nvSpPr>
        <p:spPr bwMode="auto">
          <a:xfrm>
            <a:off x="662262" y="2560884"/>
            <a:ext cx="4158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E870EF58-E422-42AB-ABFD-76AFFE5758A4}"/>
              </a:ext>
            </a:extLst>
          </p:cNvPr>
          <p:cNvSpPr txBox="1"/>
          <p:nvPr/>
        </p:nvSpPr>
        <p:spPr>
          <a:xfrm>
            <a:off x="2044784" y="1928155"/>
            <a:ext cx="310068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좋아하는 계절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6B313D73-A87B-41D5-8BC7-1A89CD2BE02E}"/>
              </a:ext>
            </a:extLst>
          </p:cNvPr>
          <p:cNvGrpSpPr/>
          <p:nvPr/>
        </p:nvGrpSpPr>
        <p:grpSpPr>
          <a:xfrm>
            <a:off x="5898397" y="1236271"/>
            <a:ext cx="1155981" cy="320521"/>
            <a:chOff x="1403648" y="1916832"/>
            <a:chExt cx="1155981" cy="32052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92A0EAE3-E210-41A5-91B4-1F19588F4616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C0E58E1-7AF5-4E4D-AE85-E237CBCF3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527FB25C-CE36-426F-B036-38C82595B3E2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2A0CAEDD-95E8-4282-846F-519000264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D794382A-3F1A-4982-8673-00686C282EC0}"/>
              </a:ext>
            </a:extLst>
          </p:cNvPr>
          <p:cNvSpPr/>
          <p:nvPr/>
        </p:nvSpPr>
        <p:spPr bwMode="auto">
          <a:xfrm>
            <a:off x="1187588" y="2493938"/>
            <a:ext cx="4190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F8099E93-788F-4E05-9D0C-F7DA436E9786}"/>
              </a:ext>
            </a:extLst>
          </p:cNvPr>
          <p:cNvSpPr/>
          <p:nvPr/>
        </p:nvSpPr>
        <p:spPr>
          <a:xfrm>
            <a:off x="2268538" y="3889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07804" y="2364056"/>
            <a:ext cx="216024" cy="29389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995936" y="2326243"/>
            <a:ext cx="216024" cy="29389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00772" y="2352410"/>
            <a:ext cx="216024" cy="29389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2767547" y="5152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14" y="5714078"/>
            <a:ext cx="954393" cy="30012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37" y="5304635"/>
            <a:ext cx="954393" cy="300124"/>
          </a:xfrm>
          <a:prstGeom prst="rect">
            <a:avLst/>
          </a:prstGeom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712513" y="5080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F8099E93-788F-4E05-9D0C-F7DA436E9786}"/>
              </a:ext>
            </a:extLst>
          </p:cNvPr>
          <p:cNvSpPr/>
          <p:nvPr/>
        </p:nvSpPr>
        <p:spPr>
          <a:xfrm>
            <a:off x="3266352" y="3559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F8099E93-788F-4E05-9D0C-F7DA436E9786}"/>
              </a:ext>
            </a:extLst>
          </p:cNvPr>
          <p:cNvSpPr/>
          <p:nvPr/>
        </p:nvSpPr>
        <p:spPr>
          <a:xfrm>
            <a:off x="4556915" y="4373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F8099E93-788F-4E05-9D0C-F7DA436E9786}"/>
              </a:ext>
            </a:extLst>
          </p:cNvPr>
          <p:cNvSpPr/>
          <p:nvPr/>
        </p:nvSpPr>
        <p:spPr>
          <a:xfrm>
            <a:off x="5750128" y="27434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F8099E93-788F-4E05-9D0C-F7DA436E9786}"/>
              </a:ext>
            </a:extLst>
          </p:cNvPr>
          <p:cNvSpPr/>
          <p:nvPr/>
        </p:nvSpPr>
        <p:spPr>
          <a:xfrm>
            <a:off x="5160515" y="5187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F8099E93-788F-4E05-9D0C-F7DA436E9786}"/>
              </a:ext>
            </a:extLst>
          </p:cNvPr>
          <p:cNvSpPr/>
          <p:nvPr/>
        </p:nvSpPr>
        <p:spPr>
          <a:xfrm>
            <a:off x="3993007" y="5175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F8099E93-788F-4E05-9D0C-F7DA436E9786}"/>
              </a:ext>
            </a:extLst>
          </p:cNvPr>
          <p:cNvSpPr/>
          <p:nvPr/>
        </p:nvSpPr>
        <p:spPr>
          <a:xfrm>
            <a:off x="504961" y="2264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18" y="1535577"/>
            <a:ext cx="944630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979711" y="1573051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7D21A550-3217-4C62-A1A4-E9BEACB1309F}"/>
              </a:ext>
            </a:extLst>
          </p:cNvPr>
          <p:cNvSpPr/>
          <p:nvPr/>
        </p:nvSpPr>
        <p:spPr>
          <a:xfrm>
            <a:off x="368317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41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5" name="직사각형 24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7FBC995C-41CE-462D-9125-D8002674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표 보기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튼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클릭 시 나타나는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xmlns="" id="{FA368FFD-7438-4496-BE51-C73E20382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32839"/>
              </p:ext>
            </p:extLst>
          </p:nvPr>
        </p:nvGraphicFramePr>
        <p:xfrm>
          <a:off x="330957" y="3001770"/>
          <a:ext cx="6404450" cy="92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89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24712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17" name="TextBox 43">
            <a:extLst>
              <a:ext uri="{FF2B5EF4-FFF2-40B4-BE49-F238E27FC236}">
                <a16:creationId xmlns:a16="http://schemas.microsoft.com/office/drawing/2014/main" xmlns="" id="{47DE93D8-49DD-4452-933E-29E1F3E8D854}"/>
              </a:ext>
            </a:extLst>
          </p:cNvPr>
          <p:cNvSpPr txBox="1"/>
          <p:nvPr/>
        </p:nvSpPr>
        <p:spPr>
          <a:xfrm>
            <a:off x="2340245" y="2518808"/>
            <a:ext cx="2519787" cy="38472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좋아하는 계절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05CBCCB3-4E40-4CAD-95BE-9D662703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16" y="2528900"/>
            <a:ext cx="409828" cy="32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1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31765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분석하기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수집하여 분석하는 과정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조사하고 싶은 주제 정하기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설문지 만들고 자료 수집하기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수집한 자료를 표와 막대그래프로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546585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그래프로 자료 해석하기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701966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suh_h_0401_05_0506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알 수 있는 내용을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그래프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확대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그래프로 자료를 해석해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C10C030-CCF3-41F1-8D60-8393E711EA05}"/>
              </a:ext>
            </a:extLst>
          </p:cNvPr>
          <p:cNvSpPr/>
          <p:nvPr/>
        </p:nvSpPr>
        <p:spPr>
          <a:xfrm>
            <a:off x="647328" y="2692116"/>
            <a:ext cx="1296144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6EA70FE-AFF0-458B-A65A-E98D62F0AABF}"/>
              </a:ext>
            </a:extLst>
          </p:cNvPr>
          <p:cNvGrpSpPr/>
          <p:nvPr/>
        </p:nvGrpSpPr>
        <p:grpSpPr>
          <a:xfrm>
            <a:off x="4696002" y="2671706"/>
            <a:ext cx="1296144" cy="756084"/>
            <a:chOff x="4696002" y="2760518"/>
            <a:chExt cx="1296144" cy="75608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4F21C95E-C2E3-4E1E-B158-F36D8C887805}"/>
                </a:ext>
              </a:extLst>
            </p:cNvPr>
            <p:cNvSpPr/>
            <p:nvPr/>
          </p:nvSpPr>
          <p:spPr>
            <a:xfrm>
              <a:off x="4932040" y="2760518"/>
              <a:ext cx="972108" cy="75608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EA41CF46-005F-4D30-8E12-C79C758992BC}"/>
                </a:ext>
              </a:extLst>
            </p:cNvPr>
            <p:cNvSpPr/>
            <p:nvPr/>
          </p:nvSpPr>
          <p:spPr>
            <a:xfrm>
              <a:off x="4696002" y="2983221"/>
              <a:ext cx="1296144" cy="3017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8FF0C2E6-EF9C-4FBF-A100-2CF84B95962A}"/>
              </a:ext>
            </a:extLst>
          </p:cNvPr>
          <p:cNvSpPr/>
          <p:nvPr/>
        </p:nvSpPr>
        <p:spPr bwMode="auto">
          <a:xfrm>
            <a:off x="307045" y="2228412"/>
            <a:ext cx="6497203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가장 많은 학생이 좋아하는 계절은 겨울입니다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D4A9A1F-54E4-47F0-8A1B-F3D12A943325}"/>
              </a:ext>
            </a:extLst>
          </p:cNvPr>
          <p:cNvSpPr/>
          <p:nvPr/>
        </p:nvSpPr>
        <p:spPr bwMode="auto">
          <a:xfrm>
            <a:off x="307045" y="2739151"/>
            <a:ext cx="6497203" cy="457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가장 적은 학생이 좋아하는 계절은 가을입니다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9839B6D-EAF4-4F06-993D-ABD9A702D257}"/>
              </a:ext>
            </a:extLst>
          </p:cNvPr>
          <p:cNvSpPr/>
          <p:nvPr/>
        </p:nvSpPr>
        <p:spPr bwMode="auto">
          <a:xfrm>
            <a:off x="307045" y="3277164"/>
            <a:ext cx="6497203" cy="70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겨울을 좋아하는 학생은 가을을 좋아하는 학생보다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 많습니다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5285C94-3803-44F8-90FC-A26CD70658D1}"/>
              </a:ext>
            </a:extLst>
          </p:cNvPr>
          <p:cNvGrpSpPr/>
          <p:nvPr/>
        </p:nvGrpSpPr>
        <p:grpSpPr>
          <a:xfrm>
            <a:off x="5874072" y="1267541"/>
            <a:ext cx="1166700" cy="325255"/>
            <a:chOff x="1403648" y="1187807"/>
            <a:chExt cx="1166700" cy="3252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6BB57B54-F479-4225-BCF5-45ACDDDBB54F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B9EA3C1-37E4-4F9D-BF2B-D3DB3237F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E5945E9-D0E1-43E7-942B-97D2870D73F4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9BA50A0C-BB91-4232-BC92-2521836B0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2E9C5685-FB18-4D82-BAC4-E666A5637220}"/>
              </a:ext>
            </a:extLst>
          </p:cNvPr>
          <p:cNvSpPr/>
          <p:nvPr/>
        </p:nvSpPr>
        <p:spPr>
          <a:xfrm>
            <a:off x="4926823" y="944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2E9C5685-FB18-4D82-BAC4-E666A5637220}"/>
              </a:ext>
            </a:extLst>
          </p:cNvPr>
          <p:cNvSpPr/>
          <p:nvPr/>
        </p:nvSpPr>
        <p:spPr>
          <a:xfrm>
            <a:off x="5606777" y="132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676764" y="5089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6D44E18C-2EDE-42AD-B8D2-E47737FB2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098" y="2060848"/>
            <a:ext cx="418563" cy="33512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88B0D8E-B255-47B7-9B87-581356060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713" y="2609291"/>
            <a:ext cx="418563" cy="3351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CE267B7-B482-4888-8398-34F9FA60C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713" y="3147562"/>
            <a:ext cx="418563" cy="335127"/>
          </a:xfrm>
          <a:prstGeom prst="rect">
            <a:avLst/>
          </a:prstGeom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34" y="933998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62927" y="971472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</a:t>
            </a:r>
            <a:r>
              <a:rPr lang="ko-KR" altLang="en-US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91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2" name="직사각형 4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그래프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6">
            <a:extLst>
              <a:ext uri="{FF2B5EF4-FFF2-40B4-BE49-F238E27FC236}">
                <a16:creationId xmlns:a16="http://schemas.microsoft.com/office/drawing/2014/main" xmlns="" id="{9BBF7CBB-1FFB-440A-8D5E-BD5638303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04277"/>
              </p:ext>
            </p:extLst>
          </p:nvPr>
        </p:nvGraphicFramePr>
        <p:xfrm>
          <a:off x="489620" y="2196034"/>
          <a:ext cx="5976000" cy="2821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43126">
                <a:tc rowSpan="17"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4385754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8142654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9738492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7631518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4882075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368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43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39455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겨울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52617332-5CB0-4514-B391-1485D78AE239}"/>
              </a:ext>
            </a:extLst>
          </p:cNvPr>
          <p:cNvGrpSpPr/>
          <p:nvPr/>
        </p:nvGrpSpPr>
        <p:grpSpPr>
          <a:xfrm>
            <a:off x="364790" y="2387087"/>
            <a:ext cx="5702230" cy="2634424"/>
            <a:chOff x="451378" y="2312876"/>
            <a:chExt cx="5702230" cy="2634424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06F3A101-FAE9-4D5B-8900-ED77FDCEC261}"/>
                </a:ext>
              </a:extLst>
            </p:cNvPr>
            <p:cNvGrpSpPr/>
            <p:nvPr/>
          </p:nvGrpSpPr>
          <p:grpSpPr>
            <a:xfrm>
              <a:off x="451378" y="2312876"/>
              <a:ext cx="5702230" cy="2268252"/>
              <a:chOff x="451378" y="2432211"/>
              <a:chExt cx="5702230" cy="2268252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xmlns="" id="{E15B9E30-80BF-4C3C-B831-56E70CA96466}"/>
                  </a:ext>
                </a:extLst>
              </p:cNvPr>
              <p:cNvGrpSpPr/>
              <p:nvPr/>
            </p:nvGrpSpPr>
            <p:grpSpPr>
              <a:xfrm>
                <a:off x="2051720" y="2784110"/>
                <a:ext cx="4101888" cy="1880350"/>
                <a:chOff x="2051720" y="2784110"/>
                <a:chExt cx="4101888" cy="188035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xmlns="" id="{6C09FA08-9EC4-4C0A-BA83-8E4690E424CA}"/>
                    </a:ext>
                  </a:extLst>
                </p:cNvPr>
                <p:cNvSpPr/>
                <p:nvPr/>
              </p:nvSpPr>
              <p:spPr>
                <a:xfrm>
                  <a:off x="2051720" y="3939339"/>
                  <a:ext cx="432048" cy="72512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xmlns="" id="{CDE3B2FF-6E43-4F1B-90CB-F2253C60D57D}"/>
                    </a:ext>
                  </a:extLst>
                </p:cNvPr>
                <p:cNvSpPr/>
                <p:nvPr/>
              </p:nvSpPr>
              <p:spPr>
                <a:xfrm>
                  <a:off x="3275856" y="3548335"/>
                  <a:ext cx="432048" cy="111612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xmlns="" id="{A16BBA98-021A-4307-AEB0-14B8E412210E}"/>
                    </a:ext>
                  </a:extLst>
                </p:cNvPr>
                <p:cNvSpPr/>
                <p:nvPr/>
              </p:nvSpPr>
              <p:spPr>
                <a:xfrm>
                  <a:off x="4495319" y="4376427"/>
                  <a:ext cx="432048" cy="28803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D607A83E-ECC9-4644-80E1-CC3026EC135C}"/>
                    </a:ext>
                  </a:extLst>
                </p:cNvPr>
                <p:cNvSpPr/>
                <p:nvPr/>
              </p:nvSpPr>
              <p:spPr>
                <a:xfrm>
                  <a:off x="5721560" y="2784110"/>
                  <a:ext cx="432048" cy="18803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4" name="TextBox 43">
                <a:extLst>
                  <a:ext uri="{FF2B5EF4-FFF2-40B4-BE49-F238E27FC236}">
                    <a16:creationId xmlns:a16="http://schemas.microsoft.com/office/drawing/2014/main" xmlns="" id="{98506117-7FE6-40EF-B402-0C57B0CABD63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         )</a:t>
                </a:r>
              </a:p>
            </p:txBody>
          </p:sp>
          <p:sp>
            <p:nvSpPr>
              <p:cNvPr id="56" name="TextBox 43">
                <a:extLst>
                  <a:ext uri="{FF2B5EF4-FFF2-40B4-BE49-F238E27FC236}">
                    <a16:creationId xmlns:a16="http://schemas.microsoft.com/office/drawing/2014/main" xmlns="" id="{4F4A2782-00C3-4F4C-B00A-E96EBCD0978A}"/>
                  </a:ext>
                </a:extLst>
              </p:cNvPr>
              <p:cNvSpPr txBox="1"/>
              <p:nvPr/>
            </p:nvSpPr>
            <p:spPr>
              <a:xfrm>
                <a:off x="1344836" y="44234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0" name="TextBox 43">
                <a:extLst>
                  <a:ext uri="{FF2B5EF4-FFF2-40B4-BE49-F238E27FC236}">
                    <a16:creationId xmlns:a16="http://schemas.microsoft.com/office/drawing/2014/main" xmlns="" id="{0D714C29-E540-4649-80C4-989F14F1F68E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C47DB075-9F84-4F82-83B6-D24F299866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8074" y="4530720"/>
              <a:ext cx="1064774" cy="4165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AE07A2C-6E26-42C1-808E-A7664BC5EDA8}"/>
              </a:ext>
            </a:extLst>
          </p:cNvPr>
          <p:cNvSpPr/>
          <p:nvPr/>
        </p:nvSpPr>
        <p:spPr bwMode="auto">
          <a:xfrm>
            <a:off x="330617" y="4539055"/>
            <a:ext cx="892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2D8266D-9B55-41FE-8A00-9865C1199096}"/>
              </a:ext>
            </a:extLst>
          </p:cNvPr>
          <p:cNvSpPr/>
          <p:nvPr/>
        </p:nvSpPr>
        <p:spPr bwMode="auto">
          <a:xfrm>
            <a:off x="861176" y="4724066"/>
            <a:ext cx="8492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계절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BF27E74-9F65-45EB-8221-E9BF9CF3EC53}"/>
              </a:ext>
            </a:extLst>
          </p:cNvPr>
          <p:cNvSpPr/>
          <p:nvPr/>
        </p:nvSpPr>
        <p:spPr bwMode="auto">
          <a:xfrm>
            <a:off x="1108245" y="3699270"/>
            <a:ext cx="4251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6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A9A888FE-D030-4791-9B5E-52DCFC5216C0}"/>
              </a:ext>
            </a:extLst>
          </p:cNvPr>
          <p:cNvSpPr/>
          <p:nvPr/>
        </p:nvSpPr>
        <p:spPr bwMode="auto">
          <a:xfrm>
            <a:off x="1101000" y="2980988"/>
            <a:ext cx="4190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6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EBE2FE7-8ABF-4193-9410-830BC4A58BD4}"/>
              </a:ext>
            </a:extLst>
          </p:cNvPr>
          <p:cNvSpPr/>
          <p:nvPr/>
        </p:nvSpPr>
        <p:spPr bwMode="auto">
          <a:xfrm>
            <a:off x="575674" y="2347063"/>
            <a:ext cx="4158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E870EF58-E422-42AB-ABFD-76AFFE5758A4}"/>
              </a:ext>
            </a:extLst>
          </p:cNvPr>
          <p:cNvSpPr txBox="1"/>
          <p:nvPr/>
        </p:nvSpPr>
        <p:spPr>
          <a:xfrm>
            <a:off x="2534260" y="1556792"/>
            <a:ext cx="2325772" cy="38472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계절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D794382A-3F1A-4982-8673-00686C282EC0}"/>
              </a:ext>
            </a:extLst>
          </p:cNvPr>
          <p:cNvSpPr/>
          <p:nvPr/>
        </p:nvSpPr>
        <p:spPr bwMode="auto">
          <a:xfrm>
            <a:off x="1101000" y="2280117"/>
            <a:ext cx="4190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6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05CBCCB3-4E40-4CAD-95BE-9D662703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93" y="1575842"/>
            <a:ext cx="401355" cy="32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03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알게 된 내용을 발표해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그래프로 자료를 해석해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C10C030-CCF3-41F1-8D60-8393E711EA05}"/>
              </a:ext>
            </a:extLst>
          </p:cNvPr>
          <p:cNvSpPr/>
          <p:nvPr/>
        </p:nvSpPr>
        <p:spPr>
          <a:xfrm>
            <a:off x="647328" y="2780928"/>
            <a:ext cx="1296144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6EA70FE-AFF0-458B-A65A-E98D62F0AABF}"/>
              </a:ext>
            </a:extLst>
          </p:cNvPr>
          <p:cNvGrpSpPr/>
          <p:nvPr/>
        </p:nvGrpSpPr>
        <p:grpSpPr>
          <a:xfrm>
            <a:off x="4696002" y="2760518"/>
            <a:ext cx="1296144" cy="756084"/>
            <a:chOff x="4696002" y="2760518"/>
            <a:chExt cx="1296144" cy="75608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4F21C95E-C2E3-4E1E-B158-F36D8C887805}"/>
                </a:ext>
              </a:extLst>
            </p:cNvPr>
            <p:cNvSpPr/>
            <p:nvPr/>
          </p:nvSpPr>
          <p:spPr>
            <a:xfrm>
              <a:off x="4932040" y="2760518"/>
              <a:ext cx="972108" cy="75608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EA41CF46-005F-4D30-8E12-C79C758992BC}"/>
                </a:ext>
              </a:extLst>
            </p:cNvPr>
            <p:cNvSpPr/>
            <p:nvPr/>
          </p:nvSpPr>
          <p:spPr>
            <a:xfrm>
              <a:off x="4696002" y="2983221"/>
              <a:ext cx="1296144" cy="30176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512DB63B-7DA8-429B-BB88-4C1E8178488B}"/>
              </a:ext>
            </a:extLst>
          </p:cNvPr>
          <p:cNvGrpSpPr/>
          <p:nvPr/>
        </p:nvGrpSpPr>
        <p:grpSpPr>
          <a:xfrm>
            <a:off x="5898397" y="1272275"/>
            <a:ext cx="1155981" cy="320521"/>
            <a:chOff x="1403648" y="1916832"/>
            <a:chExt cx="1155981" cy="3205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2E2BB65-DDB8-4E40-804E-443734EC7291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176C5BB-10C4-4669-8192-E86B896C1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01E4530-52D3-40E1-8AC7-04C912DFE8F4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4E4CA3E-38E3-4C54-B433-C9615F729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676764" y="5089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34" y="933998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862927" y="971472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</a:t>
            </a:r>
            <a:r>
              <a:rPr lang="ko-KR" altLang="en-US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35469"/>
            <a:ext cx="1185537" cy="191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3079510" y="3134102"/>
            <a:ext cx="2723418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3153612" y="3186062"/>
            <a:ext cx="2626197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자신이 조사한 내용을 바탕으로 발표합니다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이등변 삼각형 42"/>
          <p:cNvSpPr/>
          <p:nvPr/>
        </p:nvSpPr>
        <p:spPr>
          <a:xfrm rot="5400000" flipV="1">
            <a:off x="2932391" y="352499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52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48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별도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app\resource\contents\lesson05\ops\5\5_4_08.html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46794" y="1028055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수집하여 분석한 활동을 스스로 평가해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652125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CD6CF06E-DABE-4ECA-A88E-3CA53890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1" y="1872291"/>
            <a:ext cx="6569038" cy="28784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57DD73-325C-4D01-8211-3E0E4C5C74CF}"/>
              </a:ext>
            </a:extLst>
          </p:cNvPr>
          <p:cNvSpPr/>
          <p:nvPr/>
        </p:nvSpPr>
        <p:spPr>
          <a:xfrm>
            <a:off x="431540" y="2564904"/>
            <a:ext cx="1944216" cy="324036"/>
          </a:xfrm>
          <a:prstGeom prst="rect">
            <a:avLst/>
          </a:prstGeom>
          <a:solidFill>
            <a:srgbClr val="D3D3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C8C8213-BA71-411A-8F74-4C13108B0AB1}"/>
              </a:ext>
            </a:extLst>
          </p:cNvPr>
          <p:cNvSpPr/>
          <p:nvPr/>
        </p:nvSpPr>
        <p:spPr>
          <a:xfrm>
            <a:off x="431540" y="3721972"/>
            <a:ext cx="2736304" cy="324036"/>
          </a:xfrm>
          <a:prstGeom prst="rect">
            <a:avLst/>
          </a:prstGeom>
          <a:solidFill>
            <a:srgbClr val="D3D3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44BB186-360A-48E2-B9B0-B07DD0E822C9}"/>
              </a:ext>
            </a:extLst>
          </p:cNvPr>
          <p:cNvSpPr/>
          <p:nvPr/>
        </p:nvSpPr>
        <p:spPr>
          <a:xfrm>
            <a:off x="1655676" y="2198333"/>
            <a:ext cx="720080" cy="216024"/>
          </a:xfrm>
          <a:prstGeom prst="rect">
            <a:avLst/>
          </a:prstGeom>
          <a:solidFill>
            <a:srgbClr val="A5A5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A468C966-D7E5-4038-92C8-4AA69883805A}"/>
              </a:ext>
            </a:extLst>
          </p:cNvPr>
          <p:cNvSpPr/>
          <p:nvPr/>
        </p:nvSpPr>
        <p:spPr>
          <a:xfrm>
            <a:off x="4894926" y="2194729"/>
            <a:ext cx="720080" cy="216024"/>
          </a:xfrm>
          <a:prstGeom prst="rect">
            <a:avLst/>
          </a:prstGeom>
          <a:solidFill>
            <a:srgbClr val="A5A5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9B4C6D-2B69-469E-B083-DC3E1A011AAD}"/>
              </a:ext>
            </a:extLst>
          </p:cNvPr>
          <p:cNvSpPr txBox="1"/>
          <p:nvPr/>
        </p:nvSpPr>
        <p:spPr>
          <a:xfrm>
            <a:off x="1475656" y="2140961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내용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31B05AB-8D7A-4FAF-A41E-C6F11CF44F0E}"/>
              </a:ext>
            </a:extLst>
          </p:cNvPr>
          <p:cNvSpPr txBox="1"/>
          <p:nvPr/>
        </p:nvSpPr>
        <p:spPr>
          <a:xfrm>
            <a:off x="4685940" y="2140961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D7063CD-1327-47D9-A597-779304A0D521}"/>
              </a:ext>
            </a:extLst>
          </p:cNvPr>
          <p:cNvSpPr/>
          <p:nvPr/>
        </p:nvSpPr>
        <p:spPr>
          <a:xfrm>
            <a:off x="431540" y="3133113"/>
            <a:ext cx="2412268" cy="324036"/>
          </a:xfrm>
          <a:prstGeom prst="rect">
            <a:avLst/>
          </a:prstGeom>
          <a:solidFill>
            <a:srgbClr val="C7E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D31C055A-4AEA-4F1E-8B22-7D66918D75FA}"/>
              </a:ext>
            </a:extLst>
          </p:cNvPr>
          <p:cNvSpPr/>
          <p:nvPr/>
        </p:nvSpPr>
        <p:spPr>
          <a:xfrm>
            <a:off x="431540" y="4310831"/>
            <a:ext cx="3024336" cy="324036"/>
          </a:xfrm>
          <a:prstGeom prst="rect">
            <a:avLst/>
          </a:prstGeom>
          <a:solidFill>
            <a:srgbClr val="C7E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03B4DDF-F966-4D73-A762-7A4F4EACC8B0}"/>
              </a:ext>
            </a:extLst>
          </p:cNvPr>
          <p:cNvSpPr txBox="1"/>
          <p:nvPr/>
        </p:nvSpPr>
        <p:spPr>
          <a:xfrm>
            <a:off x="282387" y="4329100"/>
            <a:ext cx="3384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막대그래프로 자료를 적절하게 해석했나요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2BFF4CF-4CC6-453D-8C96-58FF6ED98DEF}"/>
              </a:ext>
            </a:extLst>
          </p:cNvPr>
          <p:cNvSpPr txBox="1"/>
          <p:nvPr/>
        </p:nvSpPr>
        <p:spPr>
          <a:xfrm>
            <a:off x="282387" y="3736082"/>
            <a:ext cx="3384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표와 막대그래프로 바르게 나타냈나요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ACE823E-C993-4D8D-A23F-30511156CAEE}"/>
              </a:ext>
            </a:extLst>
          </p:cNvPr>
          <p:cNvSpPr txBox="1"/>
          <p:nvPr/>
        </p:nvSpPr>
        <p:spPr>
          <a:xfrm>
            <a:off x="282387" y="3144041"/>
            <a:ext cx="3384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주제에 적합한 자료를 수집했나요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F41C068-C698-44DD-9EA2-5B0C0F0709AD}"/>
              </a:ext>
            </a:extLst>
          </p:cNvPr>
          <p:cNvSpPr txBox="1"/>
          <p:nvPr/>
        </p:nvSpPr>
        <p:spPr>
          <a:xfrm>
            <a:off x="282387" y="2564904"/>
            <a:ext cx="3384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흥미로운 주제를 정했나요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5831C0D5-E257-4B66-9B1D-C51C49E2812A}"/>
              </a:ext>
            </a:extLst>
          </p:cNvPr>
          <p:cNvSpPr/>
          <p:nvPr/>
        </p:nvSpPr>
        <p:spPr>
          <a:xfrm>
            <a:off x="306557" y="2160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9471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4724"/>
            <a:ext cx="519132" cy="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733CB6F2-FF67-4C6B-A038-5B4952C4E35A}"/>
              </a:ext>
            </a:extLst>
          </p:cNvPr>
          <p:cNvSpPr/>
          <p:nvPr/>
        </p:nvSpPr>
        <p:spPr>
          <a:xfrm>
            <a:off x="498525" y="865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6372990" y="2383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자료를 수집하여 분석하기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55979" y="5027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F54C6F5-8A22-4454-8C0D-C7C3E2429812}"/>
              </a:ext>
            </a:extLst>
          </p:cNvPr>
          <p:cNvSpPr txBox="1"/>
          <p:nvPr/>
        </p:nvSpPr>
        <p:spPr>
          <a:xfrm>
            <a:off x="827584" y="2924944"/>
            <a:ext cx="61271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주제 정하기</a:t>
            </a:r>
            <a:endParaRPr lang="en-US" altLang="ko-KR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수집하기</a:t>
            </a:r>
            <a:endParaRPr lang="en-US" altLang="ko-KR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막대그래프로 나타내기</a:t>
            </a:r>
            <a:endParaRPr lang="en-US" altLang="ko-KR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막대그래프로 자료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해석하기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B0714B3-43F9-4DC4-A308-F0315F6356DB}"/>
              </a:ext>
            </a:extLst>
          </p:cNvPr>
          <p:cNvSpPr/>
          <p:nvPr/>
        </p:nvSpPr>
        <p:spPr bwMode="auto">
          <a:xfrm>
            <a:off x="827584" y="2427013"/>
            <a:ext cx="4058842" cy="4979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수집하여 분석하는 과정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6" y="26004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77" y="3040385"/>
            <a:ext cx="330422" cy="33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40" y="3486786"/>
            <a:ext cx="330422" cy="34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" y="3921435"/>
            <a:ext cx="342437" cy="34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" y="4351749"/>
            <a:ext cx="336430" cy="33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0018" y="3044531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53" y="31749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760540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53"/>
          <p:cNvSpPr txBox="1"/>
          <p:nvPr/>
        </p:nvSpPr>
        <p:spPr>
          <a:xfrm>
            <a:off x="3150170" y="3792075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122~123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_5, 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_5, 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자료를 수집하여 분석하는 과정을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1943708" y="955213"/>
            <a:ext cx="4932548" cy="349551"/>
            <a:chOff x="2500096" y="955213"/>
            <a:chExt cx="4932548" cy="349551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3EBDEF08-F45F-42E6-BE36-127631A78111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04287CB-7826-43EE-B277-679649418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28F15B9-4A62-4D54-9269-AD9704CA429D}"/>
              </a:ext>
            </a:extLst>
          </p:cNvPr>
          <p:cNvGrpSpPr/>
          <p:nvPr/>
        </p:nvGrpSpPr>
        <p:grpSpPr>
          <a:xfrm>
            <a:off x="1809315" y="2456892"/>
            <a:ext cx="3554773" cy="508053"/>
            <a:chOff x="1637942" y="2222557"/>
            <a:chExt cx="3554773" cy="50805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39D058C3-77F4-474A-9CD4-5AFCC5A11F47}"/>
                </a:ext>
              </a:extLst>
            </p:cNvPr>
            <p:cNvSpPr/>
            <p:nvPr/>
          </p:nvSpPr>
          <p:spPr bwMode="auto">
            <a:xfrm>
              <a:off x="1637942" y="2365480"/>
              <a:ext cx="337477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주제 정하기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BB4B3A77-BE25-4E2D-B0C9-A6E728B6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2715" y="2222557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09317312-D3EF-4B02-B36A-9BED7C785D33}"/>
              </a:ext>
            </a:extLst>
          </p:cNvPr>
          <p:cNvGrpSpPr/>
          <p:nvPr/>
        </p:nvGrpSpPr>
        <p:grpSpPr>
          <a:xfrm>
            <a:off x="1809315" y="2957816"/>
            <a:ext cx="3554773" cy="508053"/>
            <a:chOff x="1637942" y="2222557"/>
            <a:chExt cx="3554773" cy="50805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135AD749-9E2E-48E1-9D29-CB7423E85806}"/>
                </a:ext>
              </a:extLst>
            </p:cNvPr>
            <p:cNvSpPr/>
            <p:nvPr/>
          </p:nvSpPr>
          <p:spPr bwMode="auto">
            <a:xfrm>
              <a:off x="1637942" y="2365480"/>
              <a:ext cx="337477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자료 수집하기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43465C18-CFE6-438D-B53F-5052A79A8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2715" y="2222557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9925889F-6962-4BEA-AD41-0F518D459317}"/>
              </a:ext>
            </a:extLst>
          </p:cNvPr>
          <p:cNvGrpSpPr/>
          <p:nvPr/>
        </p:nvGrpSpPr>
        <p:grpSpPr>
          <a:xfrm>
            <a:off x="1809315" y="3471027"/>
            <a:ext cx="3554773" cy="508053"/>
            <a:chOff x="1637942" y="2222557"/>
            <a:chExt cx="3554773" cy="50805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5CFAB859-EAB0-4DBF-ACE1-1F4A449DDB3A}"/>
                </a:ext>
              </a:extLst>
            </p:cNvPr>
            <p:cNvSpPr/>
            <p:nvPr/>
          </p:nvSpPr>
          <p:spPr bwMode="auto">
            <a:xfrm>
              <a:off x="1637942" y="2365480"/>
              <a:ext cx="337477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막대그래프로 나타내기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816284CC-05B7-44CF-9D93-A3EFA88E0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2715" y="2222557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3409F52-82F4-4194-84C7-DBE5B35155AE}"/>
              </a:ext>
            </a:extLst>
          </p:cNvPr>
          <p:cNvGrpSpPr/>
          <p:nvPr/>
        </p:nvGrpSpPr>
        <p:grpSpPr>
          <a:xfrm>
            <a:off x="1809315" y="3990317"/>
            <a:ext cx="3554773" cy="508053"/>
            <a:chOff x="1637942" y="2222557"/>
            <a:chExt cx="3554773" cy="50805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104D6E9F-0F49-4B66-B01A-80AD3301CFA3}"/>
                </a:ext>
              </a:extLst>
            </p:cNvPr>
            <p:cNvSpPr/>
            <p:nvPr/>
          </p:nvSpPr>
          <p:spPr bwMode="auto">
            <a:xfrm>
              <a:off x="1637942" y="2365480"/>
              <a:ext cx="337477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막대그래프로 자료 해석하기</a:t>
              </a: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C64C0E26-FB8B-48FF-A41A-75FDDE0A9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2715" y="2222557"/>
              <a:ext cx="360000" cy="355000"/>
            </a:xfrm>
            <a:prstGeom prst="rect">
              <a:avLst/>
            </a:prstGeom>
          </p:spPr>
        </p:pic>
      </p:grpSp>
      <p:pic>
        <p:nvPicPr>
          <p:cNvPr id="48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6" y="2586944"/>
            <a:ext cx="371477" cy="37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19" y="3100336"/>
            <a:ext cx="371477" cy="38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6" y="3633534"/>
            <a:ext cx="384985" cy="38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90" y="4133240"/>
            <a:ext cx="378231" cy="37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_5, 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방법으로 자료를 수집했는지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0847406-EAEE-4662-822F-66433ED7BE4C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58A849-E0BA-47A6-A157-5B63E84F36A8}"/>
              </a:ext>
            </a:extLst>
          </p:cNvPr>
          <p:cNvSpPr/>
          <p:nvPr/>
        </p:nvSpPr>
        <p:spPr bwMode="auto">
          <a:xfrm>
            <a:off x="937448" y="2130335"/>
            <a:ext cx="5290736" cy="472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설문지를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이용해서 자료를 수집했습니다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3FBCFF4B-77DD-4754-85B0-8943B84B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031" y="1952836"/>
            <a:ext cx="360000" cy="355000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4B1708B0-879A-45B8-A237-6E7CB96B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79" y="2245326"/>
            <a:ext cx="302323" cy="24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9EB84110-A269-4977-A9AE-0BAAD34B9FA8}"/>
              </a:ext>
            </a:extLst>
          </p:cNvPr>
          <p:cNvSpPr/>
          <p:nvPr/>
        </p:nvSpPr>
        <p:spPr>
          <a:xfrm>
            <a:off x="982940" y="1961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D09177D-57E6-4CE8-844B-C80F13192A47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C3C7E052-5D8B-434C-9E51-6F4923083583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A0E0BDC-16A3-4C14-B0FB-156203B19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C5CC180A-FBED-44E2-869C-42EC29EB6B27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D48DA95-B3E1-4507-A7A4-7B28E61D6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A3FA1155-8EDA-413C-B39C-519B3CDB1BC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F0A35B5-6B98-4C0F-8086-1F1C7716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8226B5FD-CB01-4A7B-B46A-009814ABBC8B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E712F1B-B11D-4E31-8825-F49D83E37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02CC32AC-8833-4034-B8EF-19823B4932A2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CBBF1AA-6A10-4844-9712-1EB0CBA20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77FE7922-950E-4BC7-AB4A-2772B5E61EF9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8F6AA73E-49B8-48F3-879D-8DDC69C66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4F786AA-B979-46FD-897A-6E522E183EE7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1E6A48F2-E833-4FCB-BE12-DCC07C048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4802ABA0-6D39-415A-8E8D-3D3BE2F2127A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4FD43B4-3DAA-43A7-8E24-6FAC4B3B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13628689-8E6E-48EB-A229-7A128393CF1B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6E7F9A75-346D-4306-B5EF-AB5AC0F49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5817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수집한 자료를 어떤 방법으로 정리했는지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7D643AC-8808-4FF8-9101-29A4274B218E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32E21699-E14F-4121-A11C-9FEF7027E391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01EFC6D-4432-4259-97D9-202958C89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AF0F4B42-1152-41DA-8D46-A5298F581C35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E826841-BDAC-43DC-8D91-D4FBCF6BD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D0AA66B-1A24-4892-B7C9-16AB46540972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D1D1A02-E0B8-42A5-813D-0ECF6104F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74FC5B34-3E26-434A-AC8A-7C8858B9F033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A13E6DFA-0B97-4611-8596-337D81938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961121C0-80D6-4F48-8A07-C7B45F589542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3050C1BA-6CDF-4EB3-B163-6DE8028DD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ECCCC1C7-076E-44DA-B015-A8209BC5A023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F9326732-E168-49C5-9511-F3C3B4164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80E0E5B1-EF0A-42C6-861C-1F7F669C803C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873DC09-E237-43EA-8582-05E38361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3F6695D2-953C-400B-8632-9645DDB29069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4F744C5D-203F-4BC7-80CC-4154D0073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2B0A1DFD-72CC-460F-BEDD-A3BEBE03F2F9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5E331CF5-C06F-45B5-86B0-4600655F1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958A849-E0BA-47A6-A157-5B63E84F36A8}"/>
              </a:ext>
            </a:extLst>
          </p:cNvPr>
          <p:cNvSpPr/>
          <p:nvPr/>
        </p:nvSpPr>
        <p:spPr bwMode="auto">
          <a:xfrm>
            <a:off x="647564" y="2173662"/>
            <a:ext cx="5763222" cy="472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표와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막대그래프를 이용하여 정리했습니다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3FBCFF4B-77DD-4754-85B0-8943B84B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553" y="1988840"/>
            <a:ext cx="360000" cy="35500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4B1708B0-879A-45B8-A237-6E7CB96B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79128"/>
            <a:ext cx="302323" cy="24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9EB84110-A269-4977-A9AE-0BAAD34B9FA8}"/>
              </a:ext>
            </a:extLst>
          </p:cNvPr>
          <p:cNvSpPr/>
          <p:nvPr/>
        </p:nvSpPr>
        <p:spPr>
          <a:xfrm>
            <a:off x="910931" y="2004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_5, 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ED09B67-BCFF-4B71-B1D4-685B5BC3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" y="914790"/>
            <a:ext cx="6921130" cy="467445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8380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275" y="872716"/>
            <a:ext cx="6924993" cy="47129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분석하기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33763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5817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그래프로 자료를 해석할 때 주의할 점을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7D643AC-8808-4FF8-9101-29A4274B218E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32E21699-E14F-4121-A11C-9FEF7027E391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01EFC6D-4432-4259-97D9-202958C89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AF0F4B42-1152-41DA-8D46-A5298F581C35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E826841-BDAC-43DC-8D91-D4FBCF6BD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D0AA66B-1A24-4892-B7C9-16AB46540972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D1D1A02-E0B8-42A5-813D-0ECF6104F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74FC5B34-3E26-434A-AC8A-7C8858B9F033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A13E6DFA-0B97-4611-8596-337D81938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961121C0-80D6-4F48-8A07-C7B45F589542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3050C1BA-6CDF-4EB3-B163-6DE8028DD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ECCCC1C7-076E-44DA-B015-A8209BC5A023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F9326732-E168-49C5-9511-F3C3B4164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80E0E5B1-EF0A-42C6-861C-1F7F669C803C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873DC09-E237-43EA-8582-05E38361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3F6695D2-953C-400B-8632-9645DDB29069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4F744C5D-203F-4BC7-80CC-4154D0073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2B0A1DFD-72CC-460F-BEDD-A3BEBE03F2F9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5E331CF5-C06F-45B5-86B0-4600655F1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_5, 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958A849-E0BA-47A6-A157-5B63E84F36A8}"/>
              </a:ext>
            </a:extLst>
          </p:cNvPr>
          <p:cNvSpPr/>
          <p:nvPr/>
        </p:nvSpPr>
        <p:spPr bwMode="auto">
          <a:xfrm>
            <a:off x="654993" y="2163095"/>
            <a:ext cx="5763222" cy="7961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그래프에 나와 있는 자료를 바탕으로 하여 해석해야 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3FBCFF4B-77DD-4754-85B0-8943B84B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215" y="2024844"/>
            <a:ext cx="360000" cy="355000"/>
          </a:xfrm>
          <a:prstGeom prst="rect">
            <a:avLst/>
          </a:prstGeom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4B1708B0-879A-45B8-A237-6E7CB96B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08" y="2284312"/>
            <a:ext cx="302323" cy="24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9EB84110-A269-4977-A9AE-0BAAD34B9FA8}"/>
              </a:ext>
            </a:extLst>
          </p:cNvPr>
          <p:cNvSpPr/>
          <p:nvPr/>
        </p:nvSpPr>
        <p:spPr>
          <a:xfrm>
            <a:off x="679735" y="204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55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04C46B11-A059-47B8-AF14-6A60805357A3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01384CF-7D1D-4777-9A5E-FD2A287B249F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7273F274-6E88-4099-91C3-2A985776D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84B1BF1F-D048-4727-9484-E72454FC24E6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269BF12A-5E6D-4F5D-9D70-53B81A8F0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DB37807B-F9D0-4A11-B563-BF0FA455560C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953BE29A-3422-4BBD-A6FA-42370A801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8BB251AE-C683-4A68-B9B7-F1AF7FD3BD9C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13DBDFCE-FCA2-4AFB-8355-E212055EB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071ED538-C96F-494D-A8CE-63157665EC04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C65AF3E-9E4C-4CBD-82AD-E27089C91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D7C9CC83-E724-4272-A999-92207A792020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379B59AE-0496-441C-A52D-0B3BE326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305E8DDD-AAC6-4D47-BB3B-F585C6F52D08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85AE0641-F50B-4B63-9E0C-C30BE99CD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B4AE89D2-E180-4664-8FAC-5EDAA54C38C7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19295258-5903-4A01-8A05-96128B7C5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320E7AE2-330D-4460-B7FA-936659A02FA3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E3BBF7BC-B56E-4DC6-946B-7752D90F7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37C58016-DE6C-4F21-8A07-D3214A46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8DC06A33-AF03-49CE-BC73-4EC98F4B4797}"/>
              </a:ext>
            </a:extLst>
          </p:cNvPr>
          <p:cNvSpPr txBox="1"/>
          <p:nvPr/>
        </p:nvSpPr>
        <p:spPr>
          <a:xfrm>
            <a:off x="641071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도윤이네 반 학생들이 가 보고 싶은 나라를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중국에 가 보고 싶은 학생은 몇 명인지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E3466937-993E-477E-BCDF-17597808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100BCE4-B9C3-4606-BC92-529C45D5DD01}"/>
              </a:ext>
            </a:extLst>
          </p:cNvPr>
          <p:cNvSpPr txBox="1"/>
          <p:nvPr/>
        </p:nvSpPr>
        <p:spPr>
          <a:xfrm>
            <a:off x="7014943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cdata2.tsherpa.co.kr/tsherpa/MultiMedia/Flash/2020/curri/index.html?flashxmlnum=yuni4856&amp;classa=A8-C1-41-MM-MM-04-06-05-0-0-0-0&amp;classno=MM_41_04/suh_0401_05_0005/suh_0401_05_0005_401_1.html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xmlns="" id="{31221EC4-F143-4376-BA53-E854624E1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19314"/>
              </p:ext>
            </p:extLst>
          </p:nvPr>
        </p:nvGraphicFramePr>
        <p:xfrm>
          <a:off x="935595" y="2989478"/>
          <a:ext cx="50038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74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3" name="모서리가 둥근 직사각형 47">
            <a:extLst>
              <a:ext uri="{FF2B5EF4-FFF2-40B4-BE49-F238E27FC236}">
                <a16:creationId xmlns:a16="http://schemas.microsoft.com/office/drawing/2014/main" xmlns="" id="{BB3B2D79-9159-40CA-8C13-A9F9BC118406}"/>
              </a:ext>
            </a:extLst>
          </p:cNvPr>
          <p:cNvSpPr/>
          <p:nvPr/>
        </p:nvSpPr>
        <p:spPr bwMode="auto">
          <a:xfrm>
            <a:off x="1828019" y="2399781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 보고 싶은 나라별 학생 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00A5BB8-A486-4F6C-9549-1BD762164CA3}"/>
              </a:ext>
            </a:extLst>
          </p:cNvPr>
          <p:cNvSpPr txBox="1"/>
          <p:nvPr/>
        </p:nvSpPr>
        <p:spPr>
          <a:xfrm>
            <a:off x="3465691" y="4309522"/>
            <a:ext cx="495468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ACFC4F59-EE7D-421E-99A1-4F417F869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936" y="4501882"/>
            <a:ext cx="378494" cy="403282"/>
          </a:xfrm>
          <a:prstGeom prst="rect">
            <a:avLst/>
          </a:prstGeom>
        </p:spPr>
      </p:pic>
      <p:sp>
        <p:nvSpPr>
          <p:cNvPr id="46" name="TextBox 43"/>
          <p:cNvSpPr txBox="1"/>
          <p:nvPr/>
        </p:nvSpPr>
        <p:spPr>
          <a:xfrm>
            <a:off x="3862595" y="4318802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15719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4285976" y="5169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04C46B11-A059-47B8-AF14-6A60805357A3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01384CF-7D1D-4777-9A5E-FD2A287B249F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7273F274-6E88-4099-91C3-2A985776D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84B1BF1F-D048-4727-9484-E72454FC24E6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269BF12A-5E6D-4F5D-9D70-53B81A8F0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DB37807B-F9D0-4A11-B563-BF0FA455560C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953BE29A-3422-4BBD-A6FA-42370A801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8BB251AE-C683-4A68-B9B7-F1AF7FD3BD9C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13DBDFCE-FCA2-4AFB-8355-E212055EB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071ED538-C96F-494D-A8CE-63157665EC04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C65AF3E-9E4C-4CBD-82AD-E27089C91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D7C9CC83-E724-4272-A999-92207A792020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379B59AE-0496-441C-A52D-0B3BE326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305E8DDD-AAC6-4D47-BB3B-F585C6F52D08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85AE0641-F50B-4B63-9E0C-C30BE99CD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B4AE89D2-E180-4664-8FAC-5EDAA54C38C7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19295258-5903-4A01-8A05-96128B7C5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320E7AE2-330D-4460-B7FA-936659A02FA3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E3BBF7BC-B56E-4DC6-946B-7752D90F7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37C58016-DE6C-4F21-8A07-D3214A46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8DC06A33-AF03-49CE-BC73-4EC98F4B4797}"/>
              </a:ext>
            </a:extLst>
          </p:cNvPr>
          <p:cNvSpPr txBox="1"/>
          <p:nvPr/>
        </p:nvSpPr>
        <p:spPr>
          <a:xfrm>
            <a:off x="641071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도윤이네 반 학생들이 가 보고 싶은 나라를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중국에 가 보고 싶은 학생은 몇 명인지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E3466937-993E-477E-BCDF-17597808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xmlns="" id="{31221EC4-F143-4376-BA53-E854624E1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7665"/>
              </p:ext>
            </p:extLst>
          </p:nvPr>
        </p:nvGraphicFramePr>
        <p:xfrm>
          <a:off x="935595" y="2989478"/>
          <a:ext cx="50038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74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00077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xmlns="" id="{BB3B2D79-9159-40CA-8C13-A9F9BC118406}"/>
              </a:ext>
            </a:extLst>
          </p:cNvPr>
          <p:cNvSpPr/>
          <p:nvPr/>
        </p:nvSpPr>
        <p:spPr bwMode="auto">
          <a:xfrm>
            <a:off x="1828019" y="2399781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 보고 싶은 나라별 학생 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00A5BB8-A486-4F6C-9549-1BD762164CA3}"/>
              </a:ext>
            </a:extLst>
          </p:cNvPr>
          <p:cNvSpPr txBox="1"/>
          <p:nvPr/>
        </p:nvSpPr>
        <p:spPr>
          <a:xfrm>
            <a:off x="3465691" y="4309522"/>
            <a:ext cx="495468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ACFC4F59-EE7D-421E-99A1-4F417F86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936" y="4501882"/>
            <a:ext cx="378494" cy="403282"/>
          </a:xfrm>
          <a:prstGeom prst="rect">
            <a:avLst/>
          </a:prstGeom>
        </p:spPr>
      </p:pic>
      <p:sp>
        <p:nvSpPr>
          <p:cNvPr id="59" name="TextBox 43"/>
          <p:cNvSpPr txBox="1"/>
          <p:nvPr/>
        </p:nvSpPr>
        <p:spPr>
          <a:xfrm>
            <a:off x="3862595" y="4318802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15719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4005064"/>
            <a:ext cx="6667165" cy="10407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중국에 가 보고 싶은 학생 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18103" y="38070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207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E64EB54D-B0B7-4CEF-AB23-6B0131A4E1F1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xmlns="" id="{612F4F52-69B3-474B-BA20-050966F0A05F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AC36D5B2-DDB0-44CD-AFCB-BC714197D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B3DA4AAB-B58B-4B97-B6D9-F8D1613AB019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5AE28A83-4B6C-47B6-87AE-27D42349B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xmlns="" id="{5CBE8911-C898-42D3-A2F7-8AE0AA1BF9C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6321D9EB-B73C-47B9-B636-00342C5E4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xmlns="" id="{CBB58620-EDC1-4D95-BF1D-BBBD5AFA24FB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689650EA-0D57-4B73-8B74-E1D8DD963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598D9B7E-7A6C-445B-9D91-DB6DB09F4B01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D4518572-F091-4BB4-91C7-88F05E6E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C7226D28-D02B-4EF5-A89E-0EC9302B8D58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464B7851-8351-41DB-A2EC-9B5A5A0A6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D31BECD6-B1FC-46F0-8A68-0E563E392327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762BA88D-4E28-42E4-A780-2C366BE3C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1C45C32E-C8AF-4DB2-B399-2589CE0646A2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9BE44663-DECB-4272-B0FB-B4FA66945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2" name="순서도: 대체 처리 111">
              <a:extLst>
                <a:ext uri="{FF2B5EF4-FFF2-40B4-BE49-F238E27FC236}">
                  <a16:creationId xmlns:a16="http://schemas.microsoft.com/office/drawing/2014/main" xmlns="" id="{94FE039C-65AB-43F6-B87C-4029807D270D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EDD35B0C-0CC7-4FB3-ABC4-BCD694D09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sp>
        <p:nvSpPr>
          <p:cNvPr id="55" name="TextBox 43"/>
          <p:cNvSpPr txBox="1"/>
          <p:nvPr/>
        </p:nvSpPr>
        <p:spPr>
          <a:xfrm>
            <a:off x="682404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표를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1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56276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://cdata2.tsherpa.co.kr/tsherpa/MultiMedia/Flash/2020/curri/index.html?flashxmlnum=yuni4856&amp;classa=A8-C1-41-MM-MM-04-06-05-0-0-0-0&amp;classno=MM_41_04/suh_0401_05_0005/suh_0401_05_0005_301_1.html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보기 버튼 클릭하면 다음과 같이 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83E2C78D-0D83-4881-81DA-BDAD8B30962B}"/>
              </a:ext>
            </a:extLst>
          </p:cNvPr>
          <p:cNvSpPr/>
          <p:nvPr/>
        </p:nvSpPr>
        <p:spPr>
          <a:xfrm>
            <a:off x="713333" y="1672547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0E8C295-7EA1-410C-AECD-AA5822E3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65" y="161686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모서리가 둥근 직사각형 47">
            <a:extLst>
              <a:ext uri="{FF2B5EF4-FFF2-40B4-BE49-F238E27FC236}">
                <a16:creationId xmlns:a16="http://schemas.microsoft.com/office/drawing/2014/main" xmlns="" id="{E012E820-8F48-4977-9E47-969FED1F8999}"/>
              </a:ext>
            </a:extLst>
          </p:cNvPr>
          <p:cNvSpPr/>
          <p:nvPr/>
        </p:nvSpPr>
        <p:spPr bwMode="auto">
          <a:xfrm>
            <a:off x="1828019" y="2399781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 보고 싶은 나라별 학생 수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23B240AC-4495-43B0-9BC4-01CD92EAA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033" y="1592796"/>
            <a:ext cx="973115" cy="363205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2A2719D-CED4-4C8F-81EB-2E672AFA6866}"/>
              </a:ext>
            </a:extLst>
          </p:cNvPr>
          <p:cNvSpPr/>
          <p:nvPr/>
        </p:nvSpPr>
        <p:spPr>
          <a:xfrm>
            <a:off x="5654554" y="1891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10D80CF8-D713-4897-BE6D-F70729F08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2937436"/>
            <a:ext cx="4545907" cy="2144183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A2674AB2-B0D5-40CA-8C9A-CE63BDD62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586" y="3168395"/>
            <a:ext cx="2871233" cy="1682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18A773B2-ECDD-4161-918D-D70D2EFBF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8124" y="2745633"/>
            <a:ext cx="378494" cy="4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E394BA4D-B787-4CD3-A58B-A9F0D2E725D0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376555E8-D9D9-434D-AADD-CC54F7612B43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156EF85-8ED6-4DD3-84B9-C2E6EA07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549ADA1F-18C0-476F-AB2A-5E1C0A9851C0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CFB35F0-7C22-4668-AC54-BBDEA01C1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D0FD97B4-F78A-42A6-A725-38CD199E0B0D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170592D-5C49-4F84-A48C-BB4562562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2500B4F0-DC1F-4177-859C-404C01C79F7A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62920DBF-67CD-429A-B730-579E421A2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87810DFC-2A39-49E2-9A9F-7D2435BDD6CE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F12766BA-F627-49DB-8799-69E1463A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A4385C9D-C232-43D0-9EE2-D25EE551E51B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DB6AA09C-5B31-4C32-80E3-E8BFEAAC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131ADC54-6F28-4FBC-8CA5-C6179E157852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26C824C-5DDD-4783-B225-67E75C9BC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5A54DABF-D3B2-4D59-A2BD-F7F1E662422C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6586FA0C-EC15-44D7-AE23-8D1E31EF7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08BAA246-436E-4DC2-AF2A-FAB6A25A45F7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E02F7EC6-26D8-4CAA-BB80-64FCC0E95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https://cdata2.tsherpa.co.kr/tsherpa/MultiMedia/Flash/2020/curri/index.html?flashxmlnum=yuni4856&amp;classa=A8-C1-41-MM-MM-04-06-05-0-0-0-0&amp;classno=MM_41_04/suh_0401_05_0005/suh_0401_05_0005_301_1.html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A6FCC5B7-8761-4152-85AC-7B9789AEABE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많은 학생들이 가 보고 싶은 나라는 어디인지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DC75CED-9645-42BF-81E0-96CDB60447AC}"/>
              </a:ext>
            </a:extLst>
          </p:cNvPr>
          <p:cNvSpPr txBox="1"/>
          <p:nvPr/>
        </p:nvSpPr>
        <p:spPr>
          <a:xfrm>
            <a:off x="5580112" y="3870526"/>
            <a:ext cx="80198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23311653-7B21-49DD-A849-7FB304D4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21" y="3659604"/>
            <a:ext cx="378494" cy="40328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4AD3A39A-29CB-43DC-84F6-1C66D2A6C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74" y="2972094"/>
            <a:ext cx="4568635" cy="2181583"/>
          </a:xfrm>
          <a:prstGeom prst="rect">
            <a:avLst/>
          </a:prstGeom>
        </p:spPr>
      </p:pic>
      <p:sp>
        <p:nvSpPr>
          <p:cNvPr id="60" name="모서리가 둥근 직사각형 47">
            <a:extLst>
              <a:ext uri="{FF2B5EF4-FFF2-40B4-BE49-F238E27FC236}">
                <a16:creationId xmlns:a16="http://schemas.microsoft.com/office/drawing/2014/main" xmlns="" id="{13892C4F-8D7C-410F-9D4C-CD5AE75440A9}"/>
              </a:ext>
            </a:extLst>
          </p:cNvPr>
          <p:cNvSpPr/>
          <p:nvPr/>
        </p:nvSpPr>
        <p:spPr bwMode="auto">
          <a:xfrm>
            <a:off x="1828019" y="2399781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 보고 싶은 나라별 학생 수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07D9152-1D00-422A-B09C-65205518CE38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694B8B47-F527-4D3F-B7B4-E83D15C11D80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702B49A-B09F-4B2E-8524-AF3C453AA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143D0CCD-3CC7-406F-8A2A-3B6A0AA48D18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1B329E5-B78F-47E0-B5B0-7A6599959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6246C569-1186-4CC2-9D86-3395676FA7B0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006E097-ACCD-4148-B245-C8FFACC60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42B4D186-B4BD-4405-B24E-4392DCD97390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CAF116F-5565-458C-9ED7-71E8672FB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F5C0DF78-7853-4317-8CA7-FE3664326562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429548A8-358A-485D-8FA3-73D9CDE18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8184470C-B168-4A0D-A6AF-8FBD5C6DBD77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476A7094-9061-41F0-9CBE-B80D03822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6ECF8115-EB0F-4132-9814-6705491A9ABE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BBC9BC5-FD81-43D4-9DA3-E9A12BA99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4FF73F34-1FBD-4A42-ACE0-67F2C50A8E5C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06E5D49-13A2-470F-B71F-302568510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219AAB5F-9AF6-4BB6-9622-7A14FF40133C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FEEF962-0CCF-4F18-BD9D-C32BDB58A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62378D1-6791-467C-B5E9-CD33E1A78A7F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cdata2.tsherpa.co.kr/tsherpa/MultiMedia/Flash/2020/curri/index.html?flashxmlnum=yuni4856&amp;classa=A8-C1-41-MM-MM-04-06-05-0-0-0-0&amp;classno=MM_41_04/suh_0401_05_0005/suh_0401_05_0005_401_1.html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BCA2B83-DF73-45CB-BC9C-6FF2E46AD71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월의 날씨를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맑은 날은 며칠인지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:a16="http://schemas.microsoft.com/office/drawing/2014/main" xmlns="" id="{F4A7D5CC-885E-473D-B89A-DC283DCAF382}"/>
              </a:ext>
            </a:extLst>
          </p:cNvPr>
          <p:cNvSpPr/>
          <p:nvPr/>
        </p:nvSpPr>
        <p:spPr bwMode="auto">
          <a:xfrm>
            <a:off x="2593370" y="2445141"/>
            <a:ext cx="1994656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날씨별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날수</a:t>
            </a:r>
          </a:p>
        </p:txBody>
      </p:sp>
      <p:graphicFrame>
        <p:nvGraphicFramePr>
          <p:cNvPr id="47" name="표 4">
            <a:extLst>
              <a:ext uri="{FF2B5EF4-FFF2-40B4-BE49-F238E27FC236}">
                <a16:creationId xmlns:a16="http://schemas.microsoft.com/office/drawing/2014/main" xmlns="" id="{0D708AA0-8F58-4EB4-9831-4B97E810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56361"/>
              </p:ext>
            </p:extLst>
          </p:nvPr>
        </p:nvGraphicFramePr>
        <p:xfrm>
          <a:off x="899592" y="2989478"/>
          <a:ext cx="5535950" cy="74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190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흐린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온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05CD0DA-2478-4561-8DF1-5E4D07B44A29}"/>
              </a:ext>
            </a:extLst>
          </p:cNvPr>
          <p:cNvSpPr txBox="1"/>
          <p:nvPr/>
        </p:nvSpPr>
        <p:spPr>
          <a:xfrm>
            <a:off x="3233445" y="4385277"/>
            <a:ext cx="452701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084817A2-7ED6-43EE-AF11-9FC3C80FE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301" y="4174355"/>
            <a:ext cx="378494" cy="403282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3620202" y="4400527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1597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4285976" y="5227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07D9152-1D00-422A-B09C-65205518CE38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694B8B47-F527-4D3F-B7B4-E83D15C11D80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702B49A-B09F-4B2E-8524-AF3C453AA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143D0CCD-3CC7-406F-8A2A-3B6A0AA48D18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1B329E5-B78F-47E0-B5B0-7A6599959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6246C569-1186-4CC2-9D86-3395676FA7B0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006E097-ACCD-4148-B245-C8FFACC60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42B4D186-B4BD-4405-B24E-4392DCD97390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CAF116F-5565-458C-9ED7-71E8672FB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F5C0DF78-7853-4317-8CA7-FE3664326562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429548A8-358A-485D-8FA3-73D9CDE18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8184470C-B168-4A0D-A6AF-8FBD5C6DBD77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476A7094-9061-41F0-9CBE-B80D03822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6ECF8115-EB0F-4132-9814-6705491A9ABE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BBC9BC5-FD81-43D4-9DA3-E9A12BA99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4FF73F34-1FBD-4A42-ACE0-67F2C50A8E5C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06E5D49-13A2-470F-B71F-302568510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219AAB5F-9AF6-4BB6-9622-7A14FF40133C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FEEF962-0CCF-4F18-BD9D-C32BDB58A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EBCA2B83-DF73-45CB-BC9C-6FF2E46AD71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월의 날씨를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맑은 날은 며칠인지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모서리가 둥근 직사각형 47">
            <a:extLst>
              <a:ext uri="{FF2B5EF4-FFF2-40B4-BE49-F238E27FC236}">
                <a16:creationId xmlns:a16="http://schemas.microsoft.com/office/drawing/2014/main" xmlns="" id="{F4A7D5CC-885E-473D-B89A-DC283DCAF382}"/>
              </a:ext>
            </a:extLst>
          </p:cNvPr>
          <p:cNvSpPr/>
          <p:nvPr/>
        </p:nvSpPr>
        <p:spPr bwMode="auto">
          <a:xfrm>
            <a:off x="2593370" y="2445141"/>
            <a:ext cx="1994656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날씨별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날수</a:t>
            </a:r>
          </a:p>
        </p:txBody>
      </p:sp>
      <p:graphicFrame>
        <p:nvGraphicFramePr>
          <p:cNvPr id="60" name="표 4">
            <a:extLst>
              <a:ext uri="{FF2B5EF4-FFF2-40B4-BE49-F238E27FC236}">
                <a16:creationId xmlns:a16="http://schemas.microsoft.com/office/drawing/2014/main" xmlns="" id="{0D708AA0-8F58-4EB4-9831-4B97E810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43439"/>
              </p:ext>
            </p:extLst>
          </p:nvPr>
        </p:nvGraphicFramePr>
        <p:xfrm>
          <a:off x="899592" y="2989478"/>
          <a:ext cx="5535950" cy="74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190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107190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맑은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흐린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온 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05CD0DA-2478-4561-8DF1-5E4D07B44A29}"/>
              </a:ext>
            </a:extLst>
          </p:cNvPr>
          <p:cNvSpPr txBox="1"/>
          <p:nvPr/>
        </p:nvSpPr>
        <p:spPr>
          <a:xfrm>
            <a:off x="3233445" y="4385277"/>
            <a:ext cx="452701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084817A2-7ED6-43EE-AF11-9FC3C80F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301" y="4174355"/>
            <a:ext cx="378494" cy="403282"/>
          </a:xfrm>
          <a:prstGeom prst="rect">
            <a:avLst/>
          </a:prstGeom>
        </p:spPr>
      </p:pic>
      <p:sp>
        <p:nvSpPr>
          <p:cNvPr id="63" name="TextBox 43"/>
          <p:cNvSpPr txBox="1"/>
          <p:nvPr/>
        </p:nvSpPr>
        <p:spPr>
          <a:xfrm>
            <a:off x="3620202" y="4400527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1597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4005064"/>
            <a:ext cx="6667165" cy="10407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맑은 날 수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15(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18103" y="38070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04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6791A7D-4B62-45F1-B1DA-BEB3E7487999}"/>
              </a:ext>
            </a:extLst>
          </p:cNvPr>
          <p:cNvGrpSpPr/>
          <p:nvPr/>
        </p:nvGrpSpPr>
        <p:grpSpPr>
          <a:xfrm>
            <a:off x="1943708" y="955213"/>
            <a:ext cx="4932548" cy="316849"/>
            <a:chOff x="2500096" y="955213"/>
            <a:chExt cx="4932548" cy="316849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79756F51-627C-4393-BEF9-A84AA589E84B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B484649-0839-452F-881F-2A22025A3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C9D1785A-2EA8-41D9-B4DF-F8942B180A09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84807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5CEB778-1924-4B4B-B0DD-BDCE320F1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8F946486-8B3A-48F9-890E-79C2EE4C5D8C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0402CEEC-FABE-420E-B9A0-A1A86F986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D16BB444-8A48-40EF-A82F-670B049ED616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2EEFFC1-DDAF-4434-B5A0-CFF4A4219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61824448-98EA-49D3-ADB8-09C41C08C2CF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061BDBBA-1C3C-40CA-9B04-2E33BE5CD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DDF11110-632B-4F53-BE6D-DC4E05AF74AF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C7937660-A674-474C-90FE-5BE7F9448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851B8811-6DE0-42B3-8A92-86D2EC3443C3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CE65A0E0-7A63-420A-BA55-8E5C1DC5A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221684B2-E4AE-4E34-BF7F-4E71DFE66E0E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D30CDF7-F23A-4A75-8F74-EFE79E567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21C64DD4-C75F-465E-BA80-F9CC90E2311E}"/>
                </a:ext>
              </a:extLst>
            </p:cNvPr>
            <p:cNvSpPr/>
            <p:nvPr/>
          </p:nvSpPr>
          <p:spPr>
            <a:xfrm>
              <a:off x="679792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1EC3FE72-2080-4A12-9A1E-3DAF68D86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24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0EFD62E2-A2BE-4CD6-8855-6CE34F1E5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27" y="3007049"/>
            <a:ext cx="4462989" cy="2107040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(5~9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://cdata2.tsherpa.co.kr/tsherpa/MultiMedia/Flash/2020/curri/index.html?flashxmlnum=yuni4856&amp;classa=A8-C1-41-MM-MM-04-06-05-0-0-0-0&amp;classno=MM_41_04/suh_0401_05_0005/suh_0401_05_0005_301_1.html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보기 버튼 클릭하면 다음과 같이 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92518D3D-9BD5-4703-A8AF-C81392FB2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108" y="2873844"/>
            <a:ext cx="360000" cy="355000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E2E94AEB-E24D-4334-9E86-4C8D60C461D0}"/>
              </a:ext>
            </a:extLst>
          </p:cNvPr>
          <p:cNvSpPr txBox="1"/>
          <p:nvPr/>
        </p:nvSpPr>
        <p:spPr>
          <a:xfrm>
            <a:off x="682404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표를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F57F652E-E0C4-46C8-897D-3FF4D6C4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1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>
            <a:extLst>
              <a:ext uri="{FF2B5EF4-FFF2-40B4-BE49-F238E27FC236}">
                <a16:creationId xmlns:a16="http://schemas.microsoft.com/office/drawing/2014/main" xmlns="" id="{DC1822A3-20FF-4FA5-877C-6245F0C59CCF}"/>
              </a:ext>
            </a:extLst>
          </p:cNvPr>
          <p:cNvSpPr/>
          <p:nvPr/>
        </p:nvSpPr>
        <p:spPr>
          <a:xfrm>
            <a:off x="713333" y="1672547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1CC7ADE-E1C0-459B-A9B3-60A163E8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65" y="161686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6D341C9-DEC8-4406-BA6D-D26E83895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033" y="1592796"/>
            <a:ext cx="973115" cy="363205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5B0C9E6A-216D-4D6D-BEA4-CAE8C62407B7}"/>
              </a:ext>
            </a:extLst>
          </p:cNvPr>
          <p:cNvSpPr/>
          <p:nvPr/>
        </p:nvSpPr>
        <p:spPr>
          <a:xfrm>
            <a:off x="5654554" y="1891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47">
            <a:extLst>
              <a:ext uri="{FF2B5EF4-FFF2-40B4-BE49-F238E27FC236}">
                <a16:creationId xmlns:a16="http://schemas.microsoft.com/office/drawing/2014/main" xmlns="" id="{D479EB3E-9E2E-43B7-9645-4DF7C33E48E6}"/>
              </a:ext>
            </a:extLst>
          </p:cNvPr>
          <p:cNvSpPr/>
          <p:nvPr/>
        </p:nvSpPr>
        <p:spPr bwMode="auto">
          <a:xfrm>
            <a:off x="2593370" y="2445141"/>
            <a:ext cx="1994656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날씨별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날수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A0B0077D-83FA-40F2-986F-FB10CC40A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276" y="3051344"/>
            <a:ext cx="3251825" cy="1976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27E8D260-4987-4041-A93A-6B2EC949DD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5250" r="36526" b="18997"/>
          <a:stretch/>
        </p:blipFill>
        <p:spPr>
          <a:xfrm>
            <a:off x="93074" y="1700808"/>
            <a:ext cx="3664627" cy="30293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7988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크기 조절하기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095131"/>
            <a:ext cx="2872459" cy="992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모둠원들이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자료를 수집하여 분석하는 활동을 하려고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:a16="http://schemas.microsoft.com/office/drawing/2014/main" xmlns="" id="{08F0B304-735C-47C1-A2A3-19939F7BEFCC}"/>
              </a:ext>
            </a:extLst>
          </p:cNvPr>
          <p:cNvSpPr/>
          <p:nvPr/>
        </p:nvSpPr>
        <p:spPr>
          <a:xfrm flipH="1">
            <a:off x="124780" y="1775417"/>
            <a:ext cx="2286980" cy="863817"/>
          </a:xfrm>
          <a:prstGeom prst="wedgeRoundRectCallout">
            <a:avLst>
              <a:gd name="adj1" fmla="val 6102"/>
              <a:gd name="adj2" fmla="val 802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시간에는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수집하여 분석하는 활동을 할 거야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:a16="http://schemas.microsoft.com/office/drawing/2014/main" xmlns="" id="{1A4D616E-2802-428B-9F19-98DC2CFA5ABD}"/>
              </a:ext>
            </a:extLst>
          </p:cNvPr>
          <p:cNvSpPr/>
          <p:nvPr/>
        </p:nvSpPr>
        <p:spPr>
          <a:xfrm flipH="1">
            <a:off x="2447764" y="2205949"/>
            <a:ext cx="1508772" cy="829137"/>
          </a:xfrm>
          <a:prstGeom prst="wedgeRoundRectCallout">
            <a:avLst>
              <a:gd name="adj1" fmla="val -10204"/>
              <a:gd name="adj2" fmla="val 6615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자료를 막대그래프로 나타내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9450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3627589" y="43484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429449" y="1372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619EB221-B1ED-4093-B429-4C73A4204282}"/>
              </a:ext>
            </a:extLst>
          </p:cNvPr>
          <p:cNvGrpSpPr/>
          <p:nvPr/>
        </p:nvGrpSpPr>
        <p:grpSpPr>
          <a:xfrm>
            <a:off x="3740734" y="1368385"/>
            <a:ext cx="3243534" cy="260415"/>
            <a:chOff x="3707904" y="1332381"/>
            <a:chExt cx="3243534" cy="26041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594DFE4F-64E6-4178-8748-5175D3969CEE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4F8D4757-4FE6-4223-92F5-4486A25CB6D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427ACF0F-67C7-473C-9C62-E4852A4FD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ECEBEED8-3594-49D1-97E8-C2CAF2C89D01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E6C9ADC9-ECF9-400C-9BB8-1ECFF483601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766AF3AB-37CD-49B4-A715-28B12049C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24F22FA6-6724-4F0C-B92D-6AB686DE50C1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9669A024-2EAD-4DB9-9DB0-3637B338219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94CECBEB-1FCF-4635-93DE-532751C8D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F3A12DCA-CD95-4DA8-AB74-6064F0F57B22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22B94D6D-AF14-4461-B44A-6B91069E38D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709F8AF4-3DCD-42D9-B5B8-4FDF1B54E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D79C9862-5F7F-4641-BF8E-EE3572E4864B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C0801310-8A7B-4BEC-81B2-C40AB6500E1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23E7CA01-CC72-4620-929A-F569192B1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7DF85B1-6B20-44AE-B8BD-DBB5DC84BC79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D10F8857-D448-4FA2-9AC1-F6757468A61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07DDC331-18BF-41DB-B07B-526C24909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9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2721EFE-99EE-4B26-AF3B-AE7BE29CD4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-647" r="30883" b="18997"/>
          <a:stretch/>
        </p:blipFill>
        <p:spPr>
          <a:xfrm>
            <a:off x="143508" y="874142"/>
            <a:ext cx="4712950" cy="465178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8C27384E-16BB-43C1-AB1E-CF5C83C693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94" t="6740" r="11232" b="25571"/>
          <a:stretch/>
        </p:blipFill>
        <p:spPr>
          <a:xfrm>
            <a:off x="4355976" y="1081472"/>
            <a:ext cx="2557024" cy="4651784"/>
          </a:xfrm>
          <a:prstGeom prst="rect">
            <a:avLst/>
          </a:prstGeom>
        </p:spPr>
      </p:pic>
      <p:pic>
        <p:nvPicPr>
          <p:cNvPr id="24" name="Picture 31">
            <a:extLst>
              <a:ext uri="{FF2B5EF4-FFF2-40B4-BE49-F238E27FC236}">
                <a16:creationId xmlns:a16="http://schemas.microsoft.com/office/drawing/2014/main" xmlns="" id="{D39C703D-5856-4987-B306-BD02122A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87172" y="237281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348203-28CC-44EE-A392-118A6C45E8AA}"/>
              </a:ext>
            </a:extLst>
          </p:cNvPr>
          <p:cNvSpPr txBox="1"/>
          <p:nvPr/>
        </p:nvSpPr>
        <p:spPr>
          <a:xfrm>
            <a:off x="4873143" y="1922475"/>
            <a:ext cx="1570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정하기</a:t>
            </a:r>
          </a:p>
        </p:txBody>
      </p:sp>
      <p:pic>
        <p:nvPicPr>
          <p:cNvPr id="30" name="Picture 31">
            <a:extLst>
              <a:ext uri="{FF2B5EF4-FFF2-40B4-BE49-F238E27FC236}">
                <a16:creationId xmlns:a16="http://schemas.microsoft.com/office/drawing/2014/main" xmlns="" id="{23199530-281F-42BD-B802-DE177DE7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87172" y="322216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F61E809-11F0-4851-B822-77062981AF5F}"/>
              </a:ext>
            </a:extLst>
          </p:cNvPr>
          <p:cNvSpPr txBox="1"/>
          <p:nvPr/>
        </p:nvSpPr>
        <p:spPr>
          <a:xfrm>
            <a:off x="4788645" y="2771818"/>
            <a:ext cx="17399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수집하기</a:t>
            </a:r>
          </a:p>
        </p:txBody>
      </p:sp>
      <p:pic>
        <p:nvPicPr>
          <p:cNvPr id="33" name="Picture 31">
            <a:extLst>
              <a:ext uri="{FF2B5EF4-FFF2-40B4-BE49-F238E27FC236}">
                <a16:creationId xmlns:a16="http://schemas.microsoft.com/office/drawing/2014/main" xmlns="" id="{0A0AB4CA-34F6-48DE-BD82-0F62FD6F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87172" y="43638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E5637B1-DB06-4AE6-BBCF-BF620980BF78}"/>
              </a:ext>
            </a:extLst>
          </p:cNvPr>
          <p:cNvSpPr txBox="1"/>
          <p:nvPr/>
        </p:nvSpPr>
        <p:spPr>
          <a:xfrm>
            <a:off x="4788645" y="3621161"/>
            <a:ext cx="17399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FA0652-EFB2-4C50-90AE-3EA5CCC48DE5}"/>
              </a:ext>
            </a:extLst>
          </p:cNvPr>
          <p:cNvSpPr txBox="1"/>
          <p:nvPr/>
        </p:nvSpPr>
        <p:spPr>
          <a:xfrm>
            <a:off x="4788645" y="4762889"/>
            <a:ext cx="173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막대그래프로 자료 해석하기</a:t>
            </a:r>
          </a:p>
        </p:txBody>
      </p:sp>
      <p:sp>
        <p:nvSpPr>
          <p:cNvPr id="37" name="말풍선: 사각형 8">
            <a:extLst>
              <a:ext uri="{FF2B5EF4-FFF2-40B4-BE49-F238E27FC236}">
                <a16:creationId xmlns:a16="http://schemas.microsoft.com/office/drawing/2014/main" xmlns="" id="{C73F96F3-F05B-4DD6-BEB5-E2700B78C0B4}"/>
              </a:ext>
            </a:extLst>
          </p:cNvPr>
          <p:cNvSpPr/>
          <p:nvPr/>
        </p:nvSpPr>
        <p:spPr>
          <a:xfrm flipH="1">
            <a:off x="88775" y="1754681"/>
            <a:ext cx="3027727" cy="1017137"/>
          </a:xfrm>
          <a:prstGeom prst="wedgeRoundRectCallout">
            <a:avLst>
              <a:gd name="adj1" fmla="val 12966"/>
              <a:gd name="adj2" fmla="val 6886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시간에는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수집하여 분석하는 활동을 할 거야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말풍선: 사각형 8">
            <a:extLst>
              <a:ext uri="{FF2B5EF4-FFF2-40B4-BE49-F238E27FC236}">
                <a16:creationId xmlns:a16="http://schemas.microsoft.com/office/drawing/2014/main" xmlns="" id="{1AA41941-C850-466B-9F6F-573B7F797569}"/>
              </a:ext>
            </a:extLst>
          </p:cNvPr>
          <p:cNvSpPr/>
          <p:nvPr/>
        </p:nvSpPr>
        <p:spPr>
          <a:xfrm flipH="1">
            <a:off x="143508" y="4359129"/>
            <a:ext cx="2390683" cy="890905"/>
          </a:xfrm>
          <a:prstGeom prst="wedgeRoundRectCallout">
            <a:avLst>
              <a:gd name="adj1" fmla="val -27654"/>
              <a:gd name="adj2" fmla="val -6230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자료를 막대그래프로 나타내 보자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093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크기 조절하기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616576"/>
            <a:ext cx="2872459" cy="634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조사하고 싶은 주제를 정합니다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425928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수집하여 분석하는 활동을 하려면 먼저 무엇을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5B187699-86FE-4F39-B0FC-623C6C6F5A19}"/>
              </a:ext>
            </a:extLst>
          </p:cNvPr>
          <p:cNvGrpSpPr/>
          <p:nvPr/>
        </p:nvGrpSpPr>
        <p:grpSpPr>
          <a:xfrm>
            <a:off x="3740734" y="1368385"/>
            <a:ext cx="3243534" cy="260415"/>
            <a:chOff x="3707904" y="1332381"/>
            <a:chExt cx="3243534" cy="26041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2BE20B0D-5CC2-40F3-B3E8-215815101315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7665D828-FF7F-4C5C-B800-14F88661FF7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ECAB7B73-EB48-4A9D-92DF-18CA979CD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5FB9AB16-8DAB-428E-BF86-8D94BD608E97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80E17C07-B9F7-43DC-95A4-3F4D8A0FEF3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464CB513-5459-455A-99DA-95D78EDBE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90A48B9E-84F6-479D-9A7B-C2383DA586EE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B899E3E5-CCD5-4C49-B078-19FBB6406F0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85BD0229-15B7-4E38-8B78-EE287611AD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48CA563F-0137-46D0-983B-9AB4147226DA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1ACA11C4-DCBB-41D1-92E5-CC4A3ABB59C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4B1A8C13-FB0A-47BE-8E43-E1682DB63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A4EA978B-7245-4CC3-A872-FE242FF2B4CE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339856C0-2ABE-4A04-809D-EFE7869F6D5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977E5D7B-5C0F-4AD4-A3D0-1F061190EF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6F2AABCD-5B86-4830-A0F9-C89DD9163B97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027329BF-592B-4229-B193-A2CCB7090AE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59E52BF2-F05A-4B3B-B05D-4DAA91FF09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60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27E8D260-4987-4041-A93A-6B2EC949DD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5250" r="36526" b="18997"/>
          <a:stretch/>
        </p:blipFill>
        <p:spPr>
          <a:xfrm>
            <a:off x="93074" y="1700808"/>
            <a:ext cx="3664627" cy="3029387"/>
          </a:xfrm>
          <a:prstGeom prst="rect">
            <a:avLst/>
          </a:prstGeom>
        </p:spPr>
      </p:pic>
      <p:sp>
        <p:nvSpPr>
          <p:cNvPr id="52" name="말풍선: 사각형 8">
            <a:extLst>
              <a:ext uri="{FF2B5EF4-FFF2-40B4-BE49-F238E27FC236}">
                <a16:creationId xmlns:a16="http://schemas.microsoft.com/office/drawing/2014/main" xmlns="" id="{08F0B304-735C-47C1-A2A3-19939F7BEFCC}"/>
              </a:ext>
            </a:extLst>
          </p:cNvPr>
          <p:cNvSpPr/>
          <p:nvPr/>
        </p:nvSpPr>
        <p:spPr>
          <a:xfrm flipH="1">
            <a:off x="124780" y="1775417"/>
            <a:ext cx="2286980" cy="863817"/>
          </a:xfrm>
          <a:prstGeom prst="wedgeRoundRectCallout">
            <a:avLst>
              <a:gd name="adj1" fmla="val 6102"/>
              <a:gd name="adj2" fmla="val 802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시간에는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수집하여 분석하는 활동을 할 거야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말풍선: 사각형 8">
            <a:extLst>
              <a:ext uri="{FF2B5EF4-FFF2-40B4-BE49-F238E27FC236}">
                <a16:creationId xmlns:a16="http://schemas.microsoft.com/office/drawing/2014/main" xmlns="" id="{1A4D616E-2802-428B-9F19-98DC2CFA5ABD}"/>
              </a:ext>
            </a:extLst>
          </p:cNvPr>
          <p:cNvSpPr/>
          <p:nvPr/>
        </p:nvSpPr>
        <p:spPr>
          <a:xfrm flipH="1">
            <a:off x="2447764" y="2205949"/>
            <a:ext cx="1508772" cy="829137"/>
          </a:xfrm>
          <a:prstGeom prst="wedgeRoundRectCallout">
            <a:avLst>
              <a:gd name="adj1" fmla="val -10204"/>
              <a:gd name="adj2" fmla="val 6615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자료를 막대그래프로 나타내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9450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12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크기 조절하기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290412"/>
            <a:ext cx="2872459" cy="634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정한 주제를 바탕으로 하여 조사 질문을 만듭니다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60848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주제를 정한 후 무엇을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5E68211-6AAF-41C4-B996-9DF1D2226C33}"/>
              </a:ext>
            </a:extLst>
          </p:cNvPr>
          <p:cNvSpPr/>
          <p:nvPr/>
        </p:nvSpPr>
        <p:spPr bwMode="auto">
          <a:xfrm>
            <a:off x="4018115" y="2988812"/>
            <a:ext cx="2872459" cy="634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조사 질문에 맞는 자료 수집 방법을 정합니다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854CB0C-6AA7-44DC-ACEC-374E239C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759248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C29F238-5345-4ACD-90FA-42AC4FE57F25}"/>
              </a:ext>
            </a:extLst>
          </p:cNvPr>
          <p:cNvSpPr/>
          <p:nvPr/>
        </p:nvSpPr>
        <p:spPr bwMode="auto">
          <a:xfrm>
            <a:off x="4018115" y="3690534"/>
            <a:ext cx="2872459" cy="3865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자료를 수집합니다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082F839-C50F-4512-B2BF-CD08EF1C4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3460970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8C6D6902-28E5-48A4-9A15-8EA9B44903E5}"/>
              </a:ext>
            </a:extLst>
          </p:cNvPr>
          <p:cNvGrpSpPr/>
          <p:nvPr/>
        </p:nvGrpSpPr>
        <p:grpSpPr>
          <a:xfrm>
            <a:off x="3740734" y="1368385"/>
            <a:ext cx="3243534" cy="260415"/>
            <a:chOff x="3707904" y="1332381"/>
            <a:chExt cx="3243534" cy="2604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2571BEA4-8041-4A6C-805C-6F91CBD50A12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1EB55720-A45E-473D-91A8-C98E84BCDDB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94288188-35CE-4A75-B358-5251A437B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87992BF5-0C82-44DE-8914-7B6B5929B5A6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940CEC49-9E3F-4FFF-893F-270482397A3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8845331D-F536-4FFB-8BC5-A95BCCAE8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392CA385-10C1-4011-B6CF-EF20CBB0D6CD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08DD8AE6-208D-4EB8-B19B-FBBAFA57E9D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164D4CA-000B-40AF-90EF-0BACD299E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E6E5F04F-27D8-4A4F-865F-B544A3B4ED0D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32862D53-6C5D-4B16-85FB-BF741A5C56D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70C7C9D1-C27D-4E4C-BBBC-128E33B9C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9D0D44FA-13C7-4C99-857B-C057D1AA9D05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84DCB58D-247B-4C1C-9850-2D41CAA1977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7FD627D-5479-4184-972F-60FDE3385F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0288271F-B47F-4175-A287-62DCBD40B2C5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D0EB9416-1030-423B-8BCA-245922FECC4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CCF09481-3A91-450E-9BB1-54453DB9B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60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7E8D260-4987-4041-A93A-6B2EC949DD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5250" r="36526" b="18997"/>
          <a:stretch/>
        </p:blipFill>
        <p:spPr>
          <a:xfrm>
            <a:off x="93074" y="1700808"/>
            <a:ext cx="3664627" cy="3029387"/>
          </a:xfrm>
          <a:prstGeom prst="rect">
            <a:avLst/>
          </a:prstGeom>
        </p:spPr>
      </p:pic>
      <p:sp>
        <p:nvSpPr>
          <p:cNvPr id="65" name="말풍선: 사각형 8">
            <a:extLst>
              <a:ext uri="{FF2B5EF4-FFF2-40B4-BE49-F238E27FC236}">
                <a16:creationId xmlns:a16="http://schemas.microsoft.com/office/drawing/2014/main" xmlns="" id="{08F0B304-735C-47C1-A2A3-19939F7BEFCC}"/>
              </a:ext>
            </a:extLst>
          </p:cNvPr>
          <p:cNvSpPr/>
          <p:nvPr/>
        </p:nvSpPr>
        <p:spPr>
          <a:xfrm flipH="1">
            <a:off x="124780" y="1775417"/>
            <a:ext cx="2286980" cy="863817"/>
          </a:xfrm>
          <a:prstGeom prst="wedgeRoundRectCallout">
            <a:avLst>
              <a:gd name="adj1" fmla="val 6102"/>
              <a:gd name="adj2" fmla="val 802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시간에는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수집하여 분석하는 활동을 할 거야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말풍선: 사각형 8">
            <a:extLst>
              <a:ext uri="{FF2B5EF4-FFF2-40B4-BE49-F238E27FC236}">
                <a16:creationId xmlns:a16="http://schemas.microsoft.com/office/drawing/2014/main" xmlns="" id="{1A4D616E-2802-428B-9F19-98DC2CFA5ABD}"/>
              </a:ext>
            </a:extLst>
          </p:cNvPr>
          <p:cNvSpPr/>
          <p:nvPr/>
        </p:nvSpPr>
        <p:spPr>
          <a:xfrm flipH="1">
            <a:off x="2447764" y="2205949"/>
            <a:ext cx="1508772" cy="829137"/>
          </a:xfrm>
          <a:prstGeom prst="wedgeRoundRectCallout">
            <a:avLst>
              <a:gd name="adj1" fmla="val -10204"/>
              <a:gd name="adj2" fmla="val 6615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자료를 막대그래프로 나타내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9450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1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크기 조절하기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290412"/>
            <a:ext cx="2872459" cy="634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설문지에 적기로 자료를 수집합니다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60848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자료를 어떻게 수집하면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5E68211-6AAF-41C4-B996-9DF1D2226C33}"/>
              </a:ext>
            </a:extLst>
          </p:cNvPr>
          <p:cNvSpPr/>
          <p:nvPr/>
        </p:nvSpPr>
        <p:spPr bwMode="auto">
          <a:xfrm>
            <a:off x="4018115" y="2988812"/>
            <a:ext cx="2872459" cy="634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붙이기로 자료를 수집합니다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854CB0C-6AA7-44DC-ACEC-374E239C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759248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C29F238-5345-4ACD-90FA-42AC4FE57F25}"/>
              </a:ext>
            </a:extLst>
          </p:cNvPr>
          <p:cNvSpPr/>
          <p:nvPr/>
        </p:nvSpPr>
        <p:spPr bwMode="auto">
          <a:xfrm>
            <a:off x="4018115" y="3690534"/>
            <a:ext cx="2872459" cy="634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직접 손들기로 자료를 수집합니다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082F839-C50F-4512-B2BF-CD08EF1C4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3460970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AF0109C0-E04E-4BC8-9D33-56F0D7A0DB76}"/>
              </a:ext>
            </a:extLst>
          </p:cNvPr>
          <p:cNvGrpSpPr/>
          <p:nvPr/>
        </p:nvGrpSpPr>
        <p:grpSpPr>
          <a:xfrm>
            <a:off x="3740734" y="1368385"/>
            <a:ext cx="3243534" cy="260415"/>
            <a:chOff x="3707904" y="1332381"/>
            <a:chExt cx="3243534" cy="260415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xmlns="" id="{EE26C503-1C7E-4317-8305-EA9969867D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097" y="1422258"/>
              <a:ext cx="1143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AF4EE0C1-84F3-4688-B3D5-7992391CB853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96ADF051-4E19-41F3-8295-73B088C74FA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A216ECA5-86C2-434C-B746-6984D8DD3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DF33FBDF-7CCD-4E53-A0C5-B824F8AD2622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ADE2D7A6-187D-46B6-BB75-9418B521E0C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1DA190C0-2592-4BB9-AFA2-C3E6DD74C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F5A91BB5-A689-4D47-9219-29FC09350EBD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11B33766-DE71-4003-8723-075951F9399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1F8D1ED-829E-4622-A834-85CE9FC82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14EC1B96-0491-479C-8718-23CAB222A4FB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2479C986-DD4B-4068-AE88-D90BD99A737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8C286537-2B7E-471B-92BA-C8EC7C64B8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953A24B4-B491-445B-9FFE-066986476263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2559A11C-A127-4144-9768-7F74DE58496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7150FADE-0390-4ABF-B1D5-10C72388C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4463CD4E-584C-4F5C-9D67-2B58A7402EB4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6C3815AE-7159-4173-A60C-C33AA83A37F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A798A187-4BC1-4988-B367-2EDEAFBFF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60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27E8D260-4987-4041-A93A-6B2EC949DD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5250" r="36526" b="18997"/>
          <a:stretch/>
        </p:blipFill>
        <p:spPr>
          <a:xfrm>
            <a:off x="93074" y="1700808"/>
            <a:ext cx="3664627" cy="3029387"/>
          </a:xfrm>
          <a:prstGeom prst="rect">
            <a:avLst/>
          </a:prstGeom>
        </p:spPr>
      </p:pic>
      <p:sp>
        <p:nvSpPr>
          <p:cNvPr id="66" name="말풍선: 사각형 8">
            <a:extLst>
              <a:ext uri="{FF2B5EF4-FFF2-40B4-BE49-F238E27FC236}">
                <a16:creationId xmlns:a16="http://schemas.microsoft.com/office/drawing/2014/main" xmlns="" id="{08F0B304-735C-47C1-A2A3-19939F7BEFCC}"/>
              </a:ext>
            </a:extLst>
          </p:cNvPr>
          <p:cNvSpPr/>
          <p:nvPr/>
        </p:nvSpPr>
        <p:spPr>
          <a:xfrm flipH="1">
            <a:off x="124780" y="1775417"/>
            <a:ext cx="2286980" cy="863817"/>
          </a:xfrm>
          <a:prstGeom prst="wedgeRoundRectCallout">
            <a:avLst>
              <a:gd name="adj1" fmla="val 6102"/>
              <a:gd name="adj2" fmla="val 802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시간에는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수집하여 분석하는 활동을 할 거야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말풍선: 사각형 8">
            <a:extLst>
              <a:ext uri="{FF2B5EF4-FFF2-40B4-BE49-F238E27FC236}">
                <a16:creationId xmlns:a16="http://schemas.microsoft.com/office/drawing/2014/main" xmlns="" id="{1A4D616E-2802-428B-9F19-98DC2CFA5ABD}"/>
              </a:ext>
            </a:extLst>
          </p:cNvPr>
          <p:cNvSpPr/>
          <p:nvPr/>
        </p:nvSpPr>
        <p:spPr>
          <a:xfrm flipH="1">
            <a:off x="2447764" y="2205949"/>
            <a:ext cx="1508772" cy="829137"/>
          </a:xfrm>
          <a:prstGeom prst="wedgeRoundRectCallout">
            <a:avLst>
              <a:gd name="adj1" fmla="val -10204"/>
              <a:gd name="adj2" fmla="val 6615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자료를 막대그래프로 나타내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9450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크기 조절하기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05~06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326416"/>
            <a:ext cx="2872459" cy="3956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표로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수집한 자료를 어떻게 정리하면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5E68211-6AAF-41C4-B996-9DF1D2226C33}"/>
              </a:ext>
            </a:extLst>
          </p:cNvPr>
          <p:cNvSpPr/>
          <p:nvPr/>
        </p:nvSpPr>
        <p:spPr bwMode="auto">
          <a:xfrm>
            <a:off x="4018115" y="2808792"/>
            <a:ext cx="2872459" cy="404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막대그래프로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854CB0C-6AA7-44DC-ACEC-374E239C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756723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40BA3C6-255B-4E89-A9CE-92741A197C74}"/>
              </a:ext>
            </a:extLst>
          </p:cNvPr>
          <p:cNvGrpSpPr/>
          <p:nvPr/>
        </p:nvGrpSpPr>
        <p:grpSpPr>
          <a:xfrm>
            <a:off x="3740734" y="1363195"/>
            <a:ext cx="3243534" cy="265605"/>
            <a:chOff x="3707904" y="1327191"/>
            <a:chExt cx="3243534" cy="26560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9D58663E-0BC4-459C-A4AC-F7DEA0D3ACFD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2FF1EE6D-73C8-43C7-8C4A-279DEC5274A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2C76FB35-436D-4F16-BC3A-654CE4263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78522A3C-5080-4E30-B828-5C2C9F0E7125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51D7C15F-22D3-469E-8261-731BBA3D1FC4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B7F1D397-3AE8-4982-ADDC-822BB6D13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72A0CC68-672A-4DC7-82C2-C116AC9515C3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20681ABF-1899-483F-AAE0-96540AC41E2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15ABA2AE-E3D5-4178-BF05-567127A5D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CF27C2F6-280C-4D60-A980-87B1E3DB264F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EEC6C463-9490-40E4-B90B-E31CFD53873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2AB0E2E3-0A6C-4A4B-8262-2248F31E4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BBCA7B3F-7A78-4904-B621-B0A29C9535C2}"/>
                </a:ext>
              </a:extLst>
            </p:cNvPr>
            <p:cNvGrpSpPr/>
            <p:nvPr/>
          </p:nvGrpSpPr>
          <p:grpSpPr>
            <a:xfrm>
              <a:off x="5885712" y="1327191"/>
              <a:ext cx="521274" cy="261566"/>
              <a:chOff x="4887332" y="339983"/>
              <a:chExt cx="521274" cy="26156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9AAFA011-08B8-48FE-B362-10D30B212D8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64450C75-B602-4E27-94D2-B075A74C5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5BCDD41B-3097-4EE0-AEE1-185C3187C96B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A8CBFFC4-0D2C-41CB-8928-1E748AA015A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B1061797-C380-4A27-952C-89EB5C6C79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</p:grp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609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)4-1-5(5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7E8D260-4987-4041-A93A-6B2EC949DD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5250" r="36526" b="18997"/>
          <a:stretch/>
        </p:blipFill>
        <p:spPr>
          <a:xfrm>
            <a:off x="93074" y="1700808"/>
            <a:ext cx="3664627" cy="3029387"/>
          </a:xfrm>
          <a:prstGeom prst="rect">
            <a:avLst/>
          </a:prstGeom>
        </p:spPr>
      </p:pic>
      <p:sp>
        <p:nvSpPr>
          <p:cNvPr id="65" name="말풍선: 사각형 8">
            <a:extLst>
              <a:ext uri="{FF2B5EF4-FFF2-40B4-BE49-F238E27FC236}">
                <a16:creationId xmlns:a16="http://schemas.microsoft.com/office/drawing/2014/main" xmlns="" id="{08F0B304-735C-47C1-A2A3-19939F7BEFCC}"/>
              </a:ext>
            </a:extLst>
          </p:cNvPr>
          <p:cNvSpPr/>
          <p:nvPr/>
        </p:nvSpPr>
        <p:spPr>
          <a:xfrm flipH="1">
            <a:off x="124780" y="1775417"/>
            <a:ext cx="2286980" cy="863817"/>
          </a:xfrm>
          <a:prstGeom prst="wedgeRoundRectCallout">
            <a:avLst>
              <a:gd name="adj1" fmla="val 6102"/>
              <a:gd name="adj2" fmla="val 802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시간에는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수집하여 분석하는 활동을 할 거야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말풍선: 사각형 8">
            <a:extLst>
              <a:ext uri="{FF2B5EF4-FFF2-40B4-BE49-F238E27FC236}">
                <a16:creationId xmlns:a16="http://schemas.microsoft.com/office/drawing/2014/main" xmlns="" id="{1A4D616E-2802-428B-9F19-98DC2CFA5ABD}"/>
              </a:ext>
            </a:extLst>
          </p:cNvPr>
          <p:cNvSpPr/>
          <p:nvPr/>
        </p:nvSpPr>
        <p:spPr>
          <a:xfrm flipH="1">
            <a:off x="2447764" y="2205949"/>
            <a:ext cx="1508772" cy="829137"/>
          </a:xfrm>
          <a:prstGeom prst="wedgeRoundRectCallout">
            <a:avLst>
              <a:gd name="adj1" fmla="val -10204"/>
              <a:gd name="adj2" fmla="val 6615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자료를 막대그래프로 나타내 보자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9450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26686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46339</TotalTime>
  <Words>2972</Words>
  <Application>Microsoft Office PowerPoint</Application>
  <PresentationFormat>화면 슬라이드 쇼(4:3)</PresentationFormat>
  <Paragraphs>1038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8947</cp:revision>
  <cp:lastPrinted>2021-12-20T01:30:02Z</cp:lastPrinted>
  <dcterms:created xsi:type="dcterms:W3CDTF">2008-07-15T12:19:11Z</dcterms:created>
  <dcterms:modified xsi:type="dcterms:W3CDTF">2022-03-07T08:08:29Z</dcterms:modified>
</cp:coreProperties>
</file>