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  <p:sldMasterId id="2147483669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100" d="100"/>
          <a:sy n="100" d="100"/>
        </p:scale>
        <p:origin x="1430" y="72"/>
      </p:cViewPr>
      <p:guideLst>
        <p:guide orient="horz" pos="2158"/>
        <p:guide pos="287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8.png"  /><Relationship Id="rId12" Type="http://schemas.openxmlformats.org/officeDocument/2006/relationships/image" Target="../media/image17.png"  /><Relationship Id="rId13" Type="http://schemas.openxmlformats.org/officeDocument/2006/relationships/image" Target="../media/image11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9.png"  /><Relationship Id="rId11" Type="http://schemas.openxmlformats.org/officeDocument/2006/relationships/image" Target="../media/image8.png"  /><Relationship Id="rId12" Type="http://schemas.openxmlformats.org/officeDocument/2006/relationships/image" Target="../media/image17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21.png"  /><Relationship Id="rId6" Type="http://schemas.openxmlformats.org/officeDocument/2006/relationships/image" Target="../media/image21.png"  /><Relationship Id="rId7" Type="http://schemas.openxmlformats.org/officeDocument/2006/relationships/image" Target="../media/image21.png"  /><Relationship Id="rId8" Type="http://schemas.openxmlformats.org/officeDocument/2006/relationships/image" Target="../media/image2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8327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3592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이너탭 삽입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(2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b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토글됨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풀이 확인 팝업창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다음 슬라이드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10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표를 완성하여 자전거 수와 바퀴 수 사이의 대응 관계를 알아보세요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8837" y="3773953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/>
                <a:gridCol w="934226"/>
                <a:gridCol w="934226"/>
                <a:gridCol w="934226"/>
                <a:gridCol w="934226"/>
                <a:gridCol w="93422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자전거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바퀴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036702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6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4986" y="4346162"/>
            <a:ext cx="162786" cy="16278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981993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8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10277" y="4346162"/>
            <a:ext cx="162786" cy="16278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918131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46415" y="4346162"/>
            <a:ext cx="162786" cy="162786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 rot="0" flipV="1">
            <a:off x="2832926" y="5301325"/>
            <a:ext cx="1117171" cy="179599"/>
            <a:chOff x="319554" y="1245924"/>
            <a:chExt cx="2636592" cy="423864"/>
          </a:xfrm>
        </p:grpSpPr>
        <p:pic>
          <p:nvPicPr>
            <p:cNvPr id="97" name="Picture 11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8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0" name="Picture 14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01" name="타원 100"/>
          <p:cNvSpPr/>
          <p:nvPr/>
        </p:nvSpPr>
        <p:spPr>
          <a:xfrm>
            <a:off x="2572357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타원 36"/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10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표를 완성하여 자전거 수와 바퀴 수 사이의 대응 관계를 알아보세요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8837" y="3773953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/>
                <a:gridCol w="934226"/>
                <a:gridCol w="934226"/>
                <a:gridCol w="934226"/>
                <a:gridCol w="934226"/>
                <a:gridCol w="934226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자전거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바퀴 수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kumimoji="0" lang="ko-KR" altLang="en-US" sz="1600" b="0" kern="1200"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b="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fffbf5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036702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6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64986" y="4346162"/>
            <a:ext cx="162786" cy="16278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981993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8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10277" y="4346162"/>
            <a:ext cx="162786" cy="16278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918131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46415" y="4346162"/>
            <a:ext cx="162786" cy="162786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 rot="0" flipV="1">
            <a:off x="2832926" y="5301325"/>
            <a:ext cx="1117171" cy="179599"/>
            <a:chOff x="319554" y="1245924"/>
            <a:chExt cx="2636592" cy="423864"/>
          </a:xfrm>
        </p:grpSpPr>
        <p:pic>
          <p:nvPicPr>
            <p:cNvPr id="97" name="Picture 11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8" name="Picture 12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0" name="Picture 14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6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05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 rot="0"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44" name="사각형: 둥근 모서리 40"/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4"/>
            <a:srcRect l="2900" r="86080" b="78340"/>
            <a:stretch>
              <a:fillRect/>
            </a:stretch>
          </p:blipFill>
          <p:spPr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396931" y="3732019"/>
              <a:ext cx="6307457" cy="591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두발자전거 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r>
                <a:rPr lang="ko-KR" altLang="en-US" sz="1600">
                  <a:latin typeface="맑은 고딕"/>
                  <a:ea typeface="맑은 고딕"/>
                </a:rPr>
                <a:t>대의 바퀴는 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r>
                <a:rPr lang="ko-KR" altLang="en-US" sz="1600">
                  <a:latin typeface="맑은 고딕"/>
                  <a:ea typeface="맑은 고딕"/>
                </a:rPr>
                <a:t>개이므로 자전거가 </a:t>
              </a:r>
              <a:r>
                <a:rPr lang="en-US" altLang="ko-KR" sz="1600">
                  <a:latin typeface="맑은 고딕"/>
                  <a:ea typeface="맑은 고딕"/>
                </a:rPr>
                <a:t>1</a:t>
              </a:r>
              <a:r>
                <a:rPr lang="ko-KR" altLang="en-US" sz="1600">
                  <a:latin typeface="맑은 고딕"/>
                  <a:ea typeface="맑은 고딕"/>
                </a:rPr>
                <a:t>대씩 늘어날수록 바퀴는 </a:t>
              </a:r>
              <a:r>
                <a:rPr lang="en-US" altLang="ko-KR" sz="1600">
                  <a:latin typeface="맑은 고딕"/>
                  <a:ea typeface="맑은 고딕"/>
                </a:rPr>
                <a:t>2</a:t>
              </a:r>
              <a:r>
                <a:rPr lang="ko-KR" altLang="en-US" sz="1600">
                  <a:latin typeface="맑은 고딕"/>
                  <a:ea typeface="맑은 고딕"/>
                </a:rPr>
                <a:t>개씩 늘어납니다</a:t>
              </a:r>
              <a:r>
                <a:rPr lang="en-US" altLang="ko-KR" sz="1600">
                  <a:latin typeface="맑은 고딕"/>
                  <a:ea typeface="맑은 고딕"/>
                </a:rPr>
                <a:t>.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</p:grpSp>
      <p:sp>
        <p:nvSpPr>
          <p:cNvPr id="101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이너탭 삽입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(2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b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토글됨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풀이 확인 팝업창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다음 슬라이드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8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350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자전거 수를 □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바퀴 수를 △라고 할 때 □와 △사이의 대응 관계를 식으로 나타내어 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05728" y="3914178"/>
            <a:ext cx="1666272" cy="380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   □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×2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＝△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32360" y="4131904"/>
            <a:ext cx="212442" cy="212442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2572357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1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392044" y="3880340"/>
            <a:ext cx="440882" cy="39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76829" y="4007427"/>
            <a:ext cx="241526" cy="1940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7" name="그룹 36"/>
          <p:cNvGrpSpPr/>
          <p:nvPr/>
        </p:nvGrpSpPr>
        <p:grpSpPr>
          <a:xfrm rot="0" flipV="1">
            <a:off x="2832926" y="5301325"/>
            <a:ext cx="1117171" cy="183634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6" name="Picture 16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2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타원 32"/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>
                <a:solidFill>
                  <a:srgbClr val="33993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>
              <a:solidFill>
                <a:srgbClr val="33993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두발자전거가 있습니다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그림을 보고 물음에 답하세요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6-1</a:t>
            </a:r>
            <a:endParaRPr kumimoji="1" lang="en-US" altLang="ko-KR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비와 비율</a:t>
            </a:r>
            <a:endParaRPr kumimoji="1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>
          <a:xfrm>
            <a:off x="7751762" y="210264"/>
            <a:ext cx="1392237" cy="23550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공부할 준비가 되어 있나요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0"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1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2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sz="1100" b="1">
                  <a:solidFill>
                    <a:prstClr val="white"/>
                  </a:solidFill>
                  <a:latin typeface="맑은 고딕"/>
                  <a:ea typeface="맑은 고딕"/>
                </a:rPr>
                <a:t>3</a:t>
              </a:r>
              <a:endParaRPr kumimoji="1" lang="ko-KR" altLang="en-US" sz="11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1425" y="3007378"/>
            <a:ext cx="6350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자전거 수를 □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rPr>
              <a:t>바퀴 수를 △라고 할 때 □와 △사이의 대응 관계를 식으로 나타내어 보세요</a:t>
            </a:r>
            <a:r>
              <a:rPr kumimoji="0" lang="en-US" altLang="ko-KR" sz="18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05728" y="3914178"/>
            <a:ext cx="1666272" cy="380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   □</a:t>
            </a:r>
            <a:r>
              <a:rPr lang="en-US" altLang="ko-KR" sz="1800" b="1">
                <a:solidFill>
                  <a:srgbClr val="00a0ff"/>
                </a:solidFill>
                <a:latin typeface="맑은 고딕"/>
                <a:ea typeface="맑은 고딕"/>
              </a:rPr>
              <a:t>×2</a:t>
            </a:r>
            <a:r>
              <a:rPr lang="ko-KR" altLang="en-US" sz="1800" b="1">
                <a:solidFill>
                  <a:srgbClr val="00a0ff"/>
                </a:solidFill>
                <a:latin typeface="맑은 고딕"/>
                <a:ea typeface="맑은 고딕"/>
              </a:rPr>
              <a:t>＝△</a:t>
            </a:r>
            <a:endParaRPr lang="en-US" altLang="ko-KR" sz="18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32360" y="4131904"/>
            <a:ext cx="212442" cy="212442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392044" y="3880340"/>
            <a:ext cx="440882" cy="39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976829" y="4007427"/>
            <a:ext cx="241526" cy="1940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7" name="그룹 36"/>
          <p:cNvGrpSpPr/>
          <p:nvPr/>
        </p:nvGrpSpPr>
        <p:grpSpPr>
          <a:xfrm rot="0" flipV="1">
            <a:off x="2832926" y="5301325"/>
            <a:ext cx="1117171" cy="183634"/>
            <a:chOff x="290979" y="2009759"/>
            <a:chExt cx="2665167" cy="433388"/>
          </a:xfrm>
        </p:grpSpPr>
        <p:pic>
          <p:nvPicPr>
            <p:cNvPr id="38" name="Picture 15"/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6" name="Picture 16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32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05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 rot="0"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48" name="사각형: 둥근 모서리 40"/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직각 삼각형 48"/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14"/>
            <a:srcRect l="2900" r="86080" b="78340"/>
            <a:stretch>
              <a:fillRect/>
            </a:stretch>
          </p:blipFill>
          <p:spPr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396931" y="3955400"/>
              <a:ext cx="6307457" cy="856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□는 자전거 수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△는 바퀴 수이고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자전거 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대는 바퀴가 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개씩 있기 때문에 □의 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배는 △와 같습니다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0" lang="en-US" altLang="ko-KR" sz="160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lvl="0">
                <a:defRPr/>
              </a:pP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△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÷2</a:t>
              </a:r>
              <a:r>
                <a:rPr kumimoji="0" lang="ko-KR" altLang="en-US" sz="1600">
                  <a:solidFill>
                    <a:prstClr val="black"/>
                  </a:solidFill>
                  <a:latin typeface="맑은 고딕"/>
                  <a:ea typeface="맑은 고딕"/>
                </a:rPr>
                <a:t>＝□도 정답으로 인정합니다</a:t>
              </a:r>
              <a:r>
                <a:rPr kumimoji="0" lang="en-US" altLang="ko-KR" sz="160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</p:grpSp>
      <p:sp>
        <p:nvSpPr>
          <p:cNvPr id="95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868" y="1206440"/>
            <a:ext cx="6629676" cy="41532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숫자 약물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ko-KR" altLang="en-US" sz="1000" baseline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6-1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비와 비율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01 </a:t>
            </a:r>
            <a:r>
              <a:rPr lang="ko-KR" altLang="en-US" sz="1000">
                <a:latin typeface="맑은 고딕"/>
                <a:ea typeface="맑은 고딕"/>
              </a:rPr>
              <a:t>공부할 준비가 되어 있나요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>
          <a:xfrm>
            <a:off x="7751762" y="230451"/>
            <a:ext cx="1392237" cy="2343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suhi_0601_04_0001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79119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71410"/>
          <a:stretch>
            <a:fillRect/>
          </a:stretch>
        </p:blipFill>
        <p:spPr>
          <a:xfrm>
            <a:off x="854879" y="1903049"/>
            <a:ext cx="372864" cy="388320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3647122" y="3245167"/>
            <a:ext cx="18497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e8bf6a">
                    <a:alpha val="100000"/>
                  </a:srgbClr>
                </a:solidFill>
                <a:latin typeface="Arial"/>
                <a:ea typeface="굴림"/>
              </a:rPr>
              <a:t>&lt;p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bababa">
                    <a:alpha val="100000"/>
                  </a:srgbClr>
                </a:solidFill>
                <a:latin typeface="Arial"/>
                <a:ea typeface="굴림"/>
              </a:rPr>
              <a:t>class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a5c261">
                    <a:alpha val="100000"/>
                  </a:srgbClr>
                </a:solidFill>
                <a:latin typeface="Arial"/>
                <a:ea typeface="굴림"/>
              </a:rPr>
              <a:t>="txt-itemn1"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e8bf6a">
                    <a:alpha val="100000"/>
                  </a:srgbClr>
                </a:solidFill>
                <a:latin typeface="Arial"/>
                <a:ea typeface="굴림"/>
              </a:rPr>
              <a:t>&gt;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0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e8bf6a">
                    <a:alpha val="100000"/>
                  </a:srgbClr>
                </a:solidFill>
                <a:latin typeface="Arial"/>
                <a:ea typeface="굴림"/>
              </a:rPr>
              <a:t>&lt;/p&gt;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e8bf6a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9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868" y="1206440"/>
            <a:ext cx="6629676" cy="414697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숫자 약물 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ko-KR" altLang="en-US" sz="1000" baseline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풀이 확인 팝업창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6-1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비와 비율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01 </a:t>
            </a:r>
            <a:r>
              <a:rPr lang="ko-KR" altLang="en-US" sz="1000">
                <a:latin typeface="맑은 고딕"/>
                <a:ea typeface="맑은 고딕"/>
              </a:rPr>
              <a:t>공부할 준비가 되어 있나요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>
          <a:xfrm>
            <a:off x="7751762" y="230451"/>
            <a:ext cx="1392237" cy="2343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suhi_0601_04_0001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2340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타원 20"/>
          <p:cNvSpPr/>
          <p:nvPr/>
        </p:nvSpPr>
        <p:spPr>
          <a:xfrm>
            <a:off x="4608004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868" y="1206440"/>
            <a:ext cx="6629676" cy="4146977"/>
          </a:xfrm>
          <a:prstGeom prst="rect">
            <a:avLst/>
          </a:prstGeom>
        </p:spPr>
      </p:pic>
      <p:sp>
        <p:nvSpPr>
          <p:cNvPr id="17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6-1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비와 비율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01 </a:t>
            </a:r>
            <a:r>
              <a:rPr lang="ko-KR" altLang="en-US" sz="1000">
                <a:latin typeface="맑은 고딕"/>
                <a:ea typeface="맑은 고딕"/>
              </a:rPr>
              <a:t>공부할 준비가 되어 있나요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>
          <a:xfrm>
            <a:off x="7751762" y="230451"/>
            <a:ext cx="1392237" cy="2343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suhi_0601_04_0001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72340" y="5263620"/>
            <a:ext cx="864096" cy="28943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Grid>
                <a:gridCol w="208286"/>
                <a:gridCol w="1878577"/>
              </a:tblGrid>
              <a:tr h="461431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수정사항</a:t>
                      </a:r>
                      <a:endParaRPr kumimoji="0" lang="ko-KR" altLang="en-US" sz="1000" b="1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08564">
                <a:tc gridSpan="2"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53600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05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 vert="horz" lIns="91443" tIns="45742" rIns="91443" bIns="45742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3" tIns="45742" rIns="91443" bIns="45742" anchor="ctr" anchorCtr="0"/>
                    <a:p>
                      <a:pPr lvl="0">
                        <a:defRPr/>
                      </a:pPr>
                      <a:endParaRPr lang="ko-KR" altLang="en-US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 rot="0">
            <a:off x="171202" y="1431865"/>
            <a:ext cx="6667165" cy="3809756"/>
            <a:chOff x="188317" y="3221365"/>
            <a:chExt cx="6667165" cy="2197700"/>
          </a:xfrm>
        </p:grpSpPr>
        <p:sp>
          <p:nvSpPr>
            <p:cNvPr id="24" name="사각형: 둥근 모서리 40"/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l="2900" r="86080" b="78340"/>
            <a:stretch>
              <a:fillRect/>
            </a:stretch>
          </p:blipFill>
          <p:spPr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271614" y="3717011"/>
              <a:ext cx="6307457" cy="193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    ＝         ＝      ＝</a:t>
              </a:r>
              <a:r>
                <a:rPr lang="en-US" altLang="ko-KR" sz="1600">
                  <a:latin typeface="맑은 고딕"/>
                  <a:ea typeface="맑은 고딕"/>
                </a:rPr>
                <a:t>0.25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599" y="4061895"/>
              <a:ext cx="6307457" cy="195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    ＝         ＝       ＝</a:t>
              </a:r>
              <a:r>
                <a:rPr lang="en-US" altLang="ko-KR" sz="1600">
                  <a:latin typeface="맑은 고딕"/>
                  <a:ea typeface="맑은 고딕"/>
                </a:rPr>
                <a:t>0.375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7881" y="4414973"/>
              <a:ext cx="6307457" cy="19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0.03</a:t>
              </a: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638" y="4747282"/>
              <a:ext cx="6307457" cy="195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latin typeface="맑은 고딕"/>
                  <a:ea typeface="맑은 고딕"/>
                </a:rPr>
                <a:t>0.29</a:t>
              </a:r>
              <a:r>
                <a:rPr lang="ko-KR" altLang="en-US" sz="1600">
                  <a:latin typeface="맑은 고딕"/>
                  <a:ea typeface="맑은 고딕"/>
                </a:rPr>
                <a:t>＝</a:t>
              </a:r>
              <a:endParaRPr lang="ko-KR" altLang="en-US" sz="1600"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3" name="표 8"/>
          <p:cNvGraphicFramePr>
            <a:graphicFrameLocks noGrp="1"/>
          </p:cNvGraphicFramePr>
          <p:nvPr/>
        </p:nvGraphicFramePr>
        <p:xfrm>
          <a:off x="379816" y="2109186"/>
          <a:ext cx="267748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8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8"/>
          <p:cNvGraphicFramePr>
            <a:graphicFrameLocks noGrp="1"/>
          </p:cNvGraphicFramePr>
          <p:nvPr/>
        </p:nvGraphicFramePr>
        <p:xfrm>
          <a:off x="883871" y="2109186"/>
          <a:ext cx="555781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1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1×25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4×25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8"/>
          <p:cNvGraphicFramePr>
            <a:graphicFrameLocks noGrp="1"/>
          </p:cNvGraphicFramePr>
          <p:nvPr/>
        </p:nvGraphicFramePr>
        <p:xfrm>
          <a:off x="1675959" y="2109186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8"/>
          <p:cNvGraphicFramePr>
            <a:graphicFrameLocks noGrp="1"/>
          </p:cNvGraphicFramePr>
          <p:nvPr/>
        </p:nvGraphicFramePr>
        <p:xfrm>
          <a:off x="379816" y="2708920"/>
          <a:ext cx="267748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8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8"/>
          <p:cNvGraphicFramePr>
            <a:graphicFrameLocks noGrp="1"/>
          </p:cNvGraphicFramePr>
          <p:nvPr/>
        </p:nvGraphicFramePr>
        <p:xfrm>
          <a:off x="883871" y="2708920"/>
          <a:ext cx="641883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883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3×125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8×125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8"/>
          <p:cNvGraphicFramePr>
            <a:graphicFrameLocks noGrp="1"/>
          </p:cNvGraphicFramePr>
          <p:nvPr/>
        </p:nvGraphicFramePr>
        <p:xfrm>
          <a:off x="1675959" y="2708920"/>
          <a:ext cx="519777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77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375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8"/>
          <p:cNvGraphicFramePr>
            <a:graphicFrameLocks noGrp="1"/>
          </p:cNvGraphicFramePr>
          <p:nvPr/>
        </p:nvGraphicFramePr>
        <p:xfrm>
          <a:off x="935596" y="3329953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8"/>
          <p:cNvGraphicFramePr>
            <a:graphicFrameLocks noGrp="1"/>
          </p:cNvGraphicFramePr>
          <p:nvPr/>
        </p:nvGraphicFramePr>
        <p:xfrm>
          <a:off x="935596" y="3933056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/>
              </a:tblGrid>
              <a:tr h="34359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51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100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1040" y="2361132"/>
            <a:ext cx="135969" cy="1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21040" y="2961851"/>
            <a:ext cx="135969" cy="1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21040" y="3578721"/>
            <a:ext cx="135969" cy="15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23563" y="4149080"/>
            <a:ext cx="135969" cy="15028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"/>
          <p:cNvSpPr/>
          <p:nvPr/>
        </p:nvSpPr>
        <p:spPr>
          <a:xfrm>
            <a:off x="6537176" y="4653136"/>
            <a:ext cx="1292823" cy="12928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/>
              <a:t>완료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70c0"/>
          </a:solidFill>
          <a:prstDash val="solid"/>
          <a:round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>
        <a:noFill/>
        <a:ln w="19050" cap="flat" cmpd="sng" algn="ctr">
          <a:solidFill>
            <a:srgbClr val="00b0f0"/>
          </a:solidFill>
          <a:prstDash val="solid"/>
          <a:round/>
        </a:ln>
        <a:effectLst/>
      </a:spPr>
      <a:bodyPr/>
      <a:lstStyle/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70c0"/>
          </a:solidFill>
          <a:prstDash val="solid"/>
          <a:round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>
        <a:noFill/>
        <a:ln w="19050" cap="flat" cmpd="sng" algn="ctr">
          <a:solidFill>
            <a:srgbClr val="00b0f0"/>
          </a:solidFill>
          <a:prstDash val="solid"/>
          <a:round/>
        </a:ln>
        <a:effectLst/>
      </a:spPr>
      <a:bodyPr/>
      <a:lstStyle/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618</ep:Words>
  <ep:PresentationFormat>화면 슬라이드 쇼(4:3)</ep:PresentationFormat>
  <ep:Paragraphs>228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3_기본 디자인</vt:lpstr>
      <vt:lpstr>5_기본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2022-03-01T09:54:10.140</dcterms:modified>
  <cp:revision>4731</cp:revision>
  <dc:title>슬라이드 1</dc:title>
  <cp:version>1000.0000.01</cp:version>
</cp:coreProperties>
</file>