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288" r:id="rId4"/>
    <p:sldId id="1327" r:id="rId5"/>
    <p:sldId id="1353" r:id="rId6"/>
    <p:sldId id="1354" r:id="rId7"/>
    <p:sldId id="1356" r:id="rId8"/>
    <p:sldId id="1357" r:id="rId9"/>
    <p:sldId id="1359" r:id="rId10"/>
    <p:sldId id="1360" r:id="rId11"/>
    <p:sldId id="1315" r:id="rId12"/>
    <p:sldId id="1352" r:id="rId13"/>
    <p:sldId id="1351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D96165"/>
    <a:srgbClr val="67C5F0"/>
    <a:srgbClr val="8CD024"/>
    <a:srgbClr val="F27712"/>
    <a:srgbClr val="FF9900"/>
    <a:srgbClr val="FFD0E4"/>
    <a:srgbClr val="D0ECD8"/>
    <a:srgbClr val="D4EFFD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6921" autoAdjust="0"/>
  </p:normalViewPr>
  <p:slideViewPr>
    <p:cSldViewPr>
      <p:cViewPr varScale="1">
        <p:scale>
          <a:sx n="112" d="100"/>
          <a:sy n="112" d="100"/>
        </p:scale>
        <p:origin x="-180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2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data2.tsherpa.co.kr/tsherpa/MultiMedia/Flash/2020/curri/index.html?flashxmlnum=yuni4856&amp;classa=A8-C1-31-MM-MM-04-04-01-0-0-0-0&amp;classno=MM_31_04/suh_0301_03_0001/suh_0301_03_0001_101_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data.tsherpa.co.kr/tsherpa/MultiMedia/Flash/2020/curri/index.html?flashxmlnum=llbless208&amp;classa=A8-C1-22-WI-WI-03-01-02-0-0-0-0&amp;classno=WI_22_03/win_0202_0102_0004/win_0202_0102_0004_101.html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1958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07135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5776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한 줄씩 나타나는 동시 텍스트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76273" y="4958258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629" y="967075"/>
            <a:ext cx="496855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smtClean="0">
                <a:latin typeface="+mn-ea"/>
                <a:ea typeface="+mn-ea"/>
              </a:rPr>
              <a:t>얘들아</a:t>
            </a:r>
            <a:r>
              <a:rPr lang="en-US" altLang="ko-KR" sz="1900" smtClean="0">
                <a:latin typeface="+mn-ea"/>
                <a:ea typeface="+mn-ea"/>
              </a:rPr>
              <a:t>, </a:t>
            </a:r>
            <a:r>
              <a:rPr lang="ko-KR" altLang="en-US" sz="1900" smtClean="0">
                <a:latin typeface="+mn-ea"/>
                <a:ea typeface="+mn-ea"/>
              </a:rPr>
              <a:t>놀자</a:t>
            </a:r>
            <a:r>
              <a:rPr lang="en-US" altLang="ko-KR" sz="1900" smtClean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 smtClean="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두 번 불면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둘이 모여 손을 잡고 원을 </a:t>
            </a:r>
            <a:r>
              <a:rPr lang="ko-KR" altLang="en-US" sz="1900" smtClean="0">
                <a:latin typeface="+mn-ea"/>
                <a:ea typeface="+mn-ea"/>
              </a:rPr>
              <a:t>그리는 거야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세 번 불면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셋이 모여 손을 잡고 더 커다란 원을 그리지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누구랑 손을 잡을까 잘 살펴봐야 해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r>
              <a:rPr lang="ko-KR" altLang="en-US" sz="1900">
                <a:latin typeface="+mn-ea"/>
                <a:ea typeface="+mn-ea"/>
              </a:rPr>
              <a:t>친하지 않더라도 함께 손을 잡으면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친해질 거야</a:t>
            </a:r>
            <a:r>
              <a:rPr lang="en-US" altLang="ko-KR" sz="1900">
                <a:latin typeface="+mn-ea"/>
                <a:ea typeface="+mn-ea"/>
              </a:rPr>
              <a:t>.</a:t>
            </a:r>
          </a:p>
          <a:p>
            <a:pPr algn="ctr"/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네 번 불면</a:t>
            </a:r>
            <a:endParaRPr lang="en-US" altLang="ko-KR" sz="1900">
              <a:latin typeface="+mn-ea"/>
              <a:ea typeface="+mn-ea"/>
            </a:endParaRPr>
          </a:p>
          <a:p>
            <a:pPr algn="ctr"/>
            <a:r>
              <a:rPr lang="ko-KR" altLang="en-US" sz="1900">
                <a:latin typeface="+mn-ea"/>
                <a:ea typeface="+mn-ea"/>
              </a:rPr>
              <a:t>넷씩 손을 잡으려고 아이들이 와르르</a:t>
            </a:r>
            <a:r>
              <a:rPr lang="en-US" altLang="ko-KR" sz="190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>
                <a:latin typeface="+mn-ea"/>
                <a:ea typeface="+mn-ea"/>
              </a:rPr>
              <a:t>저기 누가 내게 손짓을 하네</a:t>
            </a:r>
            <a:r>
              <a:rPr lang="en-US" altLang="ko-KR" sz="190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900">
                <a:latin typeface="+mn-ea"/>
                <a:ea typeface="+mn-ea"/>
              </a:rPr>
              <a:t>잠시만 기다려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내가 손을 잡아 줄게</a:t>
            </a:r>
            <a:r>
              <a:rPr lang="en-US" altLang="ko-KR" sz="1900">
                <a:latin typeface="+mn-ea"/>
                <a:ea typeface="+mn-ea"/>
              </a:rPr>
              <a:t>!</a:t>
            </a:r>
            <a:endParaRPr lang="en-US" altLang="ko-KR" sz="1900" dirty="0">
              <a:latin typeface="+mn-ea"/>
              <a:ea typeface="+mn-ea"/>
            </a:endParaRPr>
          </a:p>
        </p:txBody>
      </p:sp>
      <p:sp>
        <p:nvSpPr>
          <p:cNvPr id="1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2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단원 학습 목표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천재교과서 캐릭터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35993" y="30494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387413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69133" y="3387414"/>
            <a:ext cx="316133" cy="3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_x53994936" descr="EMB000019182e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64" y="3387414"/>
            <a:ext cx="1181100" cy="173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모서리가 둥근 사각형 설명선 41"/>
          <p:cNvSpPr/>
          <p:nvPr/>
        </p:nvSpPr>
        <p:spPr>
          <a:xfrm>
            <a:off x="575556" y="2001018"/>
            <a:ext cx="2628292" cy="1173324"/>
          </a:xfrm>
          <a:prstGeom prst="wedgeRoundRectCallout">
            <a:avLst>
              <a:gd name="adj1" fmla="val -1739"/>
              <a:gd name="adj2" fmla="val 632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둘씩</a:t>
            </a:r>
            <a:r>
              <a:rPr lang="en-US" altLang="ko-KR" sz="1600" smtClean="0"/>
              <a:t>, </a:t>
            </a:r>
            <a:r>
              <a:rPr lang="ko-KR" altLang="en-US" sz="1600" smtClean="0"/>
              <a:t>넷씩 모였을 때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원의 수를 구하는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방법을 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3576026" y="2001018"/>
            <a:ext cx="2832178" cy="1173324"/>
          </a:xfrm>
          <a:prstGeom prst="wedgeRoundRectCallout">
            <a:avLst>
              <a:gd name="adj1" fmla="val 1364"/>
              <a:gd name="adj2" fmla="val 73940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똑같이 나누는 방법을 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배울 것 같아요</a:t>
            </a:r>
            <a:r>
              <a:rPr lang="en-US" altLang="ko-KR" sz="1600" smtClean="0"/>
              <a:t>.</a:t>
            </a:r>
            <a:endParaRPr lang="ko-KR" altLang="en-US" sz="1600" dirty="0"/>
          </a:p>
        </p:txBody>
      </p:sp>
      <p:sp>
        <p:nvSpPr>
          <p:cNvPr id="44" name="타원 43"/>
          <p:cNvSpPr/>
          <p:nvPr/>
        </p:nvSpPr>
        <p:spPr>
          <a:xfrm>
            <a:off x="71533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024424" y="30240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>
            <a:spLocks noChangeArrowheads="1"/>
          </p:cNvSpPr>
          <p:nvPr/>
        </p:nvSpPr>
        <p:spPr bwMode="auto">
          <a:xfrm>
            <a:off x="7095334" y="3800602"/>
            <a:ext cx="1971702" cy="93871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+mn-ea"/>
                <a:ea typeface="+mn-ea"/>
              </a:rPr>
              <a:t>suh_p_0301_03_0001</a:t>
            </a:r>
            <a:r>
              <a:rPr lang="en-US" altLang="ko-KR" sz="1000" b="1" dirty="0" smtClean="0">
                <a:latin typeface="+mn-ea"/>
                <a:ea typeface="+mn-ea"/>
              </a:rPr>
              <a:t>_204_1_1</a:t>
            </a:r>
            <a:endParaRPr lang="ko-KR" altLang="en-US" sz="1000" b="1" dirty="0">
              <a:latin typeface="+mn-ea"/>
              <a:ea typeface="+mn-ea"/>
            </a:endParaRPr>
          </a:p>
          <a:p>
            <a:pPr algn="just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켄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캐릭터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just" eaLnBrk="1" hangingPunct="1">
              <a:spcBef>
                <a:spcPts val="300"/>
              </a:spcBef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just"/>
            <a:r>
              <a:rPr lang="ko-KR" altLang="en-US" sz="1000" dirty="0">
                <a:latin typeface="+mn-ea"/>
                <a:ea typeface="+mn-ea"/>
              </a:rPr>
              <a:t>둘씩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r>
              <a:rPr lang="ko-KR" altLang="en-US" sz="1000" dirty="0">
                <a:latin typeface="+mn-ea"/>
                <a:ea typeface="+mn-ea"/>
              </a:rPr>
              <a:t>넷씩 모였을 때 </a:t>
            </a:r>
            <a:r>
              <a:rPr lang="ko-KR" altLang="en-US" sz="1000" dirty="0" smtClean="0">
                <a:latin typeface="+mn-ea"/>
                <a:ea typeface="+mn-ea"/>
              </a:rPr>
              <a:t>원의 </a:t>
            </a:r>
            <a:r>
              <a:rPr lang="ko-KR" altLang="en-US" sz="1000" dirty="0">
                <a:latin typeface="+mn-ea"/>
                <a:ea typeface="+mn-ea"/>
              </a:rPr>
              <a:t>수를 구하는 </a:t>
            </a:r>
            <a:r>
              <a:rPr lang="ko-KR" altLang="en-US" sz="1000" dirty="0" smtClean="0">
                <a:latin typeface="+mn-ea"/>
                <a:ea typeface="+mn-ea"/>
              </a:rPr>
              <a:t>방법을 </a:t>
            </a:r>
            <a:r>
              <a:rPr lang="ko-KR" altLang="en-US" sz="1000" dirty="0">
                <a:latin typeface="+mn-ea"/>
                <a:ea typeface="+mn-ea"/>
              </a:rPr>
              <a:t>배울 것 </a:t>
            </a:r>
            <a:r>
              <a:rPr lang="ko-KR" altLang="en-US" sz="1000" dirty="0" smtClean="0">
                <a:latin typeface="+mn-ea"/>
                <a:ea typeface="+mn-ea"/>
              </a:rPr>
              <a:t>같아요</a:t>
            </a:r>
            <a:r>
              <a:rPr lang="en-US" altLang="ko-KR" sz="1000" dirty="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직사각형 46"/>
          <p:cNvSpPr>
            <a:spLocks noChangeArrowheads="1"/>
          </p:cNvSpPr>
          <p:nvPr/>
        </p:nvSpPr>
        <p:spPr bwMode="auto">
          <a:xfrm>
            <a:off x="7095334" y="4977172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smtClean="0">
                <a:latin typeface="+mn-ea"/>
                <a:ea typeface="+mn-ea"/>
              </a:rPr>
              <a:t>suh_p_0301_03_0001</a:t>
            </a:r>
            <a:r>
              <a:rPr lang="en-US" altLang="ko-KR" sz="1000" b="1" smtClean="0">
                <a:latin typeface="+mn-ea"/>
                <a:ea typeface="+mn-ea"/>
              </a:rPr>
              <a:t>_204_1_2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보니 캐릭터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+mn-ea"/>
              </a:rPr>
              <a:t>여</a:t>
            </a:r>
            <a:r>
              <a:rPr lang="en-US" altLang="ko-KR" sz="1000" b="1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+mn-ea"/>
              <a:ea typeface="+mn-ea"/>
            </a:endParaRPr>
          </a:p>
          <a:p>
            <a:pPr algn="just"/>
            <a:r>
              <a:rPr lang="ko-KR" altLang="en-US" sz="1000">
                <a:latin typeface="+mn-ea"/>
                <a:ea typeface="+mn-ea"/>
              </a:rPr>
              <a:t>똑같이 나누는 방법을 </a:t>
            </a:r>
            <a:r>
              <a:rPr lang="ko-KR" altLang="en-US" sz="1000" smtClean="0">
                <a:latin typeface="+mn-ea"/>
                <a:ea typeface="+mn-ea"/>
              </a:rPr>
              <a:t>배울 </a:t>
            </a:r>
            <a:r>
              <a:rPr lang="ko-KR" altLang="en-US" sz="1000">
                <a:latin typeface="+mn-ea"/>
                <a:ea typeface="+mn-ea"/>
              </a:rPr>
              <a:t>것 </a:t>
            </a:r>
            <a:r>
              <a:rPr lang="ko-KR" altLang="en-US" sz="1000" smtClean="0">
                <a:latin typeface="+mn-ea"/>
                <a:ea typeface="+mn-ea"/>
              </a:rPr>
              <a:t>같아요</a:t>
            </a:r>
            <a:r>
              <a:rPr lang="en-US" altLang="ko-KR" sz="1000" smtClean="0"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751763" y="5589240"/>
            <a:ext cx="1008416" cy="100841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음원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44707" y="2996952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smtClean="0">
                <a:latin typeface="맑은 고딕" pitchFamily="50" charset="-127"/>
                <a:ea typeface="맑은 고딕" pitchFamily="50" charset="-127"/>
              </a:rPr>
              <a:t>나눗셈을 알아볼까요</a:t>
            </a:r>
            <a:endParaRPr lang="en-US" altLang="ko-KR" sz="19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95" y="312740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</a:rPr>
              <a:t>바둑돌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2193875" y="3891597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54~55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  <p:sp>
        <p:nvSpPr>
          <p:cNvPr id="30" name="직사각형 29"/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590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76530"/>
              </p:ext>
            </p:extLst>
          </p:nvPr>
        </p:nvGraphicFramePr>
        <p:xfrm>
          <a:off x="179388" y="654012"/>
          <a:ext cx="8774172" cy="316979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291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신나는 체육시간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이야기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속 상황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동시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52~53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suh_p_0301_03_0001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0988"/>
            <a:ext cx="6598572" cy="391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그대로 활용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https://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cdata2.tsherpa.co.kr/tsherpa/MultiMedia/Flash/2020/curri/index.html?flashxmlnum=yuni4856&amp;classa=A8-C1-31-MM-MM-04-04-01-0-0-0-0&amp;classno=MM_31_04/suh_0301_03_0001/suh_0301_03_0001_101_1.html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3528" y="1014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3861048"/>
            <a:ext cx="4506914" cy="267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" y="871274"/>
            <a:ext cx="6879991" cy="471796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475" y="843914"/>
            <a:ext cx="6924993" cy="4745326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신나는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체육시간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74319"/>
              </p:ext>
            </p:extLst>
          </p:nvPr>
        </p:nvGraphicFramePr>
        <p:xfrm>
          <a:off x="120452" y="6165304"/>
          <a:ext cx="6683795" cy="282949"/>
        </p:xfrm>
        <a:graphic>
          <a:graphicData uri="http://schemas.openxmlformats.org/drawingml/2006/table">
            <a:tbl>
              <a:tblPr/>
              <a:tblGrid>
                <a:gridCol w="1601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81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mm_31_3_00_01_01_ani.mp4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6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app\resource\contents\lesson03\ops\lesson03\video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89" y="2955326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/>
          <a:stretch/>
        </p:blipFill>
        <p:spPr bwMode="auto">
          <a:xfrm>
            <a:off x="259663" y="1663034"/>
            <a:ext cx="3383198" cy="38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5" y="2303584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만들기 놀이를 하고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 및 풀 팝업창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 속 학생들은 무엇을 하고 있나요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똑같이 나누는 방법을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22179" y="3068960"/>
            <a:ext cx="298208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선생님이 부르는 수에 맞게 모이려고 합니다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55" name="직사각형 54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470" y="3389773"/>
            <a:ext cx="360000" cy="3550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571" y="2632650"/>
            <a:ext cx="360000" cy="355000"/>
          </a:xfrm>
          <a:prstGeom prst="rect">
            <a:avLst/>
          </a:prstGeom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2171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\052071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11" y="2342851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12" y="3102326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3618670" y="510598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" y="969533"/>
            <a:ext cx="6859064" cy="460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691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\052071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첨부 이미지를 최대한 크게 넣어주세요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991017" y="1284542"/>
            <a:ext cx="944758" cy="5003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/>
          <a:stretch/>
        </p:blipFill>
        <p:spPr bwMode="auto">
          <a:xfrm>
            <a:off x="259663" y="1663034"/>
            <a:ext cx="3383198" cy="38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19355" y="2591616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원을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만들 수 있습니다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명씩 모이면 원을 모두 몇 개 만들 수 있을까요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912" y="2864698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3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666039" y="1256484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똑같이 나누는 방법을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14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7"/>
          <a:stretch/>
        </p:blipFill>
        <p:spPr bwMode="auto">
          <a:xfrm>
            <a:off x="259663" y="1663034"/>
            <a:ext cx="3383198" cy="380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853216" y="2600908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원에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명씩 모였습니다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14926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개의 원을 만들었다면 한 원에 몇 명씩 모였을까요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68" y="52802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5493" y="2600670"/>
            <a:ext cx="360000" cy="355000"/>
          </a:xfrm>
          <a:prstGeom prst="rect">
            <a:avLst/>
          </a:prstGeom>
        </p:spPr>
      </p:pic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69451" y="1256485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 smtClean="0">
                <a:solidFill>
                  <a:srgbClr val="AE7C65"/>
                </a:solidFill>
              </a:rPr>
              <a:t>2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021379" y="1256486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직사각형 41"/>
          <p:cNvSpPr/>
          <p:nvPr/>
        </p:nvSpPr>
        <p:spPr>
          <a:xfrm>
            <a:off x="6319201" y="1257749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17128" y="1256250"/>
            <a:ext cx="630741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rgbClr val="AE7C65"/>
                </a:solidFill>
              </a:rPr>
              <a:t>물음 </a:t>
            </a:r>
            <a:r>
              <a:rPr lang="en-US" altLang="ko-KR" sz="1100" b="1" dirty="0">
                <a:solidFill>
                  <a:srgbClr val="AE7C65"/>
                </a:solidFill>
              </a:rPr>
              <a:t>1</a:t>
            </a:r>
            <a:endParaRPr lang="ko-KR" altLang="en-US" sz="1100" b="1" dirty="0">
              <a:solidFill>
                <a:srgbClr val="AE7C65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815632" y="11078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334359" y="1256671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물음 </a:t>
            </a:r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860711" y="3081008"/>
            <a:ext cx="2982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2×4=8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730" y="3119992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smtClean="0">
                <a:latin typeface="맑은 고딕" pitchFamily="50" charset="-127"/>
                <a:ea typeface="맑은 고딕" pitchFamily="50" charset="-127"/>
              </a:rPr>
              <a:t>똑같이 나누는 방법을 알아볼까요</a:t>
            </a:r>
            <a:r>
              <a:rPr lang="en-US" altLang="ko-KR" sz="18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6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2"/>
          <a:stretch/>
        </p:blipFill>
        <p:spPr bwMode="auto">
          <a:xfrm>
            <a:off x="76711" y="1341021"/>
            <a:ext cx="6859064" cy="428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동시를 읽어 보세요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동시 음성에 맞춰서 해당 글씨가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 줄씩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나타나는 텍스트는 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재생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동시 음성 재생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" y="5341482"/>
            <a:ext cx="6945183" cy="28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6550154" y="54599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54131"/>
              </p:ext>
            </p:extLst>
          </p:nvPr>
        </p:nvGraphicFramePr>
        <p:xfrm>
          <a:off x="7010116" y="5105069"/>
          <a:ext cx="2108035" cy="887794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877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SA313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도비라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-2.psd</a:t>
                      </a:r>
                    </a:p>
                    <a:p>
                      <a:pPr algn="l"/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수학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3-1_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이미지원본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\052071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초등수학교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3-1-3\Links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09302"/>
              </p:ext>
            </p:extLst>
          </p:nvPr>
        </p:nvGraphicFramePr>
        <p:xfrm>
          <a:off x="6984268" y="3934695"/>
          <a:ext cx="2108035" cy="916451"/>
        </p:xfrm>
        <a:graphic>
          <a:graphicData uri="http://schemas.openxmlformats.org/drawingml/2006/table">
            <a:tbl>
              <a:tblPr/>
              <a:tblGrid>
                <a:gridCol w="2704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75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6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음성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audio_01.mp3~audio_12.mp3</a:t>
                      </a:r>
                    </a:p>
                    <a:p>
                      <a:pPr eaLnBrk="1" hangingPunct="1">
                        <a:spcBef>
                          <a:spcPts val="300"/>
                        </a:spcBef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\app\resource\contents\lesson03\ops\lesson03\audio\mm_31_3_00_02_01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84042" y="4869160"/>
            <a:ext cx="6271727" cy="384721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04483" y="4869160"/>
            <a:ext cx="41905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-</a:t>
            </a:r>
            <a:r>
              <a:rPr lang="ko-KR" altLang="en-US" sz="1900">
                <a:latin typeface="+mn-ea"/>
                <a:ea typeface="+mn-ea"/>
              </a:rPr>
              <a:t>삑</a:t>
            </a:r>
            <a:r>
              <a:rPr lang="en-US" altLang="ko-KR" sz="1900">
                <a:latin typeface="+mn-ea"/>
                <a:ea typeface="+mn-ea"/>
              </a:rPr>
              <a:t>! </a:t>
            </a:r>
            <a:r>
              <a:rPr lang="ko-KR" altLang="en-US" sz="1900">
                <a:latin typeface="+mn-ea"/>
                <a:ea typeface="+mn-ea"/>
              </a:rPr>
              <a:t>선생님이 호루라기 두 번 불면</a:t>
            </a:r>
            <a:endParaRPr lang="en-US" altLang="ko-KR" sz="190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587727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5"/>
              </a:rPr>
              <a:t>http://</a:t>
            </a:r>
            <a:r>
              <a:rPr lang="en-US" altLang="ko-KR" sz="1000" dirty="0" smtClean="0">
                <a:hlinkClick r:id="rId5"/>
              </a:rPr>
              <a:t>cdata.tsherpa.co.kr/tsherpa/MultiMedia/Flash/2020/curri/index.html?flashxmlnum=llbless208&amp;classa=A8-C1-22-WI-WI-03-01-02-0-0-0-0&amp;classno=WI_22_03/win_0202_0102_0004/win_0202_0102_0004_101.html</a:t>
            </a:r>
            <a:r>
              <a:rPr lang="en-US" altLang="ko-KR" sz="1000" dirty="0" smtClean="0"/>
              <a:t> </a:t>
            </a:r>
            <a:endParaRPr lang="ko-KR" altLang="en-US" sz="1000" dirty="0"/>
          </a:p>
        </p:txBody>
      </p:sp>
      <p:sp>
        <p:nvSpPr>
          <p:cNvPr id="59" name="타원 58"/>
          <p:cNvSpPr/>
          <p:nvPr/>
        </p:nvSpPr>
        <p:spPr>
          <a:xfrm>
            <a:off x="715331" y="47852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suh_p_0301_03_0001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단원 도입</a:t>
            </a:r>
            <a:endParaRPr kumimoji="0" lang="ko-KR" altLang="en-US" sz="900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7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41509</TotalTime>
  <Words>881</Words>
  <Application>Microsoft Office PowerPoint</Application>
  <PresentationFormat>화면 슬라이드 쇼(4:3)</PresentationFormat>
  <Paragraphs>320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N</cp:lastModifiedBy>
  <cp:revision>7193</cp:revision>
  <dcterms:created xsi:type="dcterms:W3CDTF">2008-07-15T12:19:11Z</dcterms:created>
  <dcterms:modified xsi:type="dcterms:W3CDTF">2022-03-02T08:14:13Z</dcterms:modified>
</cp:coreProperties>
</file>