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00" d="100"/>
          <a:sy n="100" d="100"/>
        </p:scale>
        <p:origin x="-1806" y="-90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09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presProps" Target="presProps.xml"  /><Relationship Id="rId54" Type="http://schemas.openxmlformats.org/officeDocument/2006/relationships/viewProps" Target="viewProps.xml"  /><Relationship Id="rId55" Type="http://schemas.openxmlformats.org/officeDocument/2006/relationships/theme" Target="theme/theme1.xml"  /><Relationship Id="rId56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5904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5-1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자연수의 혼합 계산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 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없는 혼합 계산을 알아볼까요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13.png"  /><Relationship Id="rId5" Type="http://schemas.openxmlformats.org/officeDocument/2006/relationships/image" Target="../media/image8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14.png"  /><Relationship Id="rId6" Type="http://schemas.openxmlformats.org/officeDocument/2006/relationships/image" Target="../media/image16.png"  /><Relationship Id="rId7" Type="http://schemas.openxmlformats.org/officeDocument/2006/relationships/image" Target="../media/image9.png"  /><Relationship Id="rId8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14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14.png"  /><Relationship Id="rId6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hyperlink" Target="https://e.tsherpa.co.kr/media/mediaframe3.aspx?mid=M202206251_800k.mp4" TargetMode="External" /><Relationship Id="rId7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18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Relationship Id="rId8" Type="http://schemas.openxmlformats.org/officeDocument/2006/relationships/image" Target="../media/image2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24.png"  /><Relationship Id="rId4" Type="http://schemas.openxmlformats.org/officeDocument/2006/relationships/image" Target="../media/image19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18.png"  /><Relationship Id="rId4" Type="http://schemas.openxmlformats.org/officeDocument/2006/relationships/image" Target="../media/image24.png"  /><Relationship Id="rId5" Type="http://schemas.openxmlformats.org/officeDocument/2006/relationships/image" Target="../media/image26.png"  /><Relationship Id="rId6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18.png"  /><Relationship Id="rId4" Type="http://schemas.openxmlformats.org/officeDocument/2006/relationships/image" Target="../media/image24.png"  /><Relationship Id="rId5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18.png"  /><Relationship Id="rId4" Type="http://schemas.openxmlformats.org/officeDocument/2006/relationships/image" Target="../media/image24.png"  /><Relationship Id="rId5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hyperlink" Target="https://e.tsherpa.co.kr/media/mediaframe3.aspx?mid=M202206252_800k.mp4" TargetMode="External"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18.png"  /><Relationship Id="rId4" Type="http://schemas.openxmlformats.org/officeDocument/2006/relationships/image" Target="../media/image17.png"  /><Relationship Id="rId5" Type="http://schemas.openxmlformats.org/officeDocument/2006/relationships/image" Target="../media/image2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18.png"  /><Relationship Id="rId4" Type="http://schemas.openxmlformats.org/officeDocument/2006/relationships/image" Target="../media/image17.png"  /><Relationship Id="rId5" Type="http://schemas.openxmlformats.org/officeDocument/2006/relationships/image" Target="../media/image2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Relationship Id="rId3" Type="http://schemas.openxmlformats.org/officeDocument/2006/relationships/image" Target="../media/image13.png"  /><Relationship Id="rId4" Type="http://schemas.openxmlformats.org/officeDocument/2006/relationships/image" Target="../media/image2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17.png"  /><Relationship Id="rId5" Type="http://schemas.openxmlformats.org/officeDocument/2006/relationships/image" Target="../media/image33.png"  /><Relationship Id="rId6" Type="http://schemas.openxmlformats.org/officeDocument/2006/relationships/image" Target="../media/image2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17.png"  /><Relationship Id="rId5" Type="http://schemas.openxmlformats.org/officeDocument/2006/relationships/image" Target="../media/image3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9.png"  /><Relationship Id="rId11" Type="http://schemas.openxmlformats.org/officeDocument/2006/relationships/image" Target="../media/image40.png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17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Relationship Id="rId9" Type="http://schemas.openxmlformats.org/officeDocument/2006/relationships/image" Target="../media/image3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9.png"  /><Relationship Id="rId11" Type="http://schemas.openxmlformats.org/officeDocument/2006/relationships/image" Target="../media/image40.png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17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Relationship Id="rId9" Type="http://schemas.openxmlformats.org/officeDocument/2006/relationships/image" Target="../media/image38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26.png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17.png"  /><Relationship Id="rId5" Type="http://schemas.openxmlformats.org/officeDocument/2006/relationships/image" Target="../media/image34.png"  /><Relationship Id="rId6" Type="http://schemas.openxmlformats.org/officeDocument/2006/relationships/image" Target="../media/image41.png"  /><Relationship Id="rId7" Type="http://schemas.openxmlformats.org/officeDocument/2006/relationships/image" Target="../media/image38.png"  /><Relationship Id="rId8" Type="http://schemas.openxmlformats.org/officeDocument/2006/relationships/image" Target="../media/image37.png"  /><Relationship Id="rId9" Type="http://schemas.openxmlformats.org/officeDocument/2006/relationships/image" Target="../media/image4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17.png"  /><Relationship Id="rId5" Type="http://schemas.openxmlformats.org/officeDocument/2006/relationships/image" Target="../media/image34.png"  /><Relationship Id="rId6" Type="http://schemas.openxmlformats.org/officeDocument/2006/relationships/image" Target="../media/image41.png"  /><Relationship Id="rId7" Type="http://schemas.openxmlformats.org/officeDocument/2006/relationships/image" Target="../media/image38.png"  /><Relationship Id="rId8" Type="http://schemas.openxmlformats.org/officeDocument/2006/relationships/image" Target="../media/image37.png"  /><Relationship Id="rId9" Type="http://schemas.openxmlformats.org/officeDocument/2006/relationships/image" Target="../media/image42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43.png"  /><Relationship Id="rId5" Type="http://schemas.openxmlformats.org/officeDocument/2006/relationships/image" Target="../media/image26.png"  /><Relationship Id="rId6" Type="http://schemas.openxmlformats.org/officeDocument/2006/relationships/image" Target="../media/image1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43.png"  /><Relationship Id="rId5" Type="http://schemas.openxmlformats.org/officeDocument/2006/relationships/image" Target="../media/image17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43.png"  /><Relationship Id="rId5" Type="http://schemas.openxmlformats.org/officeDocument/2006/relationships/image" Target="../media/image34.png"  /><Relationship Id="rId6" Type="http://schemas.openxmlformats.org/officeDocument/2006/relationships/image" Target="../media/image26.png"  /><Relationship Id="rId7" Type="http://schemas.openxmlformats.org/officeDocument/2006/relationships/image" Target="../media/image17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43.png"  /><Relationship Id="rId5" Type="http://schemas.openxmlformats.org/officeDocument/2006/relationships/image" Target="../media/image34.png"  /><Relationship Id="rId6" Type="http://schemas.openxmlformats.org/officeDocument/2006/relationships/image" Target="../media/image17.png"  /><Relationship Id="rId7" Type="http://schemas.openxmlformats.org/officeDocument/2006/relationships/image" Target="../media/image29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35.png"  /><Relationship Id="rId5" Type="http://schemas.openxmlformats.org/officeDocument/2006/relationships/image" Target="../media/image17.png"  /><Relationship Id="rId6" Type="http://schemas.openxmlformats.org/officeDocument/2006/relationships/image" Target="../media/image4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35.png"  /><Relationship Id="rId5" Type="http://schemas.openxmlformats.org/officeDocument/2006/relationships/image" Target="../media/image17.png"  /><Relationship Id="rId6" Type="http://schemas.openxmlformats.org/officeDocument/2006/relationships/image" Target="../media/image46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17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26.png"  /><Relationship Id="rId8" Type="http://schemas.openxmlformats.org/officeDocument/2006/relationships/image" Target="../media/image49.png"  /><Relationship Id="rId9" Type="http://schemas.openxmlformats.org/officeDocument/2006/relationships/image" Target="../media/image5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17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49.png"  /><Relationship Id="rId8" Type="http://schemas.openxmlformats.org/officeDocument/2006/relationships/image" Target="../media/image50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17.png"  /><Relationship Id="rId5" Type="http://schemas.openxmlformats.org/officeDocument/2006/relationships/image" Target="../media/image26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17.png"  /><Relationship Id="rId5" Type="http://schemas.openxmlformats.org/officeDocument/2006/relationships/image" Target="../media/image29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Relationship Id="rId9" Type="http://schemas.openxmlformats.org/officeDocument/2006/relationships/image" Target="../media/image39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17.png"  /><Relationship Id="rId5" Type="http://schemas.openxmlformats.org/officeDocument/2006/relationships/image" Target="../media/image29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Relationship Id="rId9" Type="http://schemas.openxmlformats.org/officeDocument/2006/relationships/image" Target="../media/image39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Relationship Id="rId3" Type="http://schemas.openxmlformats.org/officeDocument/2006/relationships/image" Target="../media/image24.png"  /><Relationship Id="rId4" Type="http://schemas.openxmlformats.org/officeDocument/2006/relationships/image" Target="../media/image43.png"  /><Relationship Id="rId5" Type="http://schemas.openxmlformats.org/officeDocument/2006/relationships/image" Target="../media/image26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17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26.png"  /><Relationship Id="rId8" Type="http://schemas.openxmlformats.org/officeDocument/2006/relationships/image" Target="../media/image49.png"  /><Relationship Id="rId9" Type="http://schemas.openxmlformats.org/officeDocument/2006/relationships/image" Target="../media/image50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17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49.png"  /><Relationship Id="rId8" Type="http://schemas.openxmlformats.org/officeDocument/2006/relationships/image" Target="../media/image50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Relationship Id="rId6" Type="http://schemas.openxmlformats.org/officeDocument/2006/relationships/image" Target="../media/image26.png"  /><Relationship Id="rId7" Type="http://schemas.openxmlformats.org/officeDocument/2006/relationships/image" Target="../media/image49.png"  /><Relationship Id="rId8" Type="http://schemas.openxmlformats.org/officeDocument/2006/relationships/image" Target="../media/image50.png"  /><Relationship Id="rId9" Type="http://schemas.openxmlformats.org/officeDocument/2006/relationships/image" Target="../media/image17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Relationship Id="rId6" Type="http://schemas.openxmlformats.org/officeDocument/2006/relationships/image" Target="../media/image49.png"  /><Relationship Id="rId7" Type="http://schemas.openxmlformats.org/officeDocument/2006/relationships/image" Target="../media/image50.png"  /><Relationship Id="rId8" Type="http://schemas.openxmlformats.org/officeDocument/2006/relationships/image" Target="../media/image17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19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Relationship Id="rId6" Type="http://schemas.openxmlformats.org/officeDocument/2006/relationships/image" Target="../media/image49.png"  /><Relationship Id="rId7" Type="http://schemas.openxmlformats.org/officeDocument/2006/relationships/image" Target="../media/image50.png"  /><Relationship Id="rId8" Type="http://schemas.openxmlformats.org/officeDocument/2006/relationships/image" Target="../media/image17.png"  /><Relationship Id="rId9" Type="http://schemas.openxmlformats.org/officeDocument/2006/relationships/image" Target="../media/image5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9.png"  /><Relationship Id="rId9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13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4.png"  /><Relationship Id="rId8" Type="http://schemas.openxmlformats.org/officeDocument/2006/relationships/image" Target="../media/image13.png"  /><Relationship Id="rId9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5896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9999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 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없는 혼합 계산을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617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나눔 장터 클릭 시 나타는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어떻게 구할 수 있을지 이야기해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8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직사각형 61"/>
          <p:cNvSpPr/>
          <p:nvPr/>
        </p:nvSpPr>
        <p:spPr>
          <a:xfrm>
            <a:off x="440395" y="2187948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39552" y="2360488"/>
            <a:ext cx="360040" cy="29055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6" name="그룹 35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911932" y="2291267"/>
            <a:ext cx="560428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solidFill>
                  <a:srgbClr val="0096e0"/>
                </a:solidFill>
                <a:latin typeface="맑은 고딕"/>
                <a:ea typeface="맑은 고딕"/>
              </a:rPr>
              <a:t>처음에 모은 책의 수에서 아끼는 책의 수를 빼고</a:t>
            </a:r>
            <a:r>
              <a:rPr lang="en-US" altLang="ko-KR" sz="1900" b="1">
                <a:solidFill>
                  <a:srgbClr val="0096e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>
                <a:solidFill>
                  <a:srgbClr val="0096e0"/>
                </a:solidFill>
                <a:latin typeface="맑은 고딕"/>
                <a:ea typeface="맑은 고딕"/>
              </a:rPr>
              <a:t>동생이 가져온 책의 수를 더하면 됩니다</a:t>
            </a:r>
            <a:r>
              <a:rPr lang="en-US" altLang="ko-KR" sz="1900" b="1">
                <a:solidFill>
                  <a:srgbClr val="0096e0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96e0"/>
              </a:solidFill>
              <a:latin typeface="맑은 고딕"/>
              <a:ea typeface="맑은 고딕"/>
            </a:endParaRPr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2" name="그룹 31"/>
          <p:cNvGrpSpPr/>
          <p:nvPr/>
        </p:nvGrpSpPr>
        <p:grpSpPr>
          <a:xfrm rot="0">
            <a:off x="411721" y="1354139"/>
            <a:ext cx="3857551" cy="1192645"/>
            <a:chOff x="3894212" y="3408368"/>
            <a:chExt cx="3857551" cy="1192645"/>
          </a:xfrm>
        </p:grpSpPr>
        <p:grpSp>
          <p:nvGrpSpPr>
            <p:cNvPr id="33" name="그룹 32"/>
            <p:cNvGrpSpPr/>
            <p:nvPr/>
          </p:nvGrpSpPr>
          <p:grpSpPr>
            <a:xfrm rot="0">
              <a:off x="3894212" y="3408368"/>
              <a:ext cx="3857551" cy="1192645"/>
              <a:chOff x="4544012" y="4725404"/>
              <a:chExt cx="4510004" cy="1394365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4544012" y="4725404"/>
                <a:ext cx="4510004" cy="1394365"/>
              </a:xfrm>
              <a:prstGeom prst="rect">
                <a:avLst/>
              </a:prstGeom>
            </p:spPr>
          </p:pic>
          <p:sp>
            <p:nvSpPr>
              <p:cNvPr id="41" name="직사각형 40"/>
              <p:cNvSpPr/>
              <p:nvPr/>
            </p:nvSpPr>
            <p:spPr>
              <a:xfrm>
                <a:off x="4979787" y="4797152"/>
                <a:ext cx="672333" cy="319691"/>
              </a:xfrm>
              <a:prstGeom prst="rect">
                <a:avLst/>
              </a:prstGeom>
              <a:solidFill>
                <a:srgbClr val="ff8636"/>
              </a:solidFill>
              <a:ln>
                <a:solidFill>
                  <a:srgbClr val="ff8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860032" y="5422586"/>
                <a:ext cx="3923952" cy="4546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5" name="모서리가 둥근 직사각형 34"/>
            <p:cNvSpPr/>
            <p:nvPr/>
          </p:nvSpPr>
          <p:spPr>
            <a:xfrm>
              <a:off x="4139952" y="3465004"/>
              <a:ext cx="1757174" cy="295583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ko-KR" altLang="en-US" sz="1400">
                  <a:latin typeface="맑은 고딕"/>
                  <a:ea typeface="맑은 고딕"/>
                </a:rPr>
                <a:t>나눔 장터</a:t>
              </a:r>
              <a:endParaRPr lang="ko-KR" altLang="en-US" sz="1400">
                <a:latin typeface="맑은 고딕"/>
                <a:ea typeface="맑은 고딕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921448" y="4012157"/>
              <a:ext cx="3830315" cy="295583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맑은 고딕"/>
                  <a:ea typeface="맑은 고딕"/>
                </a:rPr>
                <a:t>가정에서 쓰지 않는 물건을 필요한 사람에게 직접 팔 수 있도록 마련한 장터</a:t>
              </a:r>
              <a:endParaRPr lang="ko-KR" altLang="en-US" sz="16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1874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말풍선 소스</a:t>
            </a:r>
            <a:endParaRPr lang="ko-KR" altLang="en-US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풀이 확인 버튼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나눔 장터에서 팔 책은 몇 권인지 하나의 식으로 나타내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73" name="Picture 1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231646" y="3212976"/>
            <a:ext cx="4601369" cy="1781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2" name="모서리가 둥근 직사각형 31"/>
          <p:cNvSpPr/>
          <p:nvPr/>
        </p:nvSpPr>
        <p:spPr>
          <a:xfrm>
            <a:off x="1582940" y="2294155"/>
            <a:ext cx="2052956" cy="70279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하나의 식으로는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어떻게 나타내지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이등변 삼각형 32"/>
          <p:cNvSpPr/>
          <p:nvPr/>
        </p:nvSpPr>
        <p:spPr>
          <a:xfrm flipV="1">
            <a:off x="2584896" y="3020953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43908" y="2169210"/>
            <a:ext cx="2377906" cy="8755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일이 일어난 순서를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생각하며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식으로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나타내면 어떨까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9" name="이등변 삼각형 38"/>
          <p:cNvSpPr/>
          <p:nvPr/>
        </p:nvSpPr>
        <p:spPr>
          <a:xfrm flipV="1">
            <a:off x="4439392" y="3044753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11044" y="5114385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33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31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349403" y="5105682"/>
            <a:ext cx="360000" cy="355000"/>
          </a:xfrm>
          <a:prstGeom prst="rect">
            <a:avLst/>
          </a:prstGeom>
        </p:spPr>
      </p:pic>
      <p:graphicFrame>
        <p:nvGraphicFramePr>
          <p:cNvPr id="46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img_01.png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초등학교 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5-1\app\resource\contents\lesson01\ops\lesson01\images\mm_51_1_01_03_02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1260650" y="2360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1" name="타원 50"/>
          <p:cNvSpPr/>
          <p:nvPr/>
        </p:nvSpPr>
        <p:spPr>
          <a:xfrm>
            <a:off x="5580259" y="5010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099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388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나눔 장터에서 팔 책은 몇 권인지 하나의 식으로 나타내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6" name="그룹 35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73" name="Picture 1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231646" y="3212976"/>
            <a:ext cx="4601369" cy="1781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2" name="모서리가 둥근 직사각형 31"/>
          <p:cNvSpPr/>
          <p:nvPr/>
        </p:nvSpPr>
        <p:spPr>
          <a:xfrm>
            <a:off x="1582940" y="2294155"/>
            <a:ext cx="2052956" cy="70279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하나의 식으로는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어떻게 나타내지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이등변 삼각형 32"/>
          <p:cNvSpPr/>
          <p:nvPr/>
        </p:nvSpPr>
        <p:spPr>
          <a:xfrm flipV="1">
            <a:off x="2584896" y="3020953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43908" y="2169210"/>
            <a:ext cx="2377906" cy="8755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일이 일어난 순서를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생각하며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식으로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나타내면 어떨까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9" name="이등변 삼각형 38"/>
          <p:cNvSpPr/>
          <p:nvPr/>
        </p:nvSpPr>
        <p:spPr>
          <a:xfrm flipV="1">
            <a:off x="4439392" y="3044753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11044" y="5114385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33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31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53" name="그룹 52"/>
          <p:cNvGrpSpPr/>
          <p:nvPr/>
        </p:nvGrpSpPr>
        <p:grpSpPr>
          <a:xfrm rot="0"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54" name="직사각형 53"/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모서리가 둥근 직사각형 38"/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7" name="직각 삼각형 5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6137" y="4642533"/>
            <a:ext cx="2220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33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5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3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28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3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31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4099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1303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아래 식을 계산하는 순서를 말해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73" name="Picture 1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모서리가 둥근 직사각형 33"/>
          <p:cNvSpPr/>
          <p:nvPr/>
        </p:nvSpPr>
        <p:spPr>
          <a:xfrm>
            <a:off x="2519772" y="2339355"/>
            <a:ext cx="1996960" cy="54006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33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31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0395" y="3227064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덧셈과 뺄셈이 섞여 있는 식은 앞에서부터 차례대로            계산합니다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48832" y="3737881"/>
            <a:ext cx="360000" cy="355000"/>
          </a:xfrm>
          <a:prstGeom prst="rect">
            <a:avLst/>
          </a:prstGeom>
        </p:spPr>
      </p:pic>
      <p:sp>
        <p:nvSpPr>
          <p:cNvPr id="8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u="sng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나눔 장터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팔 책은 몇 권인지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AFB8D24-E228-4C1D-801E-26F4179D9C18}"/>
              </a:ext>
            </a:extLst>
          </p:cNvPr>
          <p:cNvSpPr/>
          <p:nvPr/>
        </p:nvSpPr>
        <p:spPr>
          <a:xfrm>
            <a:off x="71500" y="1614491"/>
            <a:ext cx="6912768" cy="3974563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9" y="191683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1622" y="1798827"/>
            <a:ext cx="63446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덧셈과 뺄셈이 섞여 있는 식은 앞에서부터 차례대로     계산합니다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015716" y="3032956"/>
            <a:ext cx="2839168" cy="2052228"/>
          </a:xfrm>
          <a:prstGeom prst="roundRect">
            <a:avLst/>
          </a:prstGeom>
          <a:solidFill>
            <a:srgbClr val="F2F1EE"/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31740" y="3108374"/>
            <a:ext cx="3024336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2447764" y="349309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2879812" y="349309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2444422" y="3801237"/>
            <a:ext cx="4353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3347864" y="3493095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864" y="3823628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978" y="450912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직선 연결선 53"/>
          <p:cNvCxnSpPr/>
          <p:nvPr/>
        </p:nvCxnSpPr>
        <p:spPr bwMode="auto">
          <a:xfrm>
            <a:off x="2647285" y="4142999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2651465" y="4509121"/>
            <a:ext cx="69639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타원 57"/>
          <p:cNvSpPr/>
          <p:nvPr/>
        </p:nvSpPr>
        <p:spPr>
          <a:xfrm>
            <a:off x="6624228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플레이어로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영상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영상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e.tsherpa.co.kr/media/mediaframe3.aspx?mid=M202206251_800k.mp4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9718" y="1652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525" y="2384799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253987" y="2437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6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타원 62"/>
          <p:cNvSpPr/>
          <p:nvPr/>
        </p:nvSpPr>
        <p:spPr>
          <a:xfrm>
            <a:off x="4442842" y="1985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683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5-1\app\resource\contents\lesson01\ops\lesson01\images\mm_51_1_01_04_01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54" y="2251471"/>
            <a:ext cx="5069637" cy="3373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1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83603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34847" y="2856270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준비한 종이 수를 종이를 나누어 가진 사람 수로 나누고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한 장의 종이로 만들 수 있는 쿠폰의 수를 곱하면 됩니다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0110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166" y="2674413"/>
            <a:ext cx="360000" cy="355000"/>
          </a:xfrm>
          <a:prstGeom prst="rect">
            <a:avLst/>
          </a:prstGeom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45865"/>
            <a:ext cx="1099762" cy="107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5319" y="4422166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690777" y="3720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0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3656541" y="4283250"/>
            <a:ext cx="1584176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무엇을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구해야 하지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이등변 삼각형 37"/>
          <p:cNvSpPr/>
          <p:nvPr/>
        </p:nvSpPr>
        <p:spPr>
          <a:xfrm rot="16200000" flipV="1">
            <a:off x="5324981" y="448141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7078283" y="2570889"/>
            <a:ext cx="1971702" cy="7078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무엇을 구해야 하지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3" name="그룹 32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63" name="TextBox 43"/>
          <p:cNvSpPr txBox="1"/>
          <p:nvPr/>
        </p:nvSpPr>
        <p:spPr>
          <a:xfrm>
            <a:off x="389043" y="231287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 bwMode="auto">
          <a:xfrm>
            <a:off x="534847" y="2856270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준비한 종이 수를 종이를 나누어 가진 사람 수로 나누고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한 장의 종이로 만들 수 있는 쿠폰의 수를 곱하면 됩니다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0110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166" y="2674413"/>
            <a:ext cx="360000" cy="355000"/>
          </a:xfrm>
          <a:prstGeom prst="rect">
            <a:avLst/>
          </a:prstGeom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45865"/>
            <a:ext cx="1099762" cy="107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타원 72"/>
          <p:cNvSpPr/>
          <p:nvPr/>
        </p:nvSpPr>
        <p:spPr>
          <a:xfrm>
            <a:off x="5173899" y="4045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6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지우가 만들 수 있는 쿠폰은 몇 장인지 하나의 식으로 나타내  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83603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611044" y="3140968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40÷5×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403" y="3132265"/>
            <a:ext cx="360000" cy="355000"/>
          </a:xfrm>
          <a:prstGeom prst="rect">
            <a:avLst/>
          </a:prstGeom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58307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34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지우가 만들 수 있는 쿠폰은 몇 장인지 하나의 식으로 나타내  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5536" y="4642533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40÷5×6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8" name="그룹 37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57" name="직사각형 56"/>
          <p:cNvSpPr/>
          <p:nvPr/>
        </p:nvSpPr>
        <p:spPr bwMode="auto">
          <a:xfrm>
            <a:off x="2611044" y="3140968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40÷5×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35688"/>
              </p:ext>
            </p:extLst>
          </p:nvPr>
        </p:nvGraphicFramePr>
        <p:xfrm>
          <a:off x="179388" y="654012"/>
          <a:ext cx="8774172" cy="52271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나눔 장터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나눔 장터에서 팔 책이 몇 권인지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덧셈과 뺄셈이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덧셈과 뺄셈이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곱셈과 나눗셈이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곱셈과 나눗셈이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 순서를 나타내고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식을 계산하는 순서를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83603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34847" y="4036827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곱셈과 나눗셈이 섞여 있는 식은 앞에서부터 차례대로         계산합니다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00" y="3859327"/>
            <a:ext cx="360000" cy="355000"/>
          </a:xfrm>
          <a:prstGeom prst="rect">
            <a:avLst/>
          </a:prstGeom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1" name="TextBox 4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49" name="직사각형 48"/>
          <p:cNvSpPr/>
          <p:nvPr/>
        </p:nvSpPr>
        <p:spPr bwMode="auto">
          <a:xfrm>
            <a:off x="2611044" y="3140968"/>
            <a:ext cx="182518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40÷5×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663788" y="3104964"/>
            <a:ext cx="1736437" cy="468052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89042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지우가 만들 수 있는 쿠폰은 몇 장인지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AFB8D24-E228-4C1D-801E-26F4179D9C18}"/>
              </a:ext>
            </a:extLst>
          </p:cNvPr>
          <p:cNvSpPr/>
          <p:nvPr/>
        </p:nvSpPr>
        <p:spPr>
          <a:xfrm>
            <a:off x="71500" y="2240867"/>
            <a:ext cx="6912768" cy="3352445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389043" y="231287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곱셈과 나눗셈이 섞여 있는 식은 앞에서부터 차례대로             계산합니다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플레이어로 풀이 영상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영상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e.tsherpa.co.kr/media/mediaframe3.aspx?mid=M202206252_800k.mp4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049584" y="3212976"/>
            <a:ext cx="2839168" cy="2052228"/>
          </a:xfrm>
          <a:prstGeom prst="roundRect">
            <a:avLst/>
          </a:prstGeom>
          <a:solidFill>
            <a:srgbClr val="F2F1EE"/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0546" y="2166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612294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208" y="4003648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36" y="469549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4" name="직선 연결선 63"/>
          <p:cNvCxnSpPr/>
          <p:nvPr/>
        </p:nvCxnSpPr>
        <p:spPr bwMode="auto">
          <a:xfrm>
            <a:off x="3024279" y="4323019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3024279" y="4689141"/>
            <a:ext cx="50360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타원 66"/>
          <p:cNvSpPr/>
          <p:nvPr/>
        </p:nvSpPr>
        <p:spPr>
          <a:xfrm>
            <a:off x="5284209" y="29036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27784" y="3288394"/>
            <a:ext cx="3024336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9×3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solidFill>
                  <a:srgbClr val="F2F1E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2843808" y="367311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3212356" y="367311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2840466" y="3981257"/>
            <a:ext cx="372641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3527884" y="3673115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47" y="2852936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8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508104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순서를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563372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066982"/>
            <a:ext cx="16289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2448395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9037" y="3066982"/>
            <a:ext cx="130997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15×6÷9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5220072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378" y="2888940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169" y="2888940"/>
            <a:ext cx="360000" cy="355000"/>
          </a:xfrm>
          <a:prstGeom prst="rect">
            <a:avLst/>
          </a:prstGeom>
        </p:spPr>
      </p:pic>
      <p:cxnSp>
        <p:nvCxnSpPr>
          <p:cNvPr id="52" name="직선 연결선 51"/>
          <p:cNvCxnSpPr/>
          <p:nvPr/>
        </p:nvCxnSpPr>
        <p:spPr bwMode="auto">
          <a:xfrm>
            <a:off x="1138028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574312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1132988" y="3750041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132166" y="37216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2015716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1331640" y="408147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1331640" y="4447596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468333" y="445116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4231030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4581714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4219103" y="3750041"/>
            <a:ext cx="3697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156502" y="37216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4879080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4355976" y="408147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4355976" y="4447596"/>
            <a:ext cx="5231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421634" y="445116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751323" y="36073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861" y="3356992"/>
            <a:ext cx="4028195" cy="1548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순서를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3066982"/>
            <a:ext cx="16289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2448395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9037" y="3066982"/>
            <a:ext cx="130997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15×6÷9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5220072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1138028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574312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1132988" y="3179588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132166" y="37216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2015716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1331640" y="3511021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1331640" y="3877143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468333" y="388071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4231030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4581714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4219103" y="3750041"/>
            <a:ext cx="3697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156502" y="37216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4879080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4355976" y="408147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4355976" y="4447596"/>
            <a:ext cx="5231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421634" y="445116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30305" y="2708920"/>
            <a:ext cx="6667165" cy="2556284"/>
            <a:chOff x="192745" y="2717006"/>
            <a:chExt cx="6667165" cy="255628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2879024"/>
              <a:ext cx="6667165" cy="2206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7170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" y="331590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39164" y="3176972"/>
            <a:ext cx="3096732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777293" y="3521350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1213577" y="3521350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772253" y="3829492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71431" y="38011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51" name="직선 연결선 50"/>
          <p:cNvCxnSpPr/>
          <p:nvPr/>
        </p:nvCxnSpPr>
        <p:spPr bwMode="auto">
          <a:xfrm>
            <a:off x="1654981" y="3511021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970905" y="4160925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970905" y="4527047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1105194" y="4530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09" y="331590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3563887" y="3176972"/>
            <a:ext cx="3096732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15×6÷9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90÷9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15×6÷9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 bwMode="auto">
          <a:xfrm>
            <a:off x="3831087" y="352134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4181771" y="352134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3819160" y="3829491"/>
            <a:ext cx="3697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3756559" y="38011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4479137" y="351102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3956033" y="416092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3956033" y="4527046"/>
            <a:ext cx="5231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019287" y="45306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765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 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없는 혼합 계산 알아보기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0852" y="2362089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없으면         에서부터 차례로 계산합니다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3" y="25116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4" y="3543106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 bwMode="auto">
          <a:xfrm>
            <a:off x="1921888" y="2365814"/>
            <a:ext cx="43693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앞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9630" y="3475686"/>
            <a:ext cx="158889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2448395" y="347514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378" y="3297644"/>
            <a:ext cx="360000" cy="355000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 bwMode="auto">
          <a:xfrm>
            <a:off x="1138028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1574312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132988" y="4158745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132166" y="4130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2015716" y="3840274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1331640" y="4490178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1331640" y="4856300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468333" y="48598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822" y="2156646"/>
            <a:ext cx="360000" cy="355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113329" y="3475686"/>
            <a:ext cx="144462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72÷12×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1" name="직사각형 80"/>
          <p:cNvSpPr/>
          <p:nvPr/>
        </p:nvSpPr>
        <p:spPr bwMode="auto">
          <a:xfrm>
            <a:off x="5508104" y="347514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087" y="3297644"/>
            <a:ext cx="360000" cy="355000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 bwMode="auto">
          <a:xfrm>
            <a:off x="4344262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4780546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4339222" y="4158745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338400" y="4130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5156531" y="3840274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4537874" y="4490178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4537874" y="4856300"/>
            <a:ext cx="61865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648771" y="48598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335818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나타나기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74822" y="40125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71360" y="3762181"/>
            <a:ext cx="4220720" cy="1548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97321" y="3008275"/>
            <a:ext cx="4891589" cy="371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1">
                <a:latin typeface="맑은 고딕"/>
                <a:ea typeface="맑은 고딕"/>
              </a:rPr>
              <a:t>( )</a:t>
            </a:r>
            <a:r>
              <a:rPr lang="ko-KR" altLang="en-US" sz="1900" b="1">
                <a:latin typeface="맑은 고딕"/>
                <a:ea typeface="맑은 고딕"/>
              </a:rPr>
              <a:t>가 없는 혼합 계산을 알아볼까요</a:t>
            </a:r>
            <a:r>
              <a:rPr lang="en-US" altLang="ko-KR" sz="1900" b="1">
                <a:latin typeface="맑은 고딕"/>
                <a:ea typeface="맑은 고딕"/>
              </a:rPr>
              <a:t>(2)</a:t>
            </a:r>
            <a:endParaRPr lang="en-US" altLang="ko-KR" sz="1900" b="1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53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다음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_302_1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47017" y="316689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다음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20"/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 b="1">
                <a:latin typeface="맑은 고딕"/>
                <a:ea typeface="맑은 고딕"/>
              </a:rPr>
              <a:t>14~15</a:t>
            </a:r>
            <a:r>
              <a:rPr lang="ko-KR" altLang="en-US" sz="1900" b="1">
                <a:latin typeface="맑은 고딕"/>
                <a:ea typeface="맑은 고딕"/>
              </a:rPr>
              <a:t>쪽</a:t>
            </a:r>
            <a:endParaRPr lang="ko-KR" altLang="en-US" sz="1900" b="1"/>
          </a:p>
        </p:txBody>
      </p:sp>
      <p:sp>
        <p:nvSpPr>
          <p:cNvPr id="25" name="직사각형 24"/>
          <p:cNvSpPr/>
          <p:nvPr/>
        </p:nvSpPr>
        <p:spPr>
          <a:xfrm>
            <a:off x="4871846" y="3722487"/>
            <a:ext cx="1167307" cy="371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 b="1">
                <a:latin typeface="맑은 고딕"/>
                <a:ea typeface="맑은 고딕"/>
              </a:rPr>
              <a:t>10~11</a:t>
            </a:r>
            <a:r>
              <a:rPr lang="ko-KR" altLang="en-US" sz="1900" b="1">
                <a:latin typeface="맑은 고딕"/>
                <a:ea typeface="맑은 고딕"/>
              </a:rPr>
              <a:t>쪽</a:t>
            </a:r>
            <a:endParaRPr lang="ko-KR" altLang="en-US" sz="1900" b="1"/>
          </a:p>
        </p:txBody>
      </p:sp>
      <p:sp>
        <p:nvSpPr>
          <p:cNvPr id="26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)5-1_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아래와 같은 마법 상자에 어떤 수를 넣으면 새로운 수가 나옵니다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넣으면 얼마가 나올지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303719" y="4947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346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5-1\app\resource\contents\lesson01\ops\lesson01\images\mm_51_1_01_06_02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84" y="2924944"/>
            <a:ext cx="1750347" cy="157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84323" y="2492896"/>
            <a:ext cx="470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3903" y="3212976"/>
            <a:ext cx="4908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6577" y="3764359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×12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157170" y="472717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153" y="454967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아래와 같은 마법 상자에 어떤 수를 넣으면 새로운 수가 나옵니다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넣으면 얼마가 나올지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84" y="2924944"/>
            <a:ext cx="1750347" cy="157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84323" y="2492896"/>
            <a:ext cx="470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3903" y="3212976"/>
            <a:ext cx="4908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6577" y="3764359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×12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157170" y="472717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248980"/>
            <a:ext cx="6667165" cy="1989020"/>
            <a:chOff x="192745" y="3284270"/>
            <a:chExt cx="6667165" cy="198902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46288"/>
              <a:ext cx="6667165" cy="163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28427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59532" y="3599547"/>
            <a:ext cx="3096732" cy="66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40÷5×12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8×12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40÷5×12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560644" y="3943925"/>
            <a:ext cx="0" cy="11424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863588" y="3943925"/>
            <a:ext cx="0" cy="11424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555604" y="4062382"/>
            <a:ext cx="30798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20098" y="40983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0" name="직선 연결선 89"/>
          <p:cNvCxnSpPr/>
          <p:nvPr/>
        </p:nvCxnSpPr>
        <p:spPr bwMode="auto">
          <a:xfrm>
            <a:off x="1187624" y="3918366"/>
            <a:ext cx="0" cy="72008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719572" y="449443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719572" y="4638446"/>
            <a:ext cx="46805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745849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9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6669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6556473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이용하는 문제를 만들고 답을 구하려고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O,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85194" y="4951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말이나 수에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92" y="2451188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863588" y="2924944"/>
            <a:ext cx="5781941" cy="191866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4640" y="2996953"/>
            <a:ext cx="56708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지호네 반 학생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( 42, 6 )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( 6, 3 )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모둠으로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놀이를 하려고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색종이를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나누어 주려면 필요한 색종이는 몇 장일까요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/>
          <p:cNvSpPr/>
          <p:nvPr/>
        </p:nvSpPr>
        <p:spPr bwMode="auto">
          <a:xfrm>
            <a:off x="2872684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2" name="타원 71"/>
          <p:cNvSpPr/>
          <p:nvPr/>
        </p:nvSpPr>
        <p:spPr bwMode="auto">
          <a:xfrm>
            <a:off x="4219781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1" name="타원 80"/>
          <p:cNvSpPr/>
          <p:nvPr/>
        </p:nvSpPr>
        <p:spPr bwMode="auto">
          <a:xfrm>
            <a:off x="5535345" y="3480013"/>
            <a:ext cx="480826" cy="48082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4" name="타원 93"/>
          <p:cNvSpPr/>
          <p:nvPr/>
        </p:nvSpPr>
        <p:spPr>
          <a:xfrm>
            <a:off x="2595340" y="2865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420867" y="5304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45" y="31097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97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96" y="3558248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8685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/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Grid>
                <a:gridCol w="858104"/>
                <a:gridCol w="272220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algn="l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mm_51_1_01_02_01_ani.mp4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22177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애니 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]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ko-KR" altLang="en-US" sz="1000">
                <a:latin typeface="맑은 고딕"/>
                <a:ea typeface="맑은 고딕"/>
              </a:rPr>
              <a:t>초등학교 수학</a:t>
            </a:r>
            <a:r>
              <a:rPr lang="en-US" altLang="ko-KR" sz="1000">
                <a:latin typeface="맑은 고딕"/>
                <a:ea typeface="맑은 고딕"/>
              </a:rPr>
              <a:t>\3_001_2015</a:t>
            </a:r>
            <a:r>
              <a:rPr lang="ko-KR" altLang="en-US" sz="1000">
                <a:latin typeface="맑은 고딕"/>
                <a:ea typeface="맑은 고딕"/>
              </a:rPr>
              <a:t>개정</a:t>
            </a:r>
            <a:r>
              <a:rPr lang="en-US" altLang="ko-KR" sz="1000">
                <a:latin typeface="맑은 고딕"/>
                <a:ea typeface="맑은 고딕"/>
              </a:rPr>
              <a:t>\</a:t>
            </a:r>
            <a:r>
              <a:rPr lang="ko-KR" altLang="en-US" sz="1000">
                <a:latin typeface="맑은 고딕"/>
                <a:ea typeface="맑은 고딕"/>
              </a:rPr>
              <a:t>박만구 </a:t>
            </a:r>
            <a:r>
              <a:rPr lang="en-US" altLang="ko-KR" sz="1000">
                <a:latin typeface="맑은 고딕"/>
                <a:ea typeface="맑은 고딕"/>
              </a:rPr>
              <a:t>5-1\app\resource\contents\lesson01\ops\lesson01\video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애니 게이트 참고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초등학교 수학\3_001_2015개정\박만구 5-1\app\resource\contents\lesson01\ops\lesson01\video\mm_51_1_01_02_01_ani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891" y="891944"/>
            <a:ext cx="6916377" cy="4733300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 rot="0">
            <a:off x="67891" y="869985"/>
            <a:ext cx="6924993" cy="4755259"/>
            <a:chOff x="45032" y="848486"/>
            <a:chExt cx="6924993" cy="4755259"/>
          </a:xfrm>
        </p:grpSpPr>
        <p:sp>
          <p:nvSpPr>
            <p:cNvPr id="45" name="직사각형 44"/>
            <p:cNvSpPr/>
            <p:nvPr/>
          </p:nvSpPr>
          <p:spPr>
            <a:xfrm>
              <a:off x="45032" y="848486"/>
              <a:ext cx="6924993" cy="4755259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58433" y="2398034"/>
              <a:ext cx="2346420" cy="1260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36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나눔</a:t>
              </a:r>
              <a:r>
                <a:rPr lang="ko-KR" altLang="en-US" sz="3600" b="1">
                  <a:solidFill>
                    <a:schemeClr val="accent6">
                      <a:lumMod val="75000"/>
                    </a:schemeClr>
                  </a:solidFill>
                  <a:latin typeface="맑은 고딕"/>
                  <a:ea typeface="맑은 고딕"/>
                </a:rPr>
                <a:t> 장터</a:t>
              </a:r>
              <a:endParaRPr lang="ko-KR" altLang="en-US" sz="3600" b="1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379108" y="3460152"/>
              <a:ext cx="396044" cy="396044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5400000">
              <a:off x="3489047" y="3568164"/>
              <a:ext cx="208823" cy="1800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28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이용하는 문제를 만들고 답을 구하려고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말이나 수에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92" y="2451188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863588" y="2924944"/>
            <a:ext cx="5781941" cy="191866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4640" y="2996953"/>
            <a:ext cx="56708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지호네 반 학생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( 42, 6 )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( 6, 3 )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모둠으로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놀이를 하려고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색종이를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나누어 주려면 필요한 색종이는 몇 장일까요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/>
          <p:cNvSpPr/>
          <p:nvPr/>
        </p:nvSpPr>
        <p:spPr bwMode="auto">
          <a:xfrm>
            <a:off x="2872684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2" name="타원 71"/>
          <p:cNvSpPr/>
          <p:nvPr/>
        </p:nvSpPr>
        <p:spPr bwMode="auto">
          <a:xfrm>
            <a:off x="4219781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1" name="타원 80"/>
          <p:cNvSpPr/>
          <p:nvPr/>
        </p:nvSpPr>
        <p:spPr bwMode="auto">
          <a:xfrm>
            <a:off x="5535345" y="3480013"/>
            <a:ext cx="480826" cy="48082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93834" y="4617132"/>
            <a:ext cx="636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나눈 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곱하는 문제를 만듭니다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8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45" y="31097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97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96" y="3558248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01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6556473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이용하는 문제를 만들고 답을 구하려고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85194" y="4951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앞에서 만든 문제의 답을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3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69"/>
          <p:cNvSpPr/>
          <p:nvPr/>
        </p:nvSpPr>
        <p:spPr bwMode="auto">
          <a:xfrm>
            <a:off x="3112720" y="314096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5916" y="313117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5565" y="29536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4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이용하는 문제를 만들고 답을 구하려고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앞에서 만든 문제의 답을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3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69"/>
          <p:cNvSpPr/>
          <p:nvPr/>
        </p:nvSpPr>
        <p:spPr bwMode="auto">
          <a:xfrm>
            <a:off x="3112720" y="314096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5916" y="313117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212976"/>
            <a:ext cx="6667165" cy="2025024"/>
            <a:chOff x="192745" y="3248266"/>
            <a:chExt cx="6667165" cy="202502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10284"/>
              <a:ext cx="6667165" cy="16748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2482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95536" y="351087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42÷6×3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7×3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>
            <a:off x="611948" y="3855249"/>
            <a:ext cx="0" cy="15574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899980" y="3855249"/>
            <a:ext cx="0" cy="15574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608883" y="4014615"/>
            <a:ext cx="29109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551557" y="40724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82" name="직선 연결선 81"/>
          <p:cNvCxnSpPr/>
          <p:nvPr/>
        </p:nvCxnSpPr>
        <p:spPr bwMode="auto">
          <a:xfrm>
            <a:off x="1158358" y="3844920"/>
            <a:ext cx="0" cy="77685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755964" y="4494824"/>
            <a:ext cx="0" cy="12695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754431" y="4624458"/>
            <a:ext cx="40392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754431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10529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모서리가 둥근 직사각형 84"/>
          <p:cNvSpPr/>
          <p:nvPr/>
        </p:nvSpPr>
        <p:spPr>
          <a:xfrm>
            <a:off x="2058369" y="3225799"/>
            <a:ext cx="2870525" cy="72008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0850" y="3393478"/>
            <a:ext cx="25731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  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850482" y="340460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308" y="3131172"/>
            <a:ext cx="360000" cy="355000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527567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545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모서리가 둥근 직사각형 84"/>
          <p:cNvSpPr/>
          <p:nvPr/>
        </p:nvSpPr>
        <p:spPr>
          <a:xfrm>
            <a:off x="2058369" y="3225799"/>
            <a:ext cx="2870525" cy="72008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0850" y="3393478"/>
            <a:ext cx="25731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  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850482" y="340460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861048"/>
            <a:ext cx="6667165" cy="1376952"/>
            <a:chOff x="192745" y="3896338"/>
            <a:chExt cx="6667165" cy="137695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058356"/>
              <a:ext cx="6667165" cy="10268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89633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3834" y="4182179"/>
            <a:ext cx="6361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98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50" y="4236032"/>
            <a:ext cx="230848" cy="23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7" y="4506215"/>
            <a:ext cx="207532" cy="18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57" y="4464032"/>
            <a:ext cx="230848" cy="23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7" y="4736177"/>
            <a:ext cx="207532" cy="18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25" y="4736177"/>
            <a:ext cx="230848" cy="23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357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2" y="2369847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7759" y="2247093"/>
            <a:ext cx="5442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267469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27303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2" y="3211276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037759" y="3088522"/>
            <a:ext cx="5442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267469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27303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3460" y="2069593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620" y="2024844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746" y="3335101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4213" y="3335101"/>
            <a:ext cx="360000" cy="355000"/>
          </a:xfrm>
          <a:prstGeom prst="rect">
            <a:avLst/>
          </a:prstGeom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303719" y="4947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878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2" y="2369847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7759" y="2247093"/>
            <a:ext cx="5442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267469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27303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2" y="3211276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037759" y="3088522"/>
            <a:ext cx="5442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267469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27303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320988"/>
            <a:ext cx="6667165" cy="1917012"/>
            <a:chOff x="192745" y="3356278"/>
            <a:chExt cx="6667165" cy="19170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98737"/>
              <a:ext cx="6667165" cy="15864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35627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" y="378916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539164" y="3650241"/>
            <a:ext cx="3096732" cy="66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연결선 88"/>
          <p:cNvCxnSpPr/>
          <p:nvPr/>
        </p:nvCxnSpPr>
        <p:spPr bwMode="auto">
          <a:xfrm>
            <a:off x="751893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1187624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746447" y="4113076"/>
            <a:ext cx="44117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759286" y="4139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6" name="직선 연결선 95"/>
          <p:cNvCxnSpPr/>
          <p:nvPr/>
        </p:nvCxnSpPr>
        <p:spPr bwMode="auto">
          <a:xfrm>
            <a:off x="1613322" y="3984290"/>
            <a:ext cx="0" cy="64990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971600" y="4545124"/>
            <a:ext cx="0" cy="8907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967035" y="4634194"/>
            <a:ext cx="64628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1091052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1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6" name="순서도: 대체 처리 11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22" name="순서도: 대체 처리 121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4" name="순서도: 대체 처리 123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42" y="378916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3498720" y="365024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/>
          <p:cNvCxnSpPr/>
          <p:nvPr/>
        </p:nvCxnSpPr>
        <p:spPr bwMode="auto">
          <a:xfrm>
            <a:off x="3711449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4147180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3706003" y="4113076"/>
            <a:ext cx="44117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718842" y="4139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80" name="직선 연결선 79"/>
          <p:cNvCxnSpPr/>
          <p:nvPr/>
        </p:nvCxnSpPr>
        <p:spPr bwMode="auto">
          <a:xfrm>
            <a:off x="4572878" y="3984290"/>
            <a:ext cx="0" cy="64990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3931156" y="4545124"/>
            <a:ext cx="0" cy="8907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3926591" y="4634194"/>
            <a:ext cx="64628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050608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62411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먼저 계산해야 하는 부분에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파란색 동그라미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216" y="164952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675626" y="2852936"/>
            <a:ext cx="1666008" cy="792088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45÷9×2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5200087" y="4961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3041371" y="3103971"/>
            <a:ext cx="650057" cy="289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35" name="그룹 3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88" y="3356992"/>
            <a:ext cx="437451" cy="586184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3807410" y="3686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먼저 계산해야 하는 부분에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216" y="164952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675626" y="2852936"/>
            <a:ext cx="1666008" cy="792088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45÷9×2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3835" y="4617132"/>
            <a:ext cx="6229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곱셈과 나눗셈이 섞여 있는 식은 앞에서부터 차례대로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9" name="순서도: 대체 처리 3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9" name="순서도: 대체 처리 4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타원 44"/>
          <p:cNvSpPr/>
          <p:nvPr/>
        </p:nvSpPr>
        <p:spPr bwMode="auto">
          <a:xfrm>
            <a:off x="3041371" y="3103971"/>
            <a:ext cx="650057" cy="289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56" y="3063781"/>
            <a:ext cx="437451" cy="5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46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남학생이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여학생이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모자를 쓰지 않은 학생은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모자를 쓴 학생은 몇 명인지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239651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62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4" name="직선 연결선 63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763040" y="2420888"/>
            <a:ext cx="272884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3557852" y="2420888"/>
            <a:ext cx="309668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763040" y="2911354"/>
            <a:ext cx="312689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51A95DC4-7B16-A1B9-E0F1-9A227BDA6B96}"/>
              </a:ext>
            </a:extLst>
          </p:cNvPr>
          <p:cNvGrpSpPr/>
          <p:nvPr/>
        </p:nvGrpSpPr>
        <p:grpSpPr>
          <a:xfrm>
            <a:off x="3089554" y="3404770"/>
            <a:ext cx="2166522" cy="537565"/>
            <a:chOff x="5254089" y="1660849"/>
            <a:chExt cx="2166522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xmlns="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7E1506C2-AC3A-3E2E-5142-ED1060A67FAA}"/>
              </a:ext>
            </a:extLst>
          </p:cNvPr>
          <p:cNvGrpSpPr/>
          <p:nvPr/>
        </p:nvGrpSpPr>
        <p:grpSpPr>
          <a:xfrm>
            <a:off x="3089553" y="3952445"/>
            <a:ext cx="794041" cy="537565"/>
            <a:chOff x="5918873" y="1660849"/>
            <a:chExt cx="794041" cy="5375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8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328" y="1618204"/>
            <a:ext cx="3685853" cy="39708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SA51101.psd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16081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확대 버튼 및 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더 이상 읽지 않는 책을 나눈 경험을 이야기해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6" name="타원 45"/>
          <p:cNvSpPr/>
          <p:nvPr/>
        </p:nvSpPr>
        <p:spPr>
          <a:xfrm>
            <a:off x="4959538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748181" y="5255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16115" y="2414926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어렸을 때 읽던 책을 사촌 동생에게 물려주었습니다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72678" y="2237426"/>
            <a:ext cx="360000" cy="355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54" name="그룹 53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5312" y="1592796"/>
            <a:ext cx="35430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내 책 </a:t>
            </a:r>
            <a:r>
              <a:rPr lang="en-US" altLang="ko-KR" sz="1900">
                <a:latin typeface="맑은 고딕"/>
                <a:ea typeface="맑은 고딕"/>
              </a:rPr>
              <a:t>33</a:t>
            </a:r>
            <a:r>
              <a:rPr lang="ko-KR" altLang="en-US" sz="1900">
                <a:latin typeface="맑은 고딕"/>
                <a:ea typeface="맑은 고딕"/>
              </a:rPr>
              <a:t>권 중 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r>
              <a:rPr lang="ko-KR" altLang="en-US" sz="1900">
                <a:latin typeface="맑은 고딕"/>
                <a:ea typeface="맑은 고딕"/>
              </a:rPr>
              <a:t>권만 빼고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312" y="1952836"/>
            <a:ext cx="3543072" cy="3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동생 책 </a:t>
            </a:r>
            <a:r>
              <a:rPr lang="en-US" altLang="ko-KR" sz="1900">
                <a:latin typeface="맑은 고딕"/>
                <a:ea typeface="맑은 고딕"/>
              </a:rPr>
              <a:t>3</a:t>
            </a:r>
            <a:r>
              <a:rPr lang="ko-KR" altLang="en-US" sz="1900">
                <a:latin typeface="맑은 고딕"/>
                <a:ea typeface="맑은 고딕"/>
              </a:rPr>
              <a:t>권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12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남학생이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여학생이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모자를 쓰지 않은 학생은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모자를 쓴 학생은 몇 명인지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62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4" name="직선 연결선 63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763040" y="2420888"/>
            <a:ext cx="272884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3557852" y="2420888"/>
            <a:ext cx="309668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763040" y="2911354"/>
            <a:ext cx="312689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577205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124880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573016"/>
            <a:ext cx="6667165" cy="1664984"/>
            <a:chOff x="192745" y="3608306"/>
            <a:chExt cx="6667165" cy="166498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770324"/>
              <a:ext cx="6667165" cy="13148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6083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93834" y="3935958"/>
            <a:ext cx="6260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모자를 쓴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모자를 쓰지 않은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모자를 쓰지 않은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538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30845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9630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448395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378" y="2312876"/>
            <a:ext cx="360000" cy="35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3887266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5416031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014" y="2312876"/>
            <a:ext cx="360000" cy="3550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919630" y="3897594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159732" y="389705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715" y="3719552"/>
            <a:ext cx="360000" cy="3550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887266" y="3877461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5108185" y="3876919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68" y="3699419"/>
            <a:ext cx="360000" cy="355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19630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448395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266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5416031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9630" y="3897594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159732" y="389705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7266" y="3877461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5108185" y="3876919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816932"/>
            <a:ext cx="6667165" cy="2421068"/>
            <a:chOff x="192745" y="2852222"/>
            <a:chExt cx="6667165" cy="242106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014240"/>
              <a:ext cx="6667165" cy="20709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8522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직각 삼각형 77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29" y="33590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603207" y="3220081"/>
            <a:ext cx="3096732" cy="66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818058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1187624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818058" y="3635732"/>
            <a:ext cx="36893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791580" y="367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1574142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998078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998078" y="4175792"/>
            <a:ext cx="57606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1083902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grpSp>
        <p:nvGrpSpPr>
          <p:cNvPr id="128" name="그룹 127"/>
          <p:cNvGrpSpPr/>
          <p:nvPr/>
        </p:nvGrpSpPr>
        <p:grpSpPr>
          <a:xfrm>
            <a:off x="2708709" y="4689140"/>
            <a:ext cx="1595920" cy="256563"/>
            <a:chOff x="319554" y="1245924"/>
            <a:chExt cx="2636592" cy="423864"/>
          </a:xfrm>
        </p:grpSpPr>
        <p:pic>
          <p:nvPicPr>
            <p:cNvPr id="12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34" name="타원 133"/>
          <p:cNvSpPr/>
          <p:nvPr/>
        </p:nvSpPr>
        <p:spPr>
          <a:xfrm>
            <a:off x="2421216" y="4653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15" y="33590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3587493" y="322008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802344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4171910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3802344" y="3635732"/>
            <a:ext cx="36893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775866" y="367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7" name="직선 연결선 96"/>
          <p:cNvCxnSpPr/>
          <p:nvPr/>
        </p:nvCxnSpPr>
        <p:spPr bwMode="auto">
          <a:xfrm>
            <a:off x="4558428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3982364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3982364" y="4175792"/>
            <a:ext cx="57606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4068188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94470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19630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448395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266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5416031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9630" y="3897594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159732" y="389705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7266" y="3877461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5108185" y="3876919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816932"/>
            <a:ext cx="6667165" cy="2421068"/>
            <a:chOff x="192745" y="2852222"/>
            <a:chExt cx="6667165" cy="242106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014240"/>
              <a:ext cx="6667165" cy="20709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8522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직각 삼각형 77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29" y="33590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603207" y="3220081"/>
            <a:ext cx="3096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9×3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818058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1115616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818058" y="3635732"/>
            <a:ext cx="297558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767765" y="367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1367644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969500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971600" y="4175792"/>
            <a:ext cx="39604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966837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grpSp>
        <p:nvGrpSpPr>
          <p:cNvPr id="128" name="그룹 127"/>
          <p:cNvGrpSpPr/>
          <p:nvPr/>
        </p:nvGrpSpPr>
        <p:grpSpPr>
          <a:xfrm>
            <a:off x="2708709" y="4689140"/>
            <a:ext cx="1595920" cy="256563"/>
            <a:chOff x="319554" y="1245924"/>
            <a:chExt cx="2636592" cy="423864"/>
          </a:xfrm>
        </p:grpSpPr>
        <p:pic>
          <p:nvPicPr>
            <p:cNvPr id="12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140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717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15" y="33590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3587493" y="322008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112÷8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802344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4103948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3802344" y="3635732"/>
            <a:ext cx="3016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766341" y="367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7" name="직선 연결선 96"/>
          <p:cNvCxnSpPr/>
          <p:nvPr/>
        </p:nvCxnSpPr>
        <p:spPr bwMode="auto">
          <a:xfrm>
            <a:off x="4355976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3982364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3982364" y="4175792"/>
            <a:ext cx="37361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3959932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15864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2651100" y="2742946"/>
            <a:ext cx="17235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4247191" y="274240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174" y="2564904"/>
            <a:ext cx="360000" cy="355000"/>
          </a:xfrm>
          <a:prstGeom prst="rect">
            <a:avLst/>
          </a:prstGeom>
        </p:spPr>
      </p:pic>
      <p:cxnSp>
        <p:nvCxnSpPr>
          <p:cNvPr id="81" name="직선 연결선 80"/>
          <p:cNvCxnSpPr/>
          <p:nvPr/>
        </p:nvCxnSpPr>
        <p:spPr bwMode="auto">
          <a:xfrm>
            <a:off x="2936824" y="3117863"/>
            <a:ext cx="0" cy="31148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3373108" y="3117863"/>
            <a:ext cx="0" cy="31148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2931784" y="3426005"/>
            <a:ext cx="44132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3814512" y="3107534"/>
            <a:ext cx="0" cy="111137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3130436" y="3852787"/>
            <a:ext cx="0" cy="366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3130436" y="4218909"/>
            <a:ext cx="68407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직사각형 95"/>
          <p:cNvSpPr/>
          <p:nvPr/>
        </p:nvSpPr>
        <p:spPr bwMode="auto">
          <a:xfrm>
            <a:off x="2770142" y="3451653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3095836" y="424374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778" y="3456718"/>
            <a:ext cx="360000" cy="355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715" y="4411040"/>
            <a:ext cx="360000" cy="355000"/>
          </a:xfrm>
          <a:prstGeom prst="rect">
            <a:avLst/>
          </a:prstGeom>
        </p:spPr>
      </p:pic>
      <p:cxnSp>
        <p:nvCxnSpPr>
          <p:cNvPr id="100" name="직선 연결선 99"/>
          <p:cNvCxnSpPr/>
          <p:nvPr/>
        </p:nvCxnSpPr>
        <p:spPr bwMode="auto">
          <a:xfrm>
            <a:off x="3889938" y="4430996"/>
            <a:ext cx="74428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화살표 연결선 4"/>
          <p:cNvCxnSpPr/>
          <p:nvPr/>
        </p:nvCxnSpPr>
        <p:spPr bwMode="auto">
          <a:xfrm flipV="1">
            <a:off x="4634220" y="3127667"/>
            <a:ext cx="0" cy="130332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7" name="그룹 4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8" name="순서도: 대체 처리 4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민수는 위인전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과학책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가지고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친구에게 빌려줬습니다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민수에게 남은 책은 몇 권인지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253372" y="4938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47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2" name="직선 연결선 51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4183769" y="2420888"/>
            <a:ext cx="2470769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763040" y="2420888"/>
            <a:ext cx="327110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763040" y="2852936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51A95DC4-7B16-A1B9-E0F1-9A227BDA6B96}"/>
              </a:ext>
            </a:extLst>
          </p:cNvPr>
          <p:cNvGrpSpPr/>
          <p:nvPr/>
        </p:nvGrpSpPr>
        <p:grpSpPr>
          <a:xfrm>
            <a:off x="3089554" y="3404770"/>
            <a:ext cx="2166522" cy="537565"/>
            <a:chOff x="5254089" y="1660849"/>
            <a:chExt cx="2166522" cy="5375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7E1506C2-AC3A-3E2E-5142-ED1060A67FAA}"/>
              </a:ext>
            </a:extLst>
          </p:cNvPr>
          <p:cNvGrpSpPr/>
          <p:nvPr/>
        </p:nvGrpSpPr>
        <p:grpSpPr>
          <a:xfrm>
            <a:off x="3089553" y="3952445"/>
            <a:ext cx="794041" cy="537565"/>
            <a:chOff x="5918873" y="1660849"/>
            <a:chExt cx="794041" cy="53756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9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민수는 위인전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과학책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가지고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친구에게 빌려줬습니다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민수에게 남은 책은 몇 권인지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47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2" name="직선 연결선 51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4183769" y="2420888"/>
            <a:ext cx="2470769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763040" y="2420888"/>
            <a:ext cx="327110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763040" y="2852936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577205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124880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573016"/>
            <a:ext cx="6667165" cy="1664984"/>
            <a:chOff x="192745" y="3608306"/>
            <a:chExt cx="6667165" cy="166498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770324"/>
              <a:ext cx="6667165" cy="13148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6083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93834" y="3935958"/>
            <a:ext cx="6260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민수에게 남은 책의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민수가 가지고 있던 책의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친구에게 빌려준 책의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위인전 책의 개수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과학책 개수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친구에게 빌려준 책의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44(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023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644499" y="1520788"/>
            <a:ext cx="611088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정호네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한 사람이 만들 수 있는 쿠폰은 몇 장인지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763040" y="244329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763040" y="2888940"/>
            <a:ext cx="19805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807804" y="2888940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763040" y="3284984"/>
            <a:ext cx="366494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8" name="그룹 127"/>
          <p:cNvGrpSpPr/>
          <p:nvPr/>
        </p:nvGrpSpPr>
        <p:grpSpPr>
          <a:xfrm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129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51A95DC4-7B16-A1B9-E0F1-9A227BDA6B96}"/>
              </a:ext>
            </a:extLst>
          </p:cNvPr>
          <p:cNvGrpSpPr/>
          <p:nvPr/>
        </p:nvGrpSpPr>
        <p:grpSpPr>
          <a:xfrm>
            <a:off x="3089554" y="3753036"/>
            <a:ext cx="2166522" cy="537565"/>
            <a:chOff x="5254089" y="1660849"/>
            <a:chExt cx="2166522" cy="537565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xmlns="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40÷5×8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xmlns="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xmlns="" id="{7E1506C2-AC3A-3E2E-5142-ED1060A67FAA}"/>
              </a:ext>
            </a:extLst>
          </p:cNvPr>
          <p:cNvGrpSpPr/>
          <p:nvPr/>
        </p:nvGrpSpPr>
        <p:grpSpPr>
          <a:xfrm>
            <a:off x="3089553" y="4300711"/>
            <a:ext cx="794041" cy="537565"/>
            <a:chOff x="5918873" y="1660849"/>
            <a:chExt cx="794041" cy="53756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37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97011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47864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468504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/>
          <p:cNvSpPr txBox="1"/>
          <p:nvPr/>
        </p:nvSpPr>
        <p:spPr>
          <a:xfrm>
            <a:off x="644499" y="1520788"/>
            <a:ext cx="611088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정호네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한 사람이 만들 수 있는 쿠폰은 몇 장인지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763040" y="244329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763040" y="2888940"/>
            <a:ext cx="19805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807804" y="2888940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763040" y="3284984"/>
            <a:ext cx="366494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8" name="그룹 127"/>
          <p:cNvGrpSpPr/>
          <p:nvPr/>
        </p:nvGrpSpPr>
        <p:grpSpPr>
          <a:xfrm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129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925471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40÷5×8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47314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97011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47864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468504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77072"/>
            <a:ext cx="6667165" cy="1160928"/>
            <a:chOff x="192745" y="4112362"/>
            <a:chExt cx="6667165" cy="116092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74380"/>
              <a:ext cx="6667165" cy="8108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11236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3834" y="4428401"/>
            <a:ext cx="6260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가진 후 종이 한 장당 쿠폰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만들 수 있으므로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40÷5×8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1664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/>
          <p:cNvSpPr txBox="1"/>
          <p:nvPr/>
        </p:nvSpPr>
        <p:spPr>
          <a:xfrm>
            <a:off x="644499" y="1520788"/>
            <a:ext cx="611088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정호네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한 사람이 만들 수 있는 쿠폰은 몇 장인지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763040" y="244329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763040" y="2888940"/>
            <a:ext cx="19805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807804" y="2888940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763040" y="3284984"/>
            <a:ext cx="366494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8" name="그룹 127"/>
          <p:cNvGrpSpPr/>
          <p:nvPr/>
        </p:nvGrpSpPr>
        <p:grpSpPr>
          <a:xfrm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129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925471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40÷5×8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47314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97011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47864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468504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77072"/>
            <a:ext cx="6667165" cy="1160928"/>
            <a:chOff x="192745" y="4112362"/>
            <a:chExt cx="6667165" cy="116092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74380"/>
              <a:ext cx="6667165" cy="8108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11236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3834" y="4428401"/>
            <a:ext cx="6260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가진 후 종이 한 장당 쿠폰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만들 수 있으므로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40÷5×8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6232" y="882833"/>
            <a:ext cx="6928036" cy="4734173"/>
            <a:chOff x="56232" y="882833"/>
            <a:chExt cx="6928036" cy="4734173"/>
          </a:xfrm>
        </p:grpSpPr>
        <p:grpSp>
          <p:nvGrpSpPr>
            <p:cNvPr id="55" name="그룹 54"/>
            <p:cNvGrpSpPr/>
            <p:nvPr/>
          </p:nvGrpSpPr>
          <p:grpSpPr>
            <a:xfrm>
              <a:off x="56232" y="882833"/>
              <a:ext cx="6928036" cy="4734173"/>
              <a:chOff x="56232" y="882833"/>
              <a:chExt cx="6928036" cy="473417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56232" y="882833"/>
                <a:ext cx="6928036" cy="473417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2085" y="1880828"/>
                <a:ext cx="4506059" cy="2640726"/>
              </a:xfrm>
              <a:prstGeom prst="rect">
                <a:avLst/>
              </a:prstGeom>
            </p:spPr>
          </p:pic>
        </p:grpSp>
        <p:sp>
          <p:nvSpPr>
            <p:cNvPr id="56" name="직사각형 55"/>
            <p:cNvSpPr/>
            <p:nvPr/>
          </p:nvSpPr>
          <p:spPr>
            <a:xfrm>
              <a:off x="2125930" y="2636912"/>
              <a:ext cx="1618196" cy="9478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931322" y="2351530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5276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>
          <a:xfrm>
            <a:off x="6984268" y="980728"/>
            <a:ext cx="2159732" cy="9604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확대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SA51101.psd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845" y="717184"/>
            <a:ext cx="6901194" cy="50880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240568" y="1552686"/>
            <a:ext cx="3420380" cy="2632398"/>
          </a:xfrm>
          <a:prstGeom prst="rect">
            <a:avLst/>
          </a:prstGeom>
          <a:solidFill>
            <a:srgbClr val="ffdd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나는 나눔 장터에서 책을 팔기로 했어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내 책장에 있는 책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33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권 중 아끼는 책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권만 빼고 팔려고 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동생도 자기 책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권을 팔고 싶다고 들고 오네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나눔 장터에서 팔 책은 몇 권일까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075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328" y="1618204"/>
            <a:ext cx="3685853" cy="39708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SA51101.psd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8461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구하려는 것은 무엇인가요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16115" y="220486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나눔 장터에서 팔 책의 수입니다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79910" y="2715681"/>
            <a:ext cx="360000" cy="355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54" name="그룹 53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65312" y="1592796"/>
            <a:ext cx="35430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내 책 </a:t>
            </a:r>
            <a:r>
              <a:rPr lang="en-US" altLang="ko-KR" sz="1900">
                <a:latin typeface="맑은 고딕"/>
                <a:ea typeface="맑은 고딕"/>
              </a:rPr>
              <a:t>33</a:t>
            </a:r>
            <a:r>
              <a:rPr lang="ko-KR" altLang="en-US" sz="1900">
                <a:latin typeface="맑은 고딕"/>
                <a:ea typeface="맑은 고딕"/>
              </a:rPr>
              <a:t>권 중 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r>
              <a:rPr lang="ko-KR" altLang="en-US" sz="1900">
                <a:latin typeface="맑은 고딕"/>
                <a:ea typeface="맑은 고딕"/>
              </a:rPr>
              <a:t>권만 빼고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12" y="1952836"/>
            <a:ext cx="3543072" cy="3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동생 책 </a:t>
            </a:r>
            <a:r>
              <a:rPr lang="en-US" altLang="ko-KR" sz="1900">
                <a:latin typeface="맑은 고딕"/>
                <a:ea typeface="맑은 고딕"/>
              </a:rPr>
              <a:t>3</a:t>
            </a:r>
            <a:r>
              <a:rPr lang="ko-KR" altLang="en-US" sz="1900">
                <a:latin typeface="맑은 고딕"/>
                <a:ea typeface="맑은 고딕"/>
              </a:rPr>
              <a:t>권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12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328" y="1618204"/>
            <a:ext cx="3685853" cy="39708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SA51101.psd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8461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알고 있는 것은 무엇인가요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16115" y="220486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처음에 모은 책의 수는 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33</a:t>
            </a: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권입니다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49202" y="2565653"/>
            <a:ext cx="360000" cy="355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54" name="그룹 53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30" name="직사각형 29"/>
          <p:cNvSpPr/>
          <p:nvPr/>
        </p:nvSpPr>
        <p:spPr>
          <a:xfrm>
            <a:off x="3916115" y="2996952"/>
            <a:ext cx="2974460" cy="4273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아끼는 책 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5</a:t>
            </a: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권을 뺐습니다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769334" y="3069343"/>
            <a:ext cx="360000" cy="355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916115" y="3603628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동생이 가져온 책 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3</a:t>
            </a: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권을 더 팔려고 합니다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749202" y="3964417"/>
            <a:ext cx="360000" cy="355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5312" y="1592796"/>
            <a:ext cx="35430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내 책 </a:t>
            </a:r>
            <a:r>
              <a:rPr lang="en-US" altLang="ko-KR" sz="1900">
                <a:latin typeface="맑은 고딕"/>
                <a:ea typeface="맑은 고딕"/>
              </a:rPr>
              <a:t>33</a:t>
            </a:r>
            <a:r>
              <a:rPr lang="ko-KR" altLang="en-US" sz="1900">
                <a:latin typeface="맑은 고딕"/>
                <a:ea typeface="맑은 고딕"/>
              </a:rPr>
              <a:t>권 중 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r>
              <a:rPr lang="ko-KR" altLang="en-US" sz="1900">
                <a:latin typeface="맑은 고딕"/>
                <a:ea typeface="맑은 고딕"/>
              </a:rPr>
              <a:t>권만 빼고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12" y="1952836"/>
            <a:ext cx="3543072" cy="3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동생 책 </a:t>
            </a:r>
            <a:r>
              <a:rPr lang="en-US" altLang="ko-KR" sz="1900">
                <a:latin typeface="맑은 고딕"/>
                <a:ea typeface="맑은 고딕"/>
              </a:rPr>
              <a:t>3</a:t>
            </a:r>
            <a:r>
              <a:rPr lang="ko-KR" altLang="en-US" sz="1900">
                <a:latin typeface="맑은 고딕"/>
                <a:ea typeface="맑은 고딕"/>
              </a:rPr>
              <a:t>권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12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952836"/>
            <a:ext cx="6043717" cy="950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괄호가 없는 덧셈과 뺄셈의 혼합 계산</a:t>
            </a:r>
            <a:r>
              <a:rPr lang="en-US" altLang="ko-KR" sz="1900">
                <a:latin typeface="맑은 고딕"/>
                <a:ea typeface="맑은 고딕"/>
              </a:rPr>
              <a:t>, </a:t>
            </a:r>
            <a:r>
              <a:rPr lang="ko-KR" altLang="en-US" sz="1900">
                <a:latin typeface="맑은 고딕"/>
                <a:ea typeface="맑은 고딕"/>
              </a:rPr>
              <a:t>괄호가 없는 곱셈과 나눗셈의 혼합 계산의 계산 순서를 설명할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0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이번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이번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2215" y="2111454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519" y="2939725"/>
            <a:ext cx="6043717" cy="37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혼합 계산을 계산 순서에 맞게 계산할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2215" y="309834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2789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나눔 장터 클릭하면 단어 설명하는 미니 팝업 뜸</a:t>
            </a:r>
            <a:r>
              <a:rPr lang="en-US" altLang="ko-KR" sz="1000">
                <a:latin typeface="맑은 고딕"/>
                <a:ea typeface="맑은 고딕"/>
              </a:rPr>
              <a:t>. 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그림 보기 버튼</a:t>
            </a:r>
            <a:r>
              <a:rPr lang="en-US" altLang="ko-KR" sz="1000">
                <a:latin typeface="맑은 고딕"/>
                <a:ea typeface="맑은 고딕"/>
              </a:rPr>
              <a:t>(5</a:t>
            </a:r>
            <a:r>
              <a:rPr lang="ko-KR" altLang="en-US" sz="1000">
                <a:latin typeface="맑은 고딕"/>
                <a:ea typeface="맑은 고딕"/>
              </a:rPr>
              <a:t>번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4.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어떻게 구할 수 있을지 이야기해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타원 33"/>
          <p:cNvSpPr/>
          <p:nvPr/>
        </p:nvSpPr>
        <p:spPr>
          <a:xfrm>
            <a:off x="4995542" y="134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0395" y="2187948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39552" y="2360488"/>
            <a:ext cx="360040" cy="29055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4" name="타원 63"/>
          <p:cNvSpPr/>
          <p:nvPr/>
        </p:nvSpPr>
        <p:spPr>
          <a:xfrm>
            <a:off x="292126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95024" y="2024844"/>
            <a:ext cx="360000" cy="355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#4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911932" y="2291267"/>
            <a:ext cx="560428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solidFill>
                  <a:srgbClr val="0096e0"/>
                </a:solidFill>
                <a:latin typeface="맑은 고딕"/>
                <a:ea typeface="맑은 고딕"/>
              </a:rPr>
              <a:t>처음에 모은 책의 수에서 아끼는 책의 수를 빼고</a:t>
            </a:r>
            <a:r>
              <a:rPr lang="en-US" altLang="ko-KR" sz="1900" b="1">
                <a:solidFill>
                  <a:srgbClr val="0096e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>
                <a:solidFill>
                  <a:srgbClr val="0096e0"/>
                </a:solidFill>
                <a:latin typeface="맑은 고딕"/>
                <a:ea typeface="맑은 고딕"/>
              </a:rPr>
              <a:t>동생이 가져온 책의 수를 더하면 됩니다</a:t>
            </a:r>
            <a:r>
              <a:rPr lang="en-US" altLang="ko-KR" sz="1900" b="1">
                <a:solidFill>
                  <a:srgbClr val="0096e0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96e0"/>
              </a:solidFill>
              <a:latin typeface="맑은 고딕"/>
              <a:ea typeface="맑은 고딕"/>
            </a:endParaRPr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4" name="타원 73"/>
          <p:cNvSpPr/>
          <p:nvPr/>
        </p:nvSpPr>
        <p:spPr>
          <a:xfrm>
            <a:off x="5947740" y="1017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0395" y="3239155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39552" y="3411695"/>
            <a:ext cx="360040" cy="29055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395024" y="3076051"/>
            <a:ext cx="360000" cy="3550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1932" y="3342474"/>
            <a:ext cx="5604284" cy="665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solidFill>
                  <a:srgbClr val="0096e0"/>
                </a:solidFill>
                <a:latin typeface="맑은 고딕"/>
                <a:ea typeface="맑은 고딕"/>
              </a:rPr>
              <a:t>처음에 모은 책의 수와 동생이 가져와 추가한 책의 수의 합에서 아끼는 책의 수를 뺍니다</a:t>
            </a:r>
            <a:r>
              <a:rPr lang="en-US" altLang="ko-KR" sz="1900" b="1">
                <a:solidFill>
                  <a:srgbClr val="0096e0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96e0"/>
              </a:solidFill>
              <a:latin typeface="맑은 고딕"/>
              <a:ea typeface="맑은 고딕"/>
            </a:endParaRPr>
          </a:p>
        </p:txBody>
      </p:sp>
      <p:sp>
        <p:nvSpPr>
          <p:cNvPr id="8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4237</ep:Words>
  <ep:PresentationFormat>화면 슬라이드 쇼(4:3)</ep:PresentationFormat>
  <ep:Paragraphs>1154</ep:Paragraphs>
  <ep:Slides>49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ep:HeadingPairs>
  <ep:TitlesOfParts>
    <vt:vector size="50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25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2022-07-17T04:23:06.043</dcterms:modified>
  <cp:revision>7519</cp:revision>
  <dc:title>슬라이드 1</dc:title>
  <cp:version>1000.0000.01</cp:version>
</cp:coreProperties>
</file>