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2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100" d="100"/>
          <a:sy n="100" d="100"/>
        </p:scale>
        <p:origin x="1554" y="108"/>
      </p:cViewPr>
      <p:guideLst>
        <p:guide orient="horz" pos="2158"/>
        <p:guide pos="2878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3418" y="82"/>
      </p:cViewPr>
      <p:guideLst>
        <p:guide orient="horz" pos="3125"/>
        <p:guide pos="2139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38423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 놀이터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튕겨 튕겨 소수판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2.png"  /><Relationship Id="rId7" Type="http://schemas.openxmlformats.org/officeDocument/2006/relationships/image" Target="../media/image23.png"  /><Relationship Id="rId8" Type="http://schemas.openxmlformats.org/officeDocument/2006/relationships/image" Target="../media/image2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openxmlformats.org/officeDocument/2006/relationships/image" Target="../media/image2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22.png"  /><Relationship Id="rId4" Type="http://schemas.openxmlformats.org/officeDocument/2006/relationships/image" Target="../media/image25.png"  /><Relationship Id="rId5" Type="http://schemas.openxmlformats.org/officeDocument/2006/relationships/image" Target="../media/image2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28.png"  /><Relationship Id="rId4" Type="http://schemas.openxmlformats.org/officeDocument/2006/relationships/image" Target="../media/image3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.png"  /><Relationship Id="rId3" Type="http://schemas.openxmlformats.org/officeDocument/2006/relationships/image" Target="../media/image3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1.png"  /><Relationship Id="rId11" Type="http://schemas.openxmlformats.org/officeDocument/2006/relationships/image" Target="../media/image11.png"  /><Relationship Id="rId12" Type="http://schemas.openxmlformats.org/officeDocument/2006/relationships/image" Target="../media/image13.png"  /><Relationship Id="rId13" Type="http://schemas.openxmlformats.org/officeDocument/2006/relationships/image" Target="../media/image14.png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1.png"  /><Relationship Id="rId11" Type="http://schemas.openxmlformats.org/officeDocument/2006/relationships/image" Target="../media/image11.png"  /><Relationship Id="rId12" Type="http://schemas.openxmlformats.org/officeDocument/2006/relationships/image" Target="../media/image10.png"  /><Relationship Id="rId13" Type="http://schemas.openxmlformats.org/officeDocument/2006/relationships/image" Target="../media/image11.png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1.png"  /><Relationship Id="rId11" Type="http://schemas.openxmlformats.org/officeDocument/2006/relationships/image" Target="../media/image10.png"  /><Relationship Id="rId12" Type="http://schemas.openxmlformats.org/officeDocument/2006/relationships/image" Target="../media/image11.png"  /><Relationship Id="rId13" Type="http://schemas.openxmlformats.org/officeDocument/2006/relationships/image" Target="../media/image6.png"  /><Relationship Id="rId2" Type="http://schemas.openxmlformats.org/officeDocument/2006/relationships/image" Target="../media/image5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Relationship Id="rId8" Type="http://schemas.openxmlformats.org/officeDocument/2006/relationships/image" Target="../media/image12.png"  /><Relationship Id="rId9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0.png"  /><Relationship Id="rId11" Type="http://schemas.openxmlformats.org/officeDocument/2006/relationships/image" Target="../media/image11.png"  /><Relationship Id="rId12" Type="http://schemas.openxmlformats.org/officeDocument/2006/relationships/image" Target="../media/image20.png"  /><Relationship Id="rId13" Type="http://schemas.openxmlformats.org/officeDocument/2006/relationships/image" Target="../media/image6.png"  /><Relationship Id="rId2" Type="http://schemas.openxmlformats.org/officeDocument/2006/relationships/image" Target="../media/image5.png"  /><Relationship Id="rId3" Type="http://schemas.openxmlformats.org/officeDocument/2006/relationships/image" Target="../media/image19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Relationship Id="rId8" Type="http://schemas.openxmlformats.org/officeDocument/2006/relationships/image" Target="../media/image11.png"  /><Relationship Id="rId9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2.png"  /><Relationship Id="rId7" Type="http://schemas.openxmlformats.org/officeDocument/2006/relationships/image" Target="../media/image23.png"  /><Relationship Id="rId8" Type="http://schemas.openxmlformats.org/officeDocument/2006/relationships/image" Target="../media/image2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29473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670201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32009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 놀이터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튕겨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튕겨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800" b="0" spc="-150">
                <a:latin typeface="맑은 고딕"/>
                <a:ea typeface="맑은 고딕"/>
              </a:rPr>
              <a:t>놀이 방법을 알아봅시다</a:t>
            </a:r>
            <a:r>
              <a:rPr lang="en-US" altLang="ko-KR" sz="1800" b="0" spc="-150">
                <a:latin typeface="맑은 고딕"/>
                <a:ea typeface="맑은 고딕"/>
              </a:rPr>
              <a:t>.</a:t>
            </a:r>
            <a:endParaRPr lang="en-US" altLang="ko-KR" sz="1800" b="0" spc="-15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suh_p_0402_03_0011</a:t>
            </a:r>
            <a:r>
              <a:rPr lang="en-US" altLang="ko-KR" sz="1000">
                <a:latin typeface="맑은 고딕"/>
                <a:ea typeface="맑은 고딕"/>
              </a:rPr>
              <a:t>_201_1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그룹 41"/>
          <p:cNvGrpSpPr/>
          <p:nvPr/>
        </p:nvGrpSpPr>
        <p:grpSpPr>
          <a:xfrm rot="0">
            <a:off x="5257032" y="1185429"/>
            <a:ext cx="1728228" cy="313547"/>
            <a:chOff x="623133" y="5445224"/>
            <a:chExt cx="1728228" cy="313547"/>
          </a:xfrm>
        </p:grpSpPr>
        <p:grpSp>
          <p:nvGrpSpPr>
            <p:cNvPr id="44" name="그룹 43"/>
            <p:cNvGrpSpPr/>
            <p:nvPr/>
          </p:nvGrpSpPr>
          <p:grpSpPr>
            <a:xfrm rot="0"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6666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방법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rot="0"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6666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+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 rot="0"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6666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+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pic>
        <p:nvPicPr>
          <p:cNvPr id="33" name="Picture 4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9232" y="1670152"/>
            <a:ext cx="114675" cy="12071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4" name="TextBox 33"/>
          <p:cNvSpPr txBox="1"/>
          <p:nvPr/>
        </p:nvSpPr>
        <p:spPr>
          <a:xfrm>
            <a:off x="389042" y="1545841"/>
            <a:ext cx="6621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800" b="0" spc="-150">
                <a:latin typeface="맑은 고딕"/>
                <a:ea typeface="맑은 고딕"/>
              </a:rPr>
              <a:t>놀이의 규칙을 어떻게 바꾸면 더 재미있게 할 수 있을까요</a:t>
            </a:r>
            <a:r>
              <a:rPr lang="en-US" altLang="ko-KR" sz="1800" b="0" spc="-150">
                <a:latin typeface="맑은 고딕"/>
                <a:ea typeface="맑은 고딕"/>
              </a:rPr>
              <a:t>?</a:t>
            </a:r>
            <a:endParaRPr lang="en-US" altLang="ko-KR" sz="1800" b="0" spc="-150">
              <a:latin typeface="맑은 고딕"/>
              <a:ea typeface="맑은 고딕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44174" y="2047328"/>
            <a:ext cx="6108046" cy="6255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36000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세 수 중 두 수를 골라 차를 구해 더 작은 사람이 이기는 규칙으로 바꿉니다</a:t>
            </a: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67806" y="2070323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74597" y="2495416"/>
            <a:ext cx="360000" cy="355000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444174" y="2864798"/>
            <a:ext cx="6108046" cy="88823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36000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목표 수를 정하고</a:t>
            </a: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, </a:t>
            </a:r>
            <a:r>
              <a:rPr kumimoji="1" lang="ko-KR" altLang="en-US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튕겨서 나온 세 소수로 그 목표 수에 가장 가깝게 만든 사람이 이기는 규칙으로 바꿉니다</a:t>
            </a: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467806" y="2887794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387727" y="3490387"/>
            <a:ext cx="360000" cy="355000"/>
          </a:xfrm>
          <a:prstGeom prst="rect">
            <a:avLst/>
          </a:prstGeom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5705903" y="5164110"/>
            <a:ext cx="1224255" cy="40217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7" name="타원 26"/>
          <p:cNvSpPr/>
          <p:nvPr/>
        </p:nvSpPr>
        <p:spPr>
          <a:xfrm>
            <a:off x="5481129" y="48808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>
          <a:xfrm>
            <a:off x="7016606" y="908720"/>
            <a:ext cx="2159732" cy="55399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 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87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800" b="0" spc="-150">
                <a:latin typeface="맑은 고딕"/>
                <a:ea typeface="맑은 고딕"/>
              </a:rPr>
              <a:t>친구들과 함께 놀이를 하고 표를 완성해 봅시다</a:t>
            </a:r>
            <a:r>
              <a:rPr lang="en-US" altLang="ko-KR" sz="1800" b="0" spc="-150">
                <a:latin typeface="맑은 고딕"/>
                <a:ea typeface="맑은 고딕"/>
              </a:rPr>
              <a:t>.</a:t>
            </a:r>
            <a:endParaRPr lang="en-US" altLang="ko-KR" sz="1800" b="0" spc="-15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suh_p_0402_03_0011</a:t>
            </a:r>
            <a:r>
              <a:rPr lang="en-US" altLang="ko-KR" sz="1000">
                <a:latin typeface="맑은 고딕"/>
                <a:ea typeface="맑은 고딕"/>
              </a:rPr>
              <a:t>_202_1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21"/>
          <p:cNvSpPr>
            <a:spLocks noChangeArrowheads="1"/>
          </p:cNvSpPr>
          <p:nvPr/>
        </p:nvSpPr>
        <p:spPr>
          <a:xfrm>
            <a:off x="7016606" y="908720"/>
            <a:ext cx="2159732" cy="2299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spcBef>
                <a:spcPts val="300"/>
              </a:spcBef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spcBef>
                <a:spcPts val="300"/>
              </a:spcBef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직접 쓰기 기능 </a:t>
            </a:r>
            <a:endParaRPr lang="ko-KR" altLang="en-US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예 보기 버튼 다시하기 버튼으로 토글됨</a:t>
            </a:r>
            <a:r>
              <a:rPr lang="en-US" altLang="ko-KR" sz="1000">
                <a:latin typeface="맑은 고딕"/>
                <a:ea typeface="맑은 고딕"/>
              </a:rPr>
              <a:t>. 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5050572" y="1035377"/>
            <a:ext cx="1160102" cy="313457"/>
            <a:chOff x="5050572" y="1035377"/>
            <a:chExt cx="1160102" cy="313457"/>
          </a:xfrm>
        </p:grpSpPr>
        <p:pic>
          <p:nvPicPr>
            <p:cNvPr id="53" name="Picture 38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5050572" y="1035377"/>
              <a:ext cx="1069600" cy="313457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54" name="TextBox 53"/>
            <p:cNvSpPr txBox="1"/>
            <p:nvPr/>
          </p:nvSpPr>
          <p:spPr>
            <a:xfrm>
              <a:off x="5252150" y="1050510"/>
              <a:ext cx="958524" cy="2620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100" b="1">
                  <a:solidFill>
                    <a:schemeClr val="bg1">
                      <a:lumMod val="50000"/>
                    </a:schemeClr>
                  </a:solidFill>
                  <a:latin typeface="여기어때 잘난체"/>
                  <a:ea typeface="여기어때 잘난체"/>
                </a:rPr>
                <a:t>꾸러미 </a:t>
              </a:r>
              <a:r>
                <a:rPr lang="en-US" altLang="ko-KR" sz="1100" b="1">
                  <a:solidFill>
                    <a:schemeClr val="bg1">
                      <a:lumMod val="50000"/>
                    </a:schemeClr>
                  </a:solidFill>
                  <a:latin typeface="여기어때 잘난체"/>
                  <a:ea typeface="여기어때 잘난체"/>
                </a:rPr>
                <a:t>10</a:t>
              </a:r>
              <a:endParaRPr lang="ko-KR" altLang="en-US" sz="1100" b="1">
                <a:solidFill>
                  <a:schemeClr val="bg1">
                    <a:lumMod val="50000"/>
                  </a:schemeClr>
                </a:solidFill>
                <a:latin typeface="여기어때 잘난체"/>
                <a:ea typeface="여기어때 잘난체"/>
              </a:endParaRPr>
            </a:p>
          </p:txBody>
        </p:sp>
      </p:grpSp>
      <p:sp>
        <p:nvSpPr>
          <p:cNvPr id="58" name="타원 57"/>
          <p:cNvSpPr/>
          <p:nvPr/>
        </p:nvSpPr>
        <p:spPr>
          <a:xfrm>
            <a:off x="5283574" y="52723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595589" y="5156417"/>
            <a:ext cx="1230169" cy="408085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359532" y="1903119"/>
          <a:ext cx="6276095" cy="2802016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612000"/>
                <a:gridCol w="911903"/>
                <a:gridCol w="864096"/>
                <a:gridCol w="864096"/>
                <a:gridCol w="2160000"/>
                <a:gridCol w="864000"/>
              </a:tblGrid>
              <a:tr h="40028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ae7c65"/>
                    </a:solidFill>
                  </a:tcPr>
                </a:tc>
                <a:tc gridSpan="3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</a:rPr>
                        <a:t>소수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ae7c65"/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ae7c65"/>
                    </a:solidFill>
                  </a:tcPr>
                </a:tc>
                <a:tc hMerge="1">
                  <a:txBody>
                    <a:bodyPr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</a:rPr>
                        <a:t>샘플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</a:rPr>
                        <a:t>계산 결과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</a:rPr>
                        <a:t>승</a:t>
                      </a:r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</a:rPr>
                        <a:t>패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ae7c65"/>
                    </a:solidFill>
                  </a:tcPr>
                </a:tc>
              </a:tr>
              <a:tr h="40028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3.3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2.8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3.3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</a:rPr>
                        <a:t>＋</a:t>
                      </a:r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2.8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</a:rPr>
                        <a:t>＝</a:t>
                      </a:r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6.1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</a:rPr>
                        <a:t>승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</a:tr>
              <a:tr h="40028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</a:rPr>
                        <a:t>회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rgbClr val="cac9e1"/>
                          </a:solidFill>
                          <a:latin typeface="맑은 고딕"/>
                          <a:ea typeface="맑은 고딕"/>
                        </a:rPr>
                        <a:t>직접 쓰기</a:t>
                      </a:r>
                      <a:endParaRPr lang="ko-KR" altLang="en-US" sz="1200" b="0">
                        <a:solidFill>
                          <a:srgbClr val="cac9e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rgbClr val="cac9e1"/>
                          </a:solidFill>
                          <a:latin typeface="맑은 고딕"/>
                          <a:ea typeface="맑은 고딕"/>
                        </a:rPr>
                        <a:t>직접 쓰기</a:t>
                      </a:r>
                      <a:endParaRPr lang="ko-KR" altLang="en-US" sz="1200" b="0">
                        <a:solidFill>
                          <a:srgbClr val="cac9e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rgbClr val="cac9e1"/>
                          </a:solidFill>
                          <a:latin typeface="맑은 고딕"/>
                          <a:ea typeface="맑은 고딕"/>
                        </a:rPr>
                        <a:t>직접 쓰기</a:t>
                      </a:r>
                      <a:endParaRPr lang="ko-KR" altLang="en-US" sz="1200" b="0">
                        <a:solidFill>
                          <a:srgbClr val="cac9e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rgbClr val="cac9e1"/>
                          </a:solidFill>
                          <a:latin typeface="맑은 고딕"/>
                          <a:ea typeface="맑은 고딕"/>
                        </a:rPr>
                        <a:t>직접 쓰기</a:t>
                      </a:r>
                      <a:endParaRPr lang="ko-KR" altLang="en-US" sz="1200" b="0">
                        <a:solidFill>
                          <a:srgbClr val="cac9e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rgbClr val="cac9e1"/>
                          </a:solidFill>
                          <a:latin typeface="맑은 고딕"/>
                          <a:ea typeface="맑은 고딕"/>
                        </a:rPr>
                        <a:t>직접 쓰기</a:t>
                      </a:r>
                      <a:endParaRPr lang="ko-KR" altLang="en-US" sz="1200" b="0">
                        <a:solidFill>
                          <a:srgbClr val="cac9e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</a:tr>
              <a:tr h="40028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</a:rPr>
                        <a:t>회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0">
                          <a:solidFill>
                            <a:srgbClr val="cac9e1"/>
                          </a:solidFill>
                          <a:latin typeface="맑은 고딕"/>
                          <a:ea typeface="맑은 고딕"/>
                        </a:rPr>
                        <a:t>직접 쓰기</a:t>
                      </a:r>
                      <a:endParaRPr lang="ko-KR" altLang="en-US" sz="1200" b="0">
                        <a:solidFill>
                          <a:srgbClr val="cac9e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rgbClr val="cac9e1"/>
                          </a:solidFill>
                          <a:latin typeface="맑은 고딕"/>
                          <a:ea typeface="맑은 고딕"/>
                        </a:rPr>
                        <a:t>직접 쓰기</a:t>
                      </a:r>
                      <a:endParaRPr lang="ko-KR" altLang="en-US" sz="1200" b="0">
                        <a:solidFill>
                          <a:srgbClr val="cac9e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rgbClr val="cac9e1"/>
                          </a:solidFill>
                          <a:latin typeface="맑은 고딕"/>
                          <a:ea typeface="맑은 고딕"/>
                        </a:rPr>
                        <a:t>직접 쓰기</a:t>
                      </a:r>
                      <a:endParaRPr lang="ko-KR" altLang="en-US" sz="1200" b="0">
                        <a:solidFill>
                          <a:srgbClr val="cac9e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rgbClr val="cac9e1"/>
                          </a:solidFill>
                          <a:latin typeface="맑은 고딕"/>
                          <a:ea typeface="맑은 고딕"/>
                        </a:rPr>
                        <a:t>직접 쓰기</a:t>
                      </a:r>
                      <a:endParaRPr lang="ko-KR" altLang="en-US" sz="1200" b="0">
                        <a:solidFill>
                          <a:srgbClr val="cac9e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rgbClr val="cac9e1"/>
                          </a:solidFill>
                          <a:latin typeface="맑은 고딕"/>
                          <a:ea typeface="맑은 고딕"/>
                        </a:rPr>
                        <a:t>직접 쓰기</a:t>
                      </a:r>
                      <a:endParaRPr lang="ko-KR" altLang="en-US" sz="1200" b="0">
                        <a:solidFill>
                          <a:srgbClr val="cac9e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</a:tr>
              <a:tr h="40028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</a:rPr>
                        <a:t>회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rgbClr val="cac9e1"/>
                          </a:solidFill>
                          <a:latin typeface="맑은 고딕"/>
                          <a:ea typeface="맑은 고딕"/>
                        </a:rPr>
                        <a:t>직접 쓰기</a:t>
                      </a:r>
                      <a:endParaRPr lang="ko-KR" altLang="en-US" sz="1200" b="0">
                        <a:solidFill>
                          <a:srgbClr val="cac9e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rgbClr val="cac9e1"/>
                          </a:solidFill>
                          <a:latin typeface="맑은 고딕"/>
                          <a:ea typeface="맑은 고딕"/>
                        </a:rPr>
                        <a:t>직접 쓰기</a:t>
                      </a:r>
                      <a:endParaRPr lang="ko-KR" altLang="en-US" sz="1200" b="0">
                        <a:solidFill>
                          <a:srgbClr val="cac9e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rgbClr val="cac9e1"/>
                          </a:solidFill>
                          <a:latin typeface="맑은 고딕"/>
                          <a:ea typeface="맑은 고딕"/>
                        </a:rPr>
                        <a:t>직접 쓰기</a:t>
                      </a:r>
                      <a:endParaRPr lang="ko-KR" altLang="en-US" sz="1200" b="0">
                        <a:solidFill>
                          <a:srgbClr val="cac9e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rgbClr val="cac9e1"/>
                          </a:solidFill>
                          <a:latin typeface="맑은 고딕"/>
                          <a:ea typeface="맑은 고딕"/>
                        </a:rPr>
                        <a:t>직접 쓰기</a:t>
                      </a:r>
                      <a:endParaRPr lang="ko-KR" altLang="en-US" sz="1200" b="0">
                        <a:solidFill>
                          <a:srgbClr val="cac9e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rgbClr val="cac9e1"/>
                          </a:solidFill>
                          <a:latin typeface="맑은 고딕"/>
                          <a:ea typeface="맑은 고딕"/>
                        </a:rPr>
                        <a:t>직접 쓰기</a:t>
                      </a:r>
                      <a:endParaRPr lang="ko-KR" altLang="en-US" sz="1200" b="0">
                        <a:solidFill>
                          <a:srgbClr val="cac9e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</a:tr>
              <a:tr h="40028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</a:rPr>
                        <a:t>회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rgbClr val="cac9e1"/>
                          </a:solidFill>
                          <a:latin typeface="맑은 고딕"/>
                          <a:ea typeface="맑은 고딕"/>
                        </a:rPr>
                        <a:t>직접 쓰기</a:t>
                      </a:r>
                      <a:endParaRPr lang="ko-KR" altLang="en-US" sz="1200" b="0">
                        <a:solidFill>
                          <a:srgbClr val="cac9e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rgbClr val="cac9e1"/>
                          </a:solidFill>
                          <a:latin typeface="맑은 고딕"/>
                          <a:ea typeface="맑은 고딕"/>
                        </a:rPr>
                        <a:t>직접 쓰기</a:t>
                      </a:r>
                      <a:endParaRPr lang="ko-KR" altLang="en-US" sz="1200" b="0">
                        <a:solidFill>
                          <a:srgbClr val="cac9e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rgbClr val="cac9e1"/>
                          </a:solidFill>
                          <a:latin typeface="맑은 고딕"/>
                          <a:ea typeface="맑은 고딕"/>
                        </a:rPr>
                        <a:t>직접 쓰기</a:t>
                      </a:r>
                      <a:endParaRPr lang="ko-KR" altLang="en-US" sz="1200" b="0">
                        <a:solidFill>
                          <a:srgbClr val="cac9e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rgbClr val="cac9e1"/>
                          </a:solidFill>
                          <a:latin typeface="맑은 고딕"/>
                          <a:ea typeface="맑은 고딕"/>
                        </a:rPr>
                        <a:t>직접 쓰기</a:t>
                      </a:r>
                      <a:endParaRPr lang="ko-KR" altLang="en-US" sz="1200" b="0">
                        <a:solidFill>
                          <a:srgbClr val="cac9e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rgbClr val="cac9e1"/>
                          </a:solidFill>
                          <a:latin typeface="맑은 고딕"/>
                          <a:ea typeface="맑은 고딕"/>
                        </a:rPr>
                        <a:t>직접 쓰기</a:t>
                      </a:r>
                      <a:endParaRPr lang="ko-KR" altLang="en-US" sz="1200" b="0">
                        <a:solidFill>
                          <a:srgbClr val="cac9e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</a:tr>
              <a:tr h="40028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</a:rPr>
                        <a:t>회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rgbClr val="cac9e1"/>
                          </a:solidFill>
                          <a:latin typeface="맑은 고딕"/>
                          <a:ea typeface="맑은 고딕"/>
                        </a:rPr>
                        <a:t>직접 쓰기</a:t>
                      </a:r>
                      <a:endParaRPr lang="ko-KR" altLang="en-US" sz="1200" b="0">
                        <a:solidFill>
                          <a:srgbClr val="cac9e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rgbClr val="cac9e1"/>
                          </a:solidFill>
                          <a:latin typeface="맑은 고딕"/>
                          <a:ea typeface="맑은 고딕"/>
                        </a:rPr>
                        <a:t>직접 쓰기</a:t>
                      </a:r>
                      <a:endParaRPr lang="ko-KR" altLang="en-US" sz="1200" b="0">
                        <a:solidFill>
                          <a:srgbClr val="cac9e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rgbClr val="cac9e1"/>
                          </a:solidFill>
                          <a:latin typeface="맑은 고딕"/>
                          <a:ea typeface="맑은 고딕"/>
                        </a:rPr>
                        <a:t>직접 쓰기</a:t>
                      </a:r>
                      <a:endParaRPr lang="ko-KR" altLang="en-US" sz="1200" b="0">
                        <a:solidFill>
                          <a:srgbClr val="cac9e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rgbClr val="cac9e1"/>
                          </a:solidFill>
                          <a:latin typeface="맑은 고딕"/>
                          <a:ea typeface="맑은 고딕"/>
                        </a:rPr>
                        <a:t>직접 쓰기</a:t>
                      </a:r>
                      <a:endParaRPr lang="ko-KR" altLang="en-US" sz="1200" b="0">
                        <a:solidFill>
                          <a:srgbClr val="cac9e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rgbClr val="cac9e1"/>
                          </a:solidFill>
                          <a:latin typeface="맑은 고딕"/>
                          <a:ea typeface="맑은 고딕"/>
                        </a:rPr>
                        <a:t>직접 쓰기</a:t>
                      </a:r>
                      <a:endParaRPr lang="ko-KR" altLang="en-US" sz="1200" b="0">
                        <a:solidFill>
                          <a:srgbClr val="cac9e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</a:tr>
            </a:tbl>
          </a:graphicData>
        </a:graphic>
      </p:graphicFrame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40395" y="2347113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2" name="타원 61"/>
          <p:cNvSpPr/>
          <p:nvPr/>
        </p:nvSpPr>
        <p:spPr>
          <a:xfrm>
            <a:off x="1221540" y="18662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7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800" b="0" spc="-150">
                <a:latin typeface="맑은 고딕"/>
                <a:ea typeface="맑은 고딕"/>
              </a:rPr>
              <a:t>친구들과 함께 놀이를 하고 표를 완성해 봅시다</a:t>
            </a:r>
            <a:r>
              <a:rPr lang="en-US" altLang="ko-KR" sz="1800" b="0" spc="-150">
                <a:latin typeface="맑은 고딕"/>
                <a:ea typeface="맑은 고딕"/>
              </a:rPr>
              <a:t>.</a:t>
            </a:r>
            <a:endParaRPr lang="en-US" altLang="ko-KR" sz="1800" b="0" spc="-15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suh_p_0402_03_0011</a:t>
            </a:r>
            <a:r>
              <a:rPr lang="en-US" altLang="ko-KR" sz="1000">
                <a:latin typeface="맑은 고딕"/>
                <a:ea typeface="맑은 고딕"/>
              </a:rPr>
              <a:t>_202_1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359532" y="1903119"/>
          <a:ext cx="6276095" cy="2802016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612000"/>
                <a:gridCol w="911903"/>
                <a:gridCol w="864096"/>
                <a:gridCol w="864096"/>
                <a:gridCol w="2160000"/>
                <a:gridCol w="864000"/>
              </a:tblGrid>
              <a:tr h="40028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ae7c65"/>
                    </a:solidFill>
                  </a:tcPr>
                </a:tc>
                <a:tc gridSpan="3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</a:rPr>
                        <a:t>소수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ae7c65"/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ae7c65"/>
                    </a:solidFill>
                  </a:tcPr>
                </a:tc>
                <a:tc hMerge="1">
                  <a:txBody>
                    <a:bodyPr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</a:rPr>
                        <a:t>샘플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</a:rPr>
                        <a:t>계산 결과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</a:rPr>
                        <a:t>승</a:t>
                      </a:r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</a:rPr>
                        <a:t>패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ae7c65"/>
                    </a:solidFill>
                  </a:tcPr>
                </a:tc>
              </a:tr>
              <a:tr h="40028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3.3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2.8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3.3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</a:rPr>
                        <a:t>＋</a:t>
                      </a:r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2.8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</a:rPr>
                        <a:t>＝</a:t>
                      </a:r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6.1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</a:rPr>
                        <a:t>승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</a:tr>
              <a:tr h="40028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</a:rPr>
                        <a:t>회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4.1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1.05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3.21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4.1</a:t>
                      </a:r>
                      <a:r>
                        <a:rPr lang="ko-KR" altLang="en-US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＋</a:t>
                      </a: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3.21</a:t>
                      </a:r>
                      <a:r>
                        <a:rPr lang="ko-KR" altLang="en-US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＝</a:t>
                      </a: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7.31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승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</a:tr>
              <a:tr h="40028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</a:rPr>
                        <a:t>회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3.09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0.2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1.63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3.09</a:t>
                      </a:r>
                      <a:r>
                        <a:rPr lang="ko-KR" altLang="en-US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＋</a:t>
                      </a: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0.2</a:t>
                      </a:r>
                      <a:r>
                        <a:rPr lang="ko-KR" altLang="en-US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＝</a:t>
                      </a: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3.29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패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</a:tr>
              <a:tr h="40028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</a:rPr>
                        <a:t>회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3.4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1.5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0.1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3.4</a:t>
                      </a:r>
                      <a:r>
                        <a:rPr lang="ko-KR" altLang="en-US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＋</a:t>
                      </a: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1.5</a:t>
                      </a:r>
                      <a:r>
                        <a:rPr lang="ko-KR" altLang="en-US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＝</a:t>
                      </a: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4.9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승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</a:tr>
              <a:tr h="40028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</a:rPr>
                        <a:t>회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0.64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1.05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3.7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1.05</a:t>
                      </a:r>
                      <a:r>
                        <a:rPr lang="ko-KR" altLang="en-US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＋</a:t>
                      </a: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3.7</a:t>
                      </a:r>
                      <a:r>
                        <a:rPr lang="ko-KR" altLang="en-US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＝</a:t>
                      </a: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4.75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승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</a:tr>
              <a:tr h="40028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900" b="0">
                          <a:solidFill>
                            <a:schemeClr val="tx1"/>
                          </a:solidFill>
                        </a:rPr>
                        <a:t>회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6.07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0.7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1.01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6.07</a:t>
                      </a:r>
                      <a:r>
                        <a:rPr lang="ko-KR" altLang="en-US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＋</a:t>
                      </a: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1.01</a:t>
                      </a:r>
                      <a:r>
                        <a:rPr lang="ko-KR" altLang="en-US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＝</a:t>
                      </a:r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7.08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900" b="1">
                          <a:solidFill>
                            <a:srgbClr val="00a0ff"/>
                          </a:solidFill>
                          <a:latin typeface="맑은 고딕"/>
                          <a:ea typeface="맑은 고딕"/>
                        </a:rPr>
                        <a:t>패</a:t>
                      </a:r>
                      <a:endParaRPr lang="ko-KR" altLang="en-US" sz="1900" b="1">
                        <a:solidFill>
                          <a:srgbClr val="00a0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40395" y="2347113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" name="직사각형 21"/>
          <p:cNvSpPr>
            <a:spLocks noChangeArrowheads="1"/>
          </p:cNvSpPr>
          <p:nvPr/>
        </p:nvSpPr>
        <p:spPr>
          <a:xfrm>
            <a:off x="7016606" y="908720"/>
            <a:ext cx="2159732" cy="13849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spcBef>
                <a:spcPts val="300"/>
              </a:spcBef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5050572" y="1035377"/>
            <a:ext cx="1160102" cy="313457"/>
            <a:chOff x="5050572" y="1035377"/>
            <a:chExt cx="1160102" cy="313457"/>
          </a:xfrm>
        </p:grpSpPr>
        <p:pic>
          <p:nvPicPr>
            <p:cNvPr id="53" name="Picture 38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5050572" y="1035377"/>
              <a:ext cx="1069600" cy="313457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54" name="TextBox 53"/>
            <p:cNvSpPr txBox="1"/>
            <p:nvPr/>
          </p:nvSpPr>
          <p:spPr>
            <a:xfrm>
              <a:off x="5252150" y="1050510"/>
              <a:ext cx="958524" cy="2620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100" b="1">
                  <a:solidFill>
                    <a:schemeClr val="bg1">
                      <a:lumMod val="50000"/>
                    </a:schemeClr>
                  </a:solidFill>
                  <a:latin typeface="여기어때 잘난체"/>
                  <a:ea typeface="여기어때 잘난체"/>
                </a:rPr>
                <a:t>꾸러미 </a:t>
              </a:r>
              <a:r>
                <a:rPr lang="en-US" altLang="ko-KR" sz="1100" b="1">
                  <a:solidFill>
                    <a:schemeClr val="bg1">
                      <a:lumMod val="50000"/>
                    </a:schemeClr>
                  </a:solidFill>
                  <a:latin typeface="여기어때 잘난체"/>
                  <a:ea typeface="여기어때 잘난체"/>
                </a:rPr>
                <a:t>10</a:t>
              </a:r>
              <a:endParaRPr lang="ko-KR" altLang="en-US" sz="1100" b="1">
                <a:solidFill>
                  <a:schemeClr val="bg1">
                    <a:lumMod val="50000"/>
                  </a:schemeClr>
                </a:solidFill>
                <a:latin typeface="여기어때 잘난체"/>
                <a:ea typeface="여기어때 잘난체"/>
              </a:endParaRPr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670674" y="5187407"/>
            <a:ext cx="1080000" cy="339623"/>
          </a:xfrm>
          <a:prstGeom prst="rect">
            <a:avLst/>
          </a:prstGeom>
        </p:spPr>
      </p:pic>
      <p:sp>
        <p:nvSpPr>
          <p:cNvPr id="87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800" b="0" spc="-150">
                <a:latin typeface="맑은 고딕"/>
                <a:ea typeface="맑은 고딕"/>
              </a:rPr>
              <a:t>규칙을 바꾸어 놀이를 해 봅시다</a:t>
            </a:r>
            <a:r>
              <a:rPr lang="en-US" altLang="ko-KR" sz="1800" b="0" spc="-150">
                <a:latin typeface="맑은 고딕"/>
                <a:ea typeface="맑은 고딕"/>
              </a:rPr>
              <a:t>.</a:t>
            </a:r>
            <a:endParaRPr lang="en-US" altLang="ko-KR" sz="1800" b="0" spc="-15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suh_p_0402_03_0011</a:t>
            </a:r>
            <a:r>
              <a:rPr lang="en-US" altLang="ko-KR" sz="1000">
                <a:latin typeface="맑은 고딕"/>
                <a:ea typeface="맑은 고딕"/>
              </a:rPr>
              <a:t>_203_1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" name="Group 1072"/>
          <p:cNvGraphicFramePr>
            <a:graphicFrameLocks noGrp="1"/>
          </p:cNvGraphicFramePr>
          <p:nvPr/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img_01.png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3_001_2015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개정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수학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4-2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\app\resource\contents\lesson03\ops\lesson03\images\mm_42_3_10_02_01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>
          <a:xfrm>
            <a:off x="7016606" y="908720"/>
            <a:ext cx="2159732" cy="1118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지니프렌즈 캐릭터 활용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켄</a:t>
            </a:r>
            <a:r>
              <a:rPr lang="en-US" altLang="ko-KR" sz="1000">
                <a:latin typeface="맑은 고딕"/>
                <a:ea typeface="맑은 고딕"/>
              </a:rPr>
              <a:t>). </a:t>
            </a:r>
            <a:r>
              <a:rPr lang="ko-KR" altLang="en-US" sz="1000">
                <a:latin typeface="맑은 고딕"/>
                <a:ea typeface="맑은 고딕"/>
              </a:rPr>
              <a:t>말줄임표 버튼 클릭하면 말풍선과 함께 내레이션 나옴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580112" y="1550178"/>
            <a:ext cx="973971" cy="952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 flipH="1">
            <a:off x="5116392" y="1758839"/>
            <a:ext cx="396256" cy="34894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3" name="타원 52"/>
          <p:cNvSpPr/>
          <p:nvPr/>
        </p:nvSpPr>
        <p:spPr>
          <a:xfrm>
            <a:off x="4819854" y="17872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2054" y="2571459"/>
            <a:ext cx="6922214" cy="305151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123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800" b="0" spc="-150">
                <a:latin typeface="맑은 고딕"/>
                <a:ea typeface="맑은 고딕"/>
              </a:rPr>
              <a:t>규칙을 바꾸어 놀이를 해 봅시다</a:t>
            </a:r>
            <a:r>
              <a:rPr lang="en-US" altLang="ko-KR" sz="1800" b="0" spc="-150">
                <a:latin typeface="맑은 고딕"/>
                <a:ea typeface="맑은 고딕"/>
              </a:rPr>
              <a:t>.</a:t>
            </a:r>
            <a:endParaRPr lang="en-US" altLang="ko-KR" sz="1800" b="0" spc="-15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suh_p_0402_03_0011</a:t>
            </a:r>
            <a:r>
              <a:rPr lang="en-US" altLang="ko-KR" sz="1000">
                <a:latin typeface="맑은 고딕"/>
                <a:ea typeface="맑은 고딕"/>
              </a:rPr>
              <a:t>_203_1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580112" y="1550178"/>
            <a:ext cx="973971" cy="952327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타원 52"/>
          <p:cNvSpPr/>
          <p:nvPr/>
        </p:nvSpPr>
        <p:spPr>
          <a:xfrm>
            <a:off x="5431843" y="22793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2054" y="2571459"/>
            <a:ext cx="6922214" cy="305151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6" name="직사각형 21"/>
          <p:cNvSpPr>
            <a:spLocks noChangeArrowheads="1"/>
          </p:cNvSpPr>
          <p:nvPr/>
        </p:nvSpPr>
        <p:spPr>
          <a:xfrm>
            <a:off x="7016606" y="908720"/>
            <a:ext cx="2159732" cy="13087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&lt;</a:t>
            </a:r>
            <a:r>
              <a:rPr lang="ko-KR" altLang="en-US" sz="1000" b="1">
                <a:latin typeface="맑은 고딕"/>
                <a:ea typeface="맑은 고딕"/>
              </a:rPr>
              <a:t>말줄임 버튼 클릭하면 나오는 화면</a:t>
            </a:r>
            <a:r>
              <a:rPr lang="en-US" altLang="ko-KR" sz="1000" b="1">
                <a:latin typeface="맑은 고딕"/>
                <a:ea typeface="맑은 고딕"/>
              </a:rPr>
              <a:t>&gt;</a:t>
            </a:r>
            <a:endParaRPr lang="en-US" altLang="ko-KR" sz="1000" b="1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내레이션</a:t>
            </a:r>
            <a:r>
              <a:rPr lang="en-US" altLang="ko-KR" sz="1000">
                <a:latin typeface="맑은 고딕"/>
                <a:ea typeface="맑은 고딕"/>
              </a:rPr>
              <a:t>: </a:t>
            </a:r>
            <a:r>
              <a:rPr lang="ko-KR" altLang="en-US" sz="1000">
                <a:latin typeface="맑은 고딕"/>
                <a:ea typeface="맑은 고딕"/>
              </a:rPr>
              <a:t>재클릭 시 말풍선이 사라지고 내레이션 멈춤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>
          <a:xfrm>
            <a:off x="7056276" y="2271789"/>
            <a:ext cx="1971702" cy="9648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latin typeface="맑은 고딕"/>
                <a:ea typeface="맑은 고딕"/>
              </a:rPr>
              <a:t>suh_p_0402_03_0011</a:t>
            </a:r>
            <a:r>
              <a:rPr lang="en-US" altLang="ko-KR" sz="1000" b="1">
                <a:latin typeface="맑은 고딕"/>
                <a:ea typeface="맑은 고딕"/>
              </a:rPr>
              <a:t>_203_1</a:t>
            </a:r>
            <a:endParaRPr lang="en-US" altLang="ko-KR" sz="1000" b="1">
              <a:latin typeface="맑은 고딕"/>
              <a:ea typeface="맑은 고딕"/>
            </a:endParaRPr>
          </a:p>
          <a:p>
            <a:pPr algn="just" eaLnBrk="1" hangingPunct="1">
              <a:spcBef>
                <a:spcPts val="300"/>
              </a:spcBef>
              <a:defRPr/>
            </a:pPr>
            <a:r>
              <a:rPr lang="ko-KR" altLang="en-US" sz="1000" b="1">
                <a:solidFill>
                  <a:srgbClr val="ff0000"/>
                </a:solidFill>
                <a:latin typeface="맑은 고딕"/>
                <a:ea typeface="맑은 고딕"/>
              </a:rPr>
              <a:t>내레이션</a:t>
            </a: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: </a:t>
            </a:r>
            <a:r>
              <a:rPr lang="ko-KR" altLang="en-US" sz="1000" b="1">
                <a:solidFill>
                  <a:srgbClr val="ff0000"/>
                </a:solidFill>
                <a:latin typeface="맑은 고딕"/>
                <a:ea typeface="맑은 고딕"/>
              </a:rPr>
              <a:t>켄 캐릭터</a:t>
            </a: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(</a:t>
            </a:r>
            <a:r>
              <a:rPr lang="ko-KR" altLang="en-US" sz="1000" b="1">
                <a:solidFill>
                  <a:srgbClr val="ff0000"/>
                </a:solidFill>
                <a:latin typeface="맑은 고딕"/>
                <a:ea typeface="맑은 고딕"/>
              </a:rPr>
              <a:t>남</a:t>
            </a: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)</a:t>
            </a:r>
            <a:endParaRPr lang="en-US" altLang="ko-KR" sz="1000" b="1">
              <a:solidFill>
                <a:srgbClr val="ff0000"/>
              </a:solidFill>
              <a:latin typeface="맑은 고딕"/>
              <a:ea typeface="맑은 고딕"/>
            </a:endParaRPr>
          </a:p>
          <a:p>
            <a:pPr algn="just" eaLnBrk="1" hangingPunct="1">
              <a:spcBef>
                <a:spcPts val="300"/>
              </a:spcBef>
              <a:defRPr/>
            </a:pPr>
            <a:endParaRPr lang="en-US" altLang="ko-KR" sz="1000" b="1">
              <a:latin typeface="맑은 고딕"/>
              <a:ea typeface="맑은 고딕"/>
            </a:endParaRPr>
          </a:p>
          <a:p>
            <a:pPr algn="just" eaLnBrk="1" hangingPunct="1">
              <a:spcBef>
                <a:spcPts val="300"/>
              </a:spcBef>
              <a:defRPr/>
            </a:pPr>
            <a:r>
              <a:rPr lang="ko-KR" altLang="en-US" sz="1000" b="1">
                <a:latin typeface="맑은 고딕"/>
                <a:ea typeface="맑은 고딕"/>
              </a:rPr>
              <a:t>이번에는 합이 더 작은 사람이 이기는 것으로 해 볼까</a:t>
            </a:r>
            <a:r>
              <a:rPr lang="en-US" altLang="ko-KR" sz="1000" b="1">
                <a:latin typeface="맑은 고딕"/>
                <a:ea typeface="맑은 고딕"/>
              </a:rPr>
              <a:t>?</a:t>
            </a:r>
            <a:endParaRPr lang="en-US" altLang="ko-KR" sz="1000" b="1">
              <a:latin typeface="맑은 고딕"/>
              <a:ea typeface="맑은 고딕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516741" y="1726064"/>
            <a:ext cx="2847347" cy="91084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이번에는 합이 더 작은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사람이 이기는 것으로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해 볼까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?</a:t>
            </a:r>
            <a:endParaRPr lang="en-US" altLang="ko-KR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0" name="이등변 삼각형 19"/>
          <p:cNvSpPr/>
          <p:nvPr/>
        </p:nvSpPr>
        <p:spPr>
          <a:xfrm rot="16200000" flipV="1">
            <a:off x="5420930" y="1924226"/>
            <a:ext cx="90011" cy="204227"/>
          </a:xfrm>
          <a:prstGeom prst="triangle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23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83668" y="3044279"/>
            <a:ext cx="5179623" cy="373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1">
                <a:latin typeface="맑은 고딕"/>
                <a:ea typeface="맑은 고딕"/>
              </a:rPr>
              <a:t>융합 연구소 </a:t>
            </a:r>
            <a:r>
              <a:rPr lang="en-US" altLang="ko-KR" sz="1900" b="1">
                <a:latin typeface="맑은 고딕"/>
                <a:ea typeface="맑은 고딕"/>
              </a:rPr>
              <a:t>(</a:t>
            </a:r>
            <a:r>
              <a:rPr lang="ko-KR" altLang="en-US" sz="1900" b="1">
                <a:latin typeface="맑은 고딕"/>
                <a:ea typeface="맑은 고딕"/>
              </a:rPr>
              <a:t>자전거 여행을 떠나요</a:t>
            </a:r>
            <a:r>
              <a:rPr lang="en-US" altLang="ko-KR" sz="1900" b="1">
                <a:latin typeface="맑은 고딕"/>
                <a:ea typeface="맑은 고딕"/>
              </a:rPr>
              <a:t>)</a:t>
            </a:r>
            <a:endParaRPr lang="en-US" altLang="ko-KR" sz="1900" b="1"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001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en-US" altLang="ko-KR" sz="1000">
                <a:latin typeface="맑은 고딕"/>
                <a:ea typeface="맑은 고딕"/>
              </a:rPr>
              <a:t>[</a:t>
            </a:r>
            <a:r>
              <a:rPr lang="ko-KR" altLang="en-US" sz="1000">
                <a:latin typeface="맑은 고딕"/>
                <a:ea typeface="맑은 고딕"/>
              </a:rPr>
              <a:t>다음 시간에 배울 내용</a:t>
            </a:r>
            <a:r>
              <a:rPr lang="en-US" altLang="ko-KR" sz="1000">
                <a:latin typeface="맑은 고딕"/>
                <a:ea typeface="맑은 고딕"/>
              </a:rPr>
              <a:t>]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ko-KR" altLang="en-US" sz="9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suh_p_0402_03_0011</a:t>
            </a:r>
            <a:r>
              <a:rPr lang="en-US" altLang="ko-KR" sz="1000">
                <a:latin typeface="맑은 고딕"/>
                <a:ea typeface="맑은 고딕"/>
              </a:rPr>
              <a:t>_301_1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34699" y="3202897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293531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latin typeface="맑은 고딕"/>
                <a:ea typeface="맑은 고딕"/>
              </a:rPr>
              <a:t>다음 시간에는 무엇을 배울까요</a:t>
            </a:r>
            <a:r>
              <a:rPr lang="en-US" altLang="ko-KR" sz="1400" b="1">
                <a:solidFill>
                  <a:schemeClr val="bg1"/>
                </a:solidFill>
                <a:latin typeface="맑은 고딕"/>
                <a:ea typeface="맑은 고딕"/>
              </a:rPr>
              <a:t>?</a:t>
            </a:r>
            <a:endParaRPr lang="ko-KR" altLang="en-US" sz="14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39752" y="3850552"/>
            <a:ext cx="1076398" cy="36077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직사각형 18"/>
          <p:cNvSpPr/>
          <p:nvPr/>
        </p:nvSpPr>
        <p:spPr>
          <a:xfrm>
            <a:off x="3416150" y="3845097"/>
            <a:ext cx="1138453" cy="372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900">
                <a:latin typeface="맑은 고딕"/>
                <a:ea typeface="맑은 고딕"/>
              </a:rPr>
              <a:t>76~77</a:t>
            </a:r>
            <a:r>
              <a:rPr lang="ko-KR" altLang="en-US" sz="1900">
                <a:latin typeface="맑은 고딕"/>
                <a:ea typeface="맑은 고딕"/>
              </a:rPr>
              <a:t>쪽</a:t>
            </a:r>
            <a:endParaRPr lang="ko-KR" altLang="en-US" sz="1900"/>
          </a:p>
        </p:txBody>
      </p:sp>
      <p:sp>
        <p:nvSpPr>
          <p:cNvPr id="23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555022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튕겨 튕겨 소수판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 방법 이해하기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친구들과 함께 놀이하기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54255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규칙을 바꾸어 놀이하기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41796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541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suh_p_0402_03_0011</a:t>
            </a:r>
            <a:r>
              <a:rPr lang="en-US" altLang="ko-KR" sz="1000">
                <a:latin typeface="맑은 고딕"/>
                <a:ea typeface="맑은 고딕"/>
              </a:rPr>
              <a:t>_101_1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/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Grid>
                <a:gridCol w="858104"/>
                <a:gridCol w="272220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algn="l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mm_42_3_10_01_01_ani.mp4</a:t>
                      </a:r>
                      <a:endParaRPr lang="en-US" altLang="ko-KR" sz="1000"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>
          <a:xfrm>
            <a:off x="6984268" y="980728"/>
            <a:ext cx="2159732" cy="22558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[</a:t>
            </a:r>
            <a:r>
              <a:rPr lang="ko-KR" altLang="en-US" sz="1000" b="1">
                <a:solidFill>
                  <a:srgbClr val="ff0000"/>
                </a:solidFill>
                <a:latin typeface="맑은 고딕"/>
                <a:ea typeface="맑은 고딕"/>
              </a:rPr>
              <a:t>애니 </a:t>
            </a: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DVD </a:t>
            </a:r>
            <a:r>
              <a:rPr lang="ko-KR" altLang="en-US" sz="1000" b="1">
                <a:solidFill>
                  <a:srgbClr val="ff0000"/>
                </a:solidFill>
                <a:latin typeface="맑은 고딕"/>
                <a:ea typeface="맑은 고딕"/>
              </a:rPr>
              <a:t>개발물</a:t>
            </a: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]</a:t>
            </a:r>
            <a:endParaRPr lang="en-US" altLang="ko-KR" sz="1000" b="1">
              <a:solidFill>
                <a:srgbClr val="ff0000"/>
              </a:solidFill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3_001_2015</a:t>
            </a:r>
            <a:r>
              <a:rPr lang="ko-KR" altLang="en-US" sz="1000">
                <a:latin typeface="맑은 고딕"/>
                <a:ea typeface="맑은 고딕"/>
              </a:rPr>
              <a:t>개정</a:t>
            </a:r>
            <a:r>
              <a:rPr lang="en-US" altLang="ko-KR" sz="1000">
                <a:latin typeface="맑은 고딕"/>
                <a:ea typeface="맑은 고딕"/>
              </a:rPr>
              <a:t>\</a:t>
            </a:r>
            <a:r>
              <a:rPr lang="ko-KR" altLang="en-US" sz="1000">
                <a:latin typeface="맑은 고딕"/>
                <a:ea typeface="맑은 고딕"/>
              </a:rPr>
              <a:t>수학 </a:t>
            </a:r>
            <a:r>
              <a:rPr lang="en-US" altLang="ko-KR" sz="1000">
                <a:latin typeface="맑은 고딕"/>
                <a:ea typeface="맑은 고딕"/>
              </a:rPr>
              <a:t>4-2 </a:t>
            </a:r>
            <a:r>
              <a:rPr lang="ko-KR" altLang="en-US" sz="1000">
                <a:latin typeface="맑은 고딕"/>
                <a:ea typeface="맑은 고딕"/>
              </a:rPr>
              <a:t>지도서</a:t>
            </a:r>
            <a:r>
              <a:rPr lang="en-US" altLang="ko-KR" sz="1000">
                <a:latin typeface="맑은 고딕"/>
                <a:ea typeface="맑은 고딕"/>
              </a:rPr>
              <a:t>\app\resource\contents\lesson03\ops\lesson03\video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[</a:t>
            </a:r>
            <a:r>
              <a:rPr lang="ko-KR" altLang="en-US" sz="1000" b="1">
                <a:latin typeface="맑은 고딕"/>
                <a:ea typeface="맑은 고딕"/>
              </a:rPr>
              <a:t>애니 게이트 참고 화면</a:t>
            </a:r>
            <a:r>
              <a:rPr lang="en-US" altLang="ko-KR" sz="1000" b="1">
                <a:latin typeface="맑은 고딕"/>
                <a:ea typeface="맑은 고딕"/>
              </a:rPr>
              <a:t>]</a:t>
            </a:r>
            <a:endParaRPr lang="en-US" altLang="ko-KR" sz="1000" b="1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D:\초등학교 수학\3_001_2015개정\수학 4-2 지도서\app\resource\contents\lesson03\ops\lesson03\video\mm_42_3_10_01_01_ani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808" y="881612"/>
            <a:ext cx="6920460" cy="4743632"/>
          </a:xfrm>
          <a:prstGeom prst="rect">
            <a:avLst/>
          </a:prstGeom>
          <a:noFill/>
        </p:spPr>
      </p:pic>
      <p:grpSp>
        <p:nvGrpSpPr>
          <p:cNvPr id="23" name="그룹 22"/>
          <p:cNvGrpSpPr/>
          <p:nvPr/>
        </p:nvGrpSpPr>
        <p:grpSpPr>
          <a:xfrm rot="0">
            <a:off x="63808" y="860066"/>
            <a:ext cx="6924993" cy="4755259"/>
            <a:chOff x="3203848" y="813517"/>
            <a:chExt cx="6924993" cy="4755259"/>
          </a:xfrm>
        </p:grpSpPr>
        <p:sp>
          <p:nvSpPr>
            <p:cNvPr id="24" name="직사각형 23"/>
            <p:cNvSpPr/>
            <p:nvPr/>
          </p:nvSpPr>
          <p:spPr>
            <a:xfrm>
              <a:off x="3203848" y="813517"/>
              <a:ext cx="6924993" cy="4755259"/>
            </a:xfrm>
            <a:prstGeom prst="rect">
              <a:avLst/>
            </a:prstGeom>
            <a:solidFill>
              <a:schemeClr val="bg1">
                <a:lumMod val="50000"/>
                <a:alpha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117529" y="2329377"/>
              <a:ext cx="5105050" cy="1260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36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튕겨 튕겨 </a:t>
              </a:r>
              <a:r>
                <a:rPr lang="ko-KR" altLang="en-US" sz="3600" b="1">
                  <a:solidFill>
                    <a:schemeClr val="accent6">
                      <a:lumMod val="75000"/>
                    </a:schemeClr>
                  </a:solidFill>
                  <a:latin typeface="맑은 고딕"/>
                  <a:ea typeface="맑은 고딕"/>
                </a:rPr>
                <a:t>소수판</a:t>
              </a:r>
              <a:endParaRPr lang="ko-KR" altLang="en-US" sz="3600" b="1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6517519" y="3391495"/>
              <a:ext cx="396044" cy="396044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이등변 삼각형 26"/>
            <p:cNvSpPr/>
            <p:nvPr/>
          </p:nvSpPr>
          <p:spPr>
            <a:xfrm rot="5400000">
              <a:off x="6627458" y="3499507"/>
              <a:ext cx="208823" cy="18002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28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60848"/>
            <a:ext cx="564767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소수의 덧셈과 뺄셈을 활용하여 </a:t>
            </a:r>
            <a:r>
              <a:rPr lang="en-US" altLang="ko-KR" sz="1900">
                <a:latin typeface="맑은 고딕"/>
                <a:ea typeface="맑은 고딕"/>
              </a:rPr>
              <a:t>‘</a:t>
            </a:r>
            <a:r>
              <a:rPr lang="ko-KR" altLang="en-US" sz="1900">
                <a:latin typeface="맑은 고딕"/>
                <a:ea typeface="맑은 고딕"/>
              </a:rPr>
              <a:t>튕겨 튕겨 소수판</a:t>
            </a:r>
            <a:r>
              <a:rPr lang="en-US" altLang="ko-KR" sz="1900">
                <a:latin typeface="맑은 고딕"/>
                <a:ea typeface="맑은 고딕"/>
              </a:rPr>
              <a:t>’ </a:t>
            </a:r>
            <a:r>
              <a:rPr lang="ko-KR" altLang="en-US" sz="1900">
                <a:latin typeface="맑은 고딕"/>
                <a:ea typeface="맑은 고딕"/>
              </a:rPr>
              <a:t>놀이를 할 수 있습니다</a:t>
            </a:r>
            <a:r>
              <a:rPr lang="en-US" altLang="ko-KR" sz="1900">
                <a:latin typeface="맑은 고딕"/>
                <a:ea typeface="맑은 고딕"/>
              </a:rPr>
              <a:t>.</a:t>
            </a:r>
            <a:endParaRPr lang="en-US" altLang="ko-KR" sz="1900"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06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en-US" altLang="ko-KR" sz="1000">
                <a:latin typeface="맑은 고딕"/>
                <a:ea typeface="맑은 고딕"/>
              </a:rPr>
              <a:t>[</a:t>
            </a:r>
            <a:r>
              <a:rPr lang="ko-KR" altLang="en-US" sz="1000">
                <a:latin typeface="맑은 고딕"/>
                <a:ea typeface="맑은 고딕"/>
              </a:rPr>
              <a:t>이번 시간에 배울 내용</a:t>
            </a:r>
            <a:r>
              <a:rPr lang="en-US" altLang="ko-KR" sz="1000">
                <a:latin typeface="맑은 고딕"/>
                <a:ea typeface="맑은 고딕"/>
              </a:rPr>
              <a:t>]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ko-KR" altLang="en-US" sz="9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293531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latin typeface="맑은 고딕"/>
                <a:ea typeface="맑은 고딕"/>
              </a:rPr>
              <a:t>이번 시간에는 무엇을 배울까요</a:t>
            </a:r>
            <a:r>
              <a:rPr lang="en-US" altLang="ko-KR" sz="1400" b="1">
                <a:solidFill>
                  <a:schemeClr val="bg1"/>
                </a:solidFill>
                <a:latin typeface="맑은 고딕"/>
                <a:ea typeface="맑은 고딕"/>
              </a:rPr>
              <a:t>?</a:t>
            </a:r>
            <a:endParaRPr lang="ko-KR" altLang="en-US" sz="14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suh_p_0402_03_0011</a:t>
            </a:r>
            <a:r>
              <a:rPr lang="en-US" altLang="ko-KR" sz="1000">
                <a:latin typeface="맑은 고딕"/>
                <a:ea typeface="맑은 고딕"/>
              </a:rPr>
              <a:t>_102_1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2215" y="2183462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7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538809" y="1557539"/>
            <a:ext cx="6621453" cy="374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말</a:t>
            </a:r>
            <a:r>
              <a:rPr lang="en-US" altLang="ko-KR" sz="1900" b="0" spc="-150">
                <a:latin typeface="맑은 고딕"/>
                <a:ea typeface="맑은 고딕"/>
              </a:rPr>
              <a:t>(</a:t>
            </a:r>
            <a:r>
              <a:rPr lang="ko-KR" altLang="en-US" sz="1900" b="0" spc="-150">
                <a:latin typeface="맑은 고딕"/>
                <a:ea typeface="맑은 고딕"/>
              </a:rPr>
              <a:t>바둑돌 또는 공깃돌</a:t>
            </a:r>
            <a:r>
              <a:rPr lang="en-US" altLang="ko-KR" sz="1900" b="0" spc="-150">
                <a:latin typeface="맑은 고딕"/>
                <a:ea typeface="맑은 고딕"/>
              </a:rPr>
              <a:t>)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800" b="0" spc="-150">
                <a:latin typeface="맑은 고딕"/>
                <a:ea typeface="맑은 고딕"/>
              </a:rPr>
              <a:t>놀이 방법을 알아봅시다</a:t>
            </a:r>
            <a:r>
              <a:rPr lang="en-US" altLang="ko-KR" sz="1800" b="0" spc="-150">
                <a:latin typeface="맑은 고딕"/>
                <a:ea typeface="맑은 고딕"/>
              </a:rPr>
              <a:t>.</a:t>
            </a:r>
            <a:endParaRPr lang="en-US" altLang="ko-KR" sz="1800" b="0" spc="-150">
              <a:latin typeface="맑은 고딕"/>
              <a:ea typeface="맑은 고딕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>
          <a:xfrm>
            <a:off x="6984268" y="980728"/>
            <a:ext cx="2159732" cy="8080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탭 이벤트</a:t>
            </a:r>
            <a:endParaRPr lang="ko-KR" altLang="en-US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8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suh_p_0402_03_0011</a:t>
            </a:r>
            <a:r>
              <a:rPr lang="en-US" altLang="ko-KR" sz="1000">
                <a:latin typeface="맑은 고딕"/>
                <a:ea typeface="맑은 고딕"/>
              </a:rPr>
              <a:t>_201_1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" name="Group 1072"/>
          <p:cNvGraphicFramePr>
            <a:graphicFrameLocks noGrp="1"/>
          </p:cNvGraphicFramePr>
          <p:nvPr/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img_01.png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3_001_2015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개정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수학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4-2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\app\resource\contents\lesson03\ops\lesson03\images\mm_42_3_10_01_02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28" name="Picture 7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31168" y="1931077"/>
            <a:ext cx="5959602" cy="397764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grpSp>
        <p:nvGrpSpPr>
          <p:cNvPr id="19" name="그룹 18"/>
          <p:cNvGrpSpPr/>
          <p:nvPr/>
        </p:nvGrpSpPr>
        <p:grpSpPr>
          <a:xfrm rot="0">
            <a:off x="5257032" y="1185429"/>
            <a:ext cx="1728228" cy="313547"/>
            <a:chOff x="623133" y="5445224"/>
            <a:chExt cx="1728228" cy="313547"/>
          </a:xfrm>
        </p:grpSpPr>
        <p:grpSp>
          <p:nvGrpSpPr>
            <p:cNvPr id="21" name="그룹 20"/>
            <p:cNvGrpSpPr/>
            <p:nvPr/>
          </p:nvGrpSpPr>
          <p:grpSpPr>
            <a:xfrm rot="0"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42" name="TextBox 41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6666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방법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 rot="0"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39" name="TextBox 38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6666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+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0"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35" name="TextBox 34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6666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+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86760" y="2935909"/>
            <a:ext cx="2124818" cy="21492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4" name="타원 43"/>
          <p:cNvSpPr/>
          <p:nvPr/>
        </p:nvSpPr>
        <p:spPr>
          <a:xfrm>
            <a:off x="5004839" y="1225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45" name="Picture 5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2812" y="1523922"/>
            <a:ext cx="1399032" cy="418338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grpSp>
        <p:nvGrpSpPr>
          <p:cNvPr id="46" name="그룹 45"/>
          <p:cNvGrpSpPr/>
          <p:nvPr/>
        </p:nvGrpSpPr>
        <p:grpSpPr>
          <a:xfrm rot="0">
            <a:off x="2311162" y="5301208"/>
            <a:ext cx="2427256" cy="256563"/>
            <a:chOff x="319554" y="1245924"/>
            <a:chExt cx="4010023" cy="423864"/>
          </a:xfrm>
        </p:grpSpPr>
        <p:pic>
          <p:nvPicPr>
            <p:cNvPr id="47" name="Picture 11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8" name="Picture 12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729130" y="1317363"/>
              <a:ext cx="781049" cy="295276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9" name="Picture 13"/>
            <p:cNvPicPr>
              <a:picLocks noChangeAspect="1" noChangeArrowheads="1"/>
            </p:cNvPicPr>
            <p:nvPr/>
          </p:nvPicPr>
          <p:blipFill rotWithShape="1">
            <a:blip r:embed="rId8"/>
            <a:srcRect/>
            <a:stretch>
              <a:fillRect/>
            </a:stretch>
          </p:blipFill>
          <p:spPr>
            <a:xfrm>
              <a:off x="1510179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50" name="Picture 14"/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3910477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51" name="Picture 13"/>
            <p:cNvPicPr>
              <a:picLocks noChangeAspect="1" noChangeArrowheads="1"/>
            </p:cNvPicPr>
            <p:nvPr/>
          </p:nvPicPr>
          <p:blipFill rotWithShape="1">
            <a:blip r:embed="rId10"/>
            <a:srcRect/>
            <a:stretch>
              <a:fillRect/>
            </a:stretch>
          </p:blipFill>
          <p:spPr>
            <a:xfrm>
              <a:off x="2310278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52" name="Picture 13"/>
            <p:cNvPicPr>
              <a:picLocks noChangeAspect="1" noChangeArrowheads="1"/>
            </p:cNvPicPr>
            <p:nvPr/>
          </p:nvPicPr>
          <p:blipFill rotWithShape="1">
            <a:blip r:embed="rId11"/>
            <a:srcRect/>
            <a:stretch>
              <a:fillRect/>
            </a:stretch>
          </p:blipFill>
          <p:spPr>
            <a:xfrm>
              <a:off x="3110378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53" name="Picture 26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287524" y="2419957"/>
            <a:ext cx="325285" cy="32528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4" name="TextBox 53"/>
          <p:cNvSpPr txBox="1"/>
          <p:nvPr/>
        </p:nvSpPr>
        <p:spPr>
          <a:xfrm>
            <a:off x="1538809" y="2420888"/>
            <a:ext cx="4723832" cy="368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로 순서를 정합니다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746721" y="2403086"/>
            <a:ext cx="864096" cy="35902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054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800" b="0" spc="-150">
                <a:latin typeface="맑은 고딕"/>
                <a:ea typeface="맑은 고딕"/>
              </a:rPr>
              <a:t>놀이 방법을 알아봅시다</a:t>
            </a:r>
            <a:r>
              <a:rPr lang="en-US" altLang="ko-KR" sz="1800" b="0" spc="-150">
                <a:latin typeface="맑은 고딕"/>
                <a:ea typeface="맑은 고딕"/>
              </a:rPr>
              <a:t>.</a:t>
            </a:r>
            <a:endParaRPr lang="en-US" altLang="ko-KR" sz="1800" b="0" spc="-15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suh_p_0402_03_0011</a:t>
            </a:r>
            <a:r>
              <a:rPr lang="en-US" altLang="ko-KR" sz="1000">
                <a:latin typeface="맑은 고딕"/>
                <a:ea typeface="맑은 고딕"/>
              </a:rPr>
              <a:t>_201_1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" name="Group 1072"/>
          <p:cNvGraphicFramePr>
            <a:graphicFrameLocks noGrp="1"/>
          </p:cNvGraphicFramePr>
          <p:nvPr/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img_02.png / </a:t>
                      </a:r>
                      <a:r>
                        <a:rPr kumimoji="0" lang="ko-KR" altLang="en-US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이미지 내 텍스트 새로 써주세요</a:t>
                      </a:r>
                      <a:r>
                        <a:rPr kumimoji="0" lang="en-US" altLang="ko-KR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kumimoji="0" lang="en-US" altLang="ko-KR" sz="100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3_001_2015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개정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수학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4-2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\app\resource\contents\lesson03\ops\lesson03\images\mm_42_3_10_01_02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28" name="Picture 7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31168" y="1592796"/>
            <a:ext cx="5959602" cy="397764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24" name="Picture 27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51520" y="2016019"/>
            <a:ext cx="325285" cy="33711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8" name="TextBox 37"/>
          <p:cNvSpPr txBox="1"/>
          <p:nvPr/>
        </p:nvSpPr>
        <p:spPr>
          <a:xfrm>
            <a:off x="576805" y="1990560"/>
            <a:ext cx="5851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800" b="0" spc="-150">
                <a:latin typeface="맑은 고딕"/>
                <a:ea typeface="맑은 고딕"/>
              </a:rPr>
              <a:t>출발에 말을 놓고</a:t>
            </a:r>
            <a:r>
              <a:rPr lang="en-US" altLang="ko-KR" sz="1800" b="0" spc="-150">
                <a:latin typeface="맑은 고딕"/>
                <a:ea typeface="맑은 고딕"/>
              </a:rPr>
              <a:t>, </a:t>
            </a:r>
            <a:r>
              <a:rPr lang="ko-KR" altLang="en-US" sz="1800" b="0" spc="-150">
                <a:latin typeface="맑은 고딕"/>
                <a:ea typeface="맑은 고딕"/>
              </a:rPr>
              <a:t>번갈아 가면서 말을 </a:t>
            </a:r>
            <a:r>
              <a:rPr lang="en-US" altLang="ko-KR" sz="1800" b="0" spc="-150">
                <a:latin typeface="맑은 고딕"/>
                <a:ea typeface="맑은 고딕"/>
              </a:rPr>
              <a:t>3</a:t>
            </a:r>
            <a:r>
              <a:rPr lang="ko-KR" altLang="en-US" sz="1800" b="0" spc="-150">
                <a:latin typeface="맑은 고딕"/>
                <a:ea typeface="맑은 고딕"/>
              </a:rPr>
              <a:t>번씩 튕깁니다</a:t>
            </a:r>
            <a:r>
              <a:rPr lang="en-US" altLang="ko-KR" sz="1800" b="0" spc="-150">
                <a:latin typeface="맑은 고딕"/>
                <a:ea typeface="맑은 고딕"/>
              </a:rPr>
              <a:t>.</a:t>
            </a:r>
            <a:endParaRPr lang="en-US" altLang="ko-KR" sz="1800" b="0" spc="-150">
              <a:latin typeface="맑은 고딕"/>
              <a:ea typeface="맑은 고딕"/>
            </a:endParaRPr>
          </a:p>
        </p:txBody>
      </p:sp>
      <p:grpSp>
        <p:nvGrpSpPr>
          <p:cNvPr id="44" name="그룹 43"/>
          <p:cNvGrpSpPr/>
          <p:nvPr/>
        </p:nvGrpSpPr>
        <p:grpSpPr>
          <a:xfrm rot="0">
            <a:off x="5257032" y="1185429"/>
            <a:ext cx="1728228" cy="313547"/>
            <a:chOff x="623133" y="5445224"/>
            <a:chExt cx="1728228" cy="313547"/>
          </a:xfrm>
        </p:grpSpPr>
        <p:grpSp>
          <p:nvGrpSpPr>
            <p:cNvPr id="45" name="그룹 44"/>
            <p:cNvGrpSpPr/>
            <p:nvPr/>
          </p:nvGrpSpPr>
          <p:grpSpPr>
            <a:xfrm rot="0"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6666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방법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 rot="0"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6666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+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0"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6666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+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699792" y="2679128"/>
            <a:ext cx="1409966" cy="2278853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58" name="그룹 57"/>
          <p:cNvGrpSpPr/>
          <p:nvPr/>
        </p:nvGrpSpPr>
        <p:grpSpPr>
          <a:xfrm rot="0">
            <a:off x="2311162" y="5301208"/>
            <a:ext cx="2427256" cy="256563"/>
            <a:chOff x="319554" y="1245924"/>
            <a:chExt cx="4010023" cy="423864"/>
          </a:xfrm>
        </p:grpSpPr>
        <p:pic>
          <p:nvPicPr>
            <p:cNvPr id="59" name="Picture 11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0" name="Picture 12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729130" y="1317363"/>
              <a:ext cx="781049" cy="295276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1" name="Picture 13"/>
            <p:cNvPicPr>
              <a:picLocks noChangeAspect="1" noChangeArrowheads="1"/>
            </p:cNvPicPr>
            <p:nvPr/>
          </p:nvPicPr>
          <p:blipFill rotWithShape="1">
            <a:blip r:embed="rId8"/>
            <a:srcRect/>
            <a:stretch>
              <a:fillRect/>
            </a:stretch>
          </p:blipFill>
          <p:spPr>
            <a:xfrm>
              <a:off x="1510179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2" name="Picture 14"/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3910477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3" name="Picture 13"/>
            <p:cNvPicPr>
              <a:picLocks noChangeAspect="1" noChangeArrowheads="1"/>
            </p:cNvPicPr>
            <p:nvPr/>
          </p:nvPicPr>
          <p:blipFill rotWithShape="1">
            <a:blip r:embed="rId10"/>
            <a:srcRect/>
            <a:stretch>
              <a:fillRect/>
            </a:stretch>
          </p:blipFill>
          <p:spPr>
            <a:xfrm>
              <a:off x="2310278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4" name="Picture 13"/>
            <p:cNvPicPr>
              <a:picLocks noChangeAspect="1" noChangeArrowheads="1"/>
            </p:cNvPicPr>
            <p:nvPr/>
          </p:nvPicPr>
          <p:blipFill rotWithShape="1">
            <a:blip r:embed="rId11"/>
            <a:srcRect/>
            <a:stretch>
              <a:fillRect/>
            </a:stretch>
          </p:blipFill>
          <p:spPr>
            <a:xfrm>
              <a:off x="3110378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8" name="Picture 12"/>
            <p:cNvPicPr>
              <a:picLocks noChangeAspect="1" noChangeArrowheads="1"/>
            </p:cNvPicPr>
            <p:nvPr/>
          </p:nvPicPr>
          <p:blipFill rotWithShape="1">
            <a:blip r:embed="rId12"/>
            <a:srcRect/>
            <a:stretch>
              <a:fillRect/>
            </a:stretch>
          </p:blipFill>
          <p:spPr>
            <a:xfrm>
              <a:off x="1519703" y="1317363"/>
              <a:ext cx="781049" cy="295276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 rotWithShape="1">
            <a:blip r:embed="rId13"/>
            <a:srcRect/>
            <a:stretch>
              <a:fillRect/>
            </a:stretch>
          </p:blipFill>
          <p:spPr>
            <a:xfrm>
              <a:off x="729130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3075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800" b="0" spc="-150">
                <a:latin typeface="맑은 고딕"/>
                <a:ea typeface="맑은 고딕"/>
              </a:rPr>
              <a:t>놀이 방법을 알아봅시다</a:t>
            </a:r>
            <a:r>
              <a:rPr lang="en-US" altLang="ko-KR" sz="1800" b="0" spc="-150">
                <a:latin typeface="맑은 고딕"/>
                <a:ea typeface="맑은 고딕"/>
              </a:rPr>
              <a:t>.</a:t>
            </a:r>
            <a:endParaRPr lang="en-US" altLang="ko-KR" sz="1800" b="0" spc="-15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suh_p_0402_03_0011</a:t>
            </a:r>
            <a:r>
              <a:rPr lang="en-US" altLang="ko-KR" sz="1000">
                <a:latin typeface="맑은 고딕"/>
                <a:ea typeface="맑은 고딕"/>
              </a:rPr>
              <a:t>_201_1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" name="Group 1072"/>
          <p:cNvGraphicFramePr>
            <a:graphicFrameLocks noGrp="1"/>
          </p:cNvGraphicFramePr>
          <p:nvPr/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img_03.png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3_001_2015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개정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수학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4-2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\app\resource\contents\lesson03\ops\lesson03\images\mm_42_3_10_01_02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44" name="그룹 43"/>
          <p:cNvGrpSpPr/>
          <p:nvPr/>
        </p:nvGrpSpPr>
        <p:grpSpPr>
          <a:xfrm rot="0">
            <a:off x="5257032" y="1185429"/>
            <a:ext cx="1728228" cy="313547"/>
            <a:chOff x="623133" y="5445224"/>
            <a:chExt cx="1728228" cy="313547"/>
          </a:xfrm>
        </p:grpSpPr>
        <p:grpSp>
          <p:nvGrpSpPr>
            <p:cNvPr id="45" name="그룹 44"/>
            <p:cNvGrpSpPr/>
            <p:nvPr/>
          </p:nvGrpSpPr>
          <p:grpSpPr>
            <a:xfrm rot="0"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6666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방법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 rot="0"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6666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+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0"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6666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+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pic>
        <p:nvPicPr>
          <p:cNvPr id="57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699792" y="2675165"/>
            <a:ext cx="1407494" cy="22788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9" name="TextBox 58"/>
          <p:cNvSpPr txBox="1"/>
          <p:nvPr/>
        </p:nvSpPr>
        <p:spPr>
          <a:xfrm>
            <a:off x="588634" y="1990560"/>
            <a:ext cx="5851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800" b="0" spc="-150">
                <a:latin typeface="맑은 고딕"/>
                <a:ea typeface="맑은 고딕"/>
              </a:rPr>
              <a:t>말이 들어간 칸의 소수를 표에 씁니다</a:t>
            </a:r>
            <a:r>
              <a:rPr lang="en-US" altLang="ko-KR" sz="1800" b="0" spc="-150">
                <a:latin typeface="맑은 고딕"/>
                <a:ea typeface="맑은 고딕"/>
              </a:rPr>
              <a:t>.</a:t>
            </a:r>
            <a:endParaRPr lang="en-US" altLang="ko-KR" sz="1800" b="0" spc="-150">
              <a:latin typeface="맑은 고딕"/>
              <a:ea typeface="맑은 고딕"/>
            </a:endParaRPr>
          </a:p>
        </p:txBody>
      </p:sp>
      <p:pic>
        <p:nvPicPr>
          <p:cNvPr id="60" name="Picture 28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51520" y="2006669"/>
            <a:ext cx="337114" cy="337114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61" name="그룹 60"/>
          <p:cNvGrpSpPr/>
          <p:nvPr/>
        </p:nvGrpSpPr>
        <p:grpSpPr>
          <a:xfrm rot="0">
            <a:off x="2311162" y="5301208"/>
            <a:ext cx="2427256" cy="256563"/>
            <a:chOff x="319554" y="1245924"/>
            <a:chExt cx="4010023" cy="423864"/>
          </a:xfrm>
        </p:grpSpPr>
        <p:pic>
          <p:nvPicPr>
            <p:cNvPr id="62" name="Picture 11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729130" y="1317363"/>
              <a:ext cx="781049" cy="295276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4" name="Picture 13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1510179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5" name="Picture 14"/>
            <p:cNvPicPr>
              <a:picLocks noChangeAspect="1" noChangeArrowheads="1"/>
            </p:cNvPicPr>
            <p:nvPr/>
          </p:nvPicPr>
          <p:blipFill rotWithShape="1">
            <a:blip r:embed="rId8"/>
            <a:srcRect/>
            <a:stretch>
              <a:fillRect/>
            </a:stretch>
          </p:blipFill>
          <p:spPr>
            <a:xfrm>
              <a:off x="3910477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6" name="Picture 13"/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2310278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7" name="Picture 13"/>
            <p:cNvPicPr>
              <a:picLocks noChangeAspect="1" noChangeArrowheads="1"/>
            </p:cNvPicPr>
            <p:nvPr/>
          </p:nvPicPr>
          <p:blipFill rotWithShape="1">
            <a:blip r:embed="rId10"/>
            <a:srcRect/>
            <a:stretch>
              <a:fillRect/>
            </a:stretch>
          </p:blipFill>
          <p:spPr>
            <a:xfrm>
              <a:off x="3110378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8" name="Picture 12"/>
            <p:cNvPicPr>
              <a:picLocks noChangeAspect="1" noChangeArrowheads="1"/>
            </p:cNvPicPr>
            <p:nvPr/>
          </p:nvPicPr>
          <p:blipFill rotWithShape="1">
            <a:blip r:embed="rId11"/>
            <a:srcRect/>
            <a:stretch>
              <a:fillRect/>
            </a:stretch>
          </p:blipFill>
          <p:spPr>
            <a:xfrm>
              <a:off x="2329328" y="1317363"/>
              <a:ext cx="781049" cy="295276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 rotWithShape="1">
            <a:blip r:embed="rId12"/>
            <a:srcRect/>
            <a:stretch>
              <a:fillRect/>
            </a:stretch>
          </p:blipFill>
          <p:spPr>
            <a:xfrm>
              <a:off x="729130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33" name="Picture 7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131168" y="1592796"/>
            <a:ext cx="5959602" cy="397764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87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800" b="0" spc="-150">
                <a:latin typeface="맑은 고딕"/>
                <a:ea typeface="맑은 고딕"/>
              </a:rPr>
              <a:t>놀이 방법을 알아봅시다</a:t>
            </a:r>
            <a:r>
              <a:rPr lang="en-US" altLang="ko-KR" sz="1800" b="0" spc="-150">
                <a:latin typeface="맑은 고딕"/>
                <a:ea typeface="맑은 고딕"/>
              </a:rPr>
              <a:t>.</a:t>
            </a:r>
            <a:endParaRPr lang="en-US" altLang="ko-KR" sz="1800" b="0" spc="-15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suh_p_0402_03_0011</a:t>
            </a:r>
            <a:r>
              <a:rPr lang="en-US" altLang="ko-KR" sz="1000">
                <a:latin typeface="맑은 고딕"/>
                <a:ea typeface="맑은 고딕"/>
              </a:rPr>
              <a:t>_201_1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" name="Group 1072"/>
          <p:cNvGraphicFramePr>
            <a:graphicFrameLocks noGrp="1"/>
          </p:cNvGraphicFramePr>
          <p:nvPr/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img_04.png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3_001_2015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개정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수학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4-2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\app\resource\contents\lesson03\ops\lesson03\images\mm_42_3_10_01_02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 rot="0">
            <a:off x="5257032" y="1185429"/>
            <a:ext cx="1728228" cy="313547"/>
            <a:chOff x="623133" y="5445224"/>
            <a:chExt cx="1728228" cy="313547"/>
          </a:xfrm>
        </p:grpSpPr>
        <p:grpSp>
          <p:nvGrpSpPr>
            <p:cNvPr id="44" name="그룹 43"/>
            <p:cNvGrpSpPr/>
            <p:nvPr/>
          </p:nvGrpSpPr>
          <p:grpSpPr>
            <a:xfrm rot="0"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6666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방법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rot="0"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6666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+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 rot="0"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6666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+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sp>
        <p:nvSpPr>
          <p:cNvPr id="56" name="TextBox 55"/>
          <p:cNvSpPr txBox="1"/>
          <p:nvPr/>
        </p:nvSpPr>
        <p:spPr>
          <a:xfrm>
            <a:off x="588634" y="2008399"/>
            <a:ext cx="6801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800" b="0" spc="-150">
                <a:latin typeface="맑은 고딕"/>
                <a:ea typeface="맑은 고딕"/>
              </a:rPr>
              <a:t>세 수 중에서 두 수를 골라 더하고 그 결과가 더 큰 사람이 이깁니다</a:t>
            </a:r>
            <a:r>
              <a:rPr lang="en-US" altLang="ko-KR" sz="1800" b="0" spc="-150">
                <a:latin typeface="맑은 고딕"/>
                <a:ea typeface="맑은 고딕"/>
              </a:rPr>
              <a:t>.</a:t>
            </a:r>
            <a:endParaRPr lang="en-US" altLang="ko-KR" sz="1800" b="0" spc="-150">
              <a:latin typeface="맑은 고딕"/>
              <a:ea typeface="맑은 고딕"/>
            </a:endParaRPr>
          </a:p>
        </p:txBody>
      </p:sp>
      <p:pic>
        <p:nvPicPr>
          <p:cNvPr id="58" name="Picture 29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1520" y="2030422"/>
            <a:ext cx="331199" cy="32528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59" name="그룹 58"/>
          <p:cNvGrpSpPr/>
          <p:nvPr/>
        </p:nvGrpSpPr>
        <p:grpSpPr>
          <a:xfrm rot="0">
            <a:off x="2311162" y="5301208"/>
            <a:ext cx="2427256" cy="256563"/>
            <a:chOff x="319554" y="1245924"/>
            <a:chExt cx="4010023" cy="423864"/>
          </a:xfrm>
        </p:grpSpPr>
        <p:pic>
          <p:nvPicPr>
            <p:cNvPr id="60" name="Picture 11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1" name="Picture 12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29130" y="1317363"/>
              <a:ext cx="781049" cy="295276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510179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3" name="Picture 14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3910477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4" name="Picture 13"/>
            <p:cNvPicPr>
              <a:picLocks noChangeAspect="1" noChangeArrowheads="1"/>
            </p:cNvPicPr>
            <p:nvPr/>
          </p:nvPicPr>
          <p:blipFill rotWithShape="1">
            <a:blip r:embed="rId8"/>
            <a:srcRect/>
            <a:stretch>
              <a:fillRect/>
            </a:stretch>
          </p:blipFill>
          <p:spPr>
            <a:xfrm>
              <a:off x="2310278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5" name="Picture 13"/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3110378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6" name="Picture 12"/>
            <p:cNvPicPr>
              <a:picLocks noChangeAspect="1" noChangeArrowheads="1"/>
            </p:cNvPicPr>
            <p:nvPr/>
          </p:nvPicPr>
          <p:blipFill rotWithShape="1">
            <a:blip r:embed="rId10"/>
            <a:srcRect/>
            <a:stretch>
              <a:fillRect/>
            </a:stretch>
          </p:blipFill>
          <p:spPr>
            <a:xfrm>
              <a:off x="3129428" y="1317363"/>
              <a:ext cx="781049" cy="295276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7" name="Picture 13"/>
            <p:cNvPicPr>
              <a:picLocks noChangeAspect="1" noChangeArrowheads="1"/>
            </p:cNvPicPr>
            <p:nvPr/>
          </p:nvPicPr>
          <p:blipFill rotWithShape="1">
            <a:blip r:embed="rId11"/>
            <a:srcRect/>
            <a:stretch>
              <a:fillRect/>
            </a:stretch>
          </p:blipFill>
          <p:spPr>
            <a:xfrm>
              <a:off x="729130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2270125" y="2679128"/>
            <a:ext cx="2393812" cy="227554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3" name="Picture 7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131168" y="1592796"/>
            <a:ext cx="5959602" cy="397764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4099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800" b="0" spc="-150">
                <a:latin typeface="맑은 고딕"/>
                <a:ea typeface="맑은 고딕"/>
              </a:rPr>
              <a:t>놀이 방법을 알아봅시다</a:t>
            </a:r>
            <a:r>
              <a:rPr lang="en-US" altLang="ko-KR" sz="1800" b="0" spc="-150">
                <a:latin typeface="맑은 고딕"/>
                <a:ea typeface="맑은 고딕"/>
              </a:rPr>
              <a:t>.</a:t>
            </a:r>
            <a:endParaRPr lang="en-US" altLang="ko-KR" sz="1800" b="0" spc="-15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8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suh_p_0402_03_0011</a:t>
            </a:r>
            <a:r>
              <a:rPr lang="en-US" altLang="ko-KR" sz="1000">
                <a:latin typeface="맑은 고딕"/>
                <a:ea typeface="맑은 고딕"/>
              </a:rPr>
              <a:t>_201_1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그룹 41"/>
          <p:cNvGrpSpPr/>
          <p:nvPr/>
        </p:nvGrpSpPr>
        <p:grpSpPr>
          <a:xfrm rot="0">
            <a:off x="5257032" y="1185429"/>
            <a:ext cx="1728228" cy="313547"/>
            <a:chOff x="623133" y="5445224"/>
            <a:chExt cx="1728228" cy="313547"/>
          </a:xfrm>
        </p:grpSpPr>
        <p:grpSp>
          <p:nvGrpSpPr>
            <p:cNvPr id="44" name="그룹 43"/>
            <p:cNvGrpSpPr/>
            <p:nvPr/>
          </p:nvGrpSpPr>
          <p:grpSpPr>
            <a:xfrm rot="0"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6666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방법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rot="0"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6666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+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 rot="0"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6666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+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pic>
        <p:nvPicPr>
          <p:cNvPr id="33" name="Picture 4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9232" y="1670152"/>
            <a:ext cx="114675" cy="12071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4" name="TextBox 33"/>
          <p:cNvSpPr txBox="1"/>
          <p:nvPr/>
        </p:nvSpPr>
        <p:spPr>
          <a:xfrm>
            <a:off x="389042" y="1545841"/>
            <a:ext cx="6621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800" b="0" spc="-150">
                <a:latin typeface="맑은 고딕"/>
                <a:ea typeface="맑은 고딕"/>
              </a:rPr>
              <a:t>내가 놀이에서 이기려면 어떻게 해야 할까요</a:t>
            </a:r>
            <a:r>
              <a:rPr lang="en-US" altLang="ko-KR" sz="1800" b="0" spc="-150">
                <a:latin typeface="맑은 고딕"/>
                <a:ea typeface="맑은 고딕"/>
              </a:rPr>
              <a:t>?</a:t>
            </a:r>
            <a:endParaRPr lang="en-US" altLang="ko-KR" sz="1800" b="0" spc="-150">
              <a:latin typeface="맑은 고딕"/>
              <a:ea typeface="맑은 고딕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44174" y="2047328"/>
            <a:ext cx="6108046" cy="6255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36000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두 수를 더해서 더 크려면</a:t>
            </a: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, </a:t>
            </a:r>
            <a:r>
              <a:rPr kumimoji="1" lang="ko-KR" altLang="en-US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말을 튕길 때 놀이판에서 가장 큰 수를 겨냥하고 튕겨야 됩니다</a:t>
            </a: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67806" y="2070323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74597" y="2495416"/>
            <a:ext cx="360000" cy="355000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444174" y="2864799"/>
            <a:ext cx="6108046" cy="6255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36000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두 수를 더해서 가장 크려면</a:t>
            </a:r>
            <a:r>
              <a:rPr kumimoji="1" lang="en-US" altLang="ko-KR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, </a:t>
            </a:r>
            <a:r>
              <a:rPr kumimoji="1" lang="ko-KR" altLang="en-US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나온 세 소수 중 큰 수를 두</a:t>
            </a:r>
            <a:r>
              <a:rPr kumimoji="1" lang="ko-KR" altLang="en-US" sz="1900" b="1" i="0" u="none" strike="noStrike" cap="none" normalizeH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 개 골라 더해야 합니다</a:t>
            </a:r>
            <a:r>
              <a:rPr kumimoji="1" lang="en-US" altLang="ko-KR" sz="1900" b="1" i="0" u="none" strike="noStrike" cap="none" normalizeH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467806" y="2887794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374597" y="3312887"/>
            <a:ext cx="360000" cy="355000"/>
          </a:xfrm>
          <a:prstGeom prst="rect">
            <a:avLst/>
          </a:prstGeom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5705903" y="5164110"/>
            <a:ext cx="1224255" cy="40217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7" name="타원 26"/>
          <p:cNvSpPr/>
          <p:nvPr/>
        </p:nvSpPr>
        <p:spPr>
          <a:xfrm>
            <a:off x="5408597" y="50180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>
          <a:xfrm>
            <a:off x="7016606" y="908720"/>
            <a:ext cx="2159732" cy="55399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 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88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38100" cap="flat" cmpd="sng" algn="ctr">
          <a:solidFill>
            <a:schemeClr val="tx1"/>
          </a:solidFill>
          <a:prstDash val="solid"/>
          <a:round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sigongtech</ep:Company>
  <ep:Words>884</ep:Words>
  <ep:PresentationFormat>화면 슬라이드 쇼(4:3)</ep:PresentationFormat>
  <ep:Paragraphs>340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3_기본 디자인</vt:lpstr>
      <vt:lpstr>PowerPoint 프레젠테이션</vt:lpstr>
      <vt:lpstr>PowerPoint 프레젠테이션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2008-07-15T12:19:11.000</dcterms:created>
  <dc:creator>김현주</dc:creator>
  <cp:lastModifiedBy>user</cp:lastModifiedBy>
  <dcterms:modified xsi:type="dcterms:W3CDTF">2022-07-23T02:41:34.631</dcterms:modified>
  <cp:revision>7360</cp:revision>
  <dc:title>슬라이드 1</dc:title>
  <cp:version>1000.0000.01</cp:version>
</cp:coreProperties>
</file>