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327" r:id="rId4"/>
    <p:sldId id="1353" r:id="rId5"/>
    <p:sldId id="1356" r:id="rId6"/>
    <p:sldId id="1386" r:id="rId7"/>
    <p:sldId id="1425" r:id="rId8"/>
    <p:sldId id="1097" r:id="rId9"/>
    <p:sldId id="1289" r:id="rId10"/>
    <p:sldId id="1387" r:id="rId11"/>
    <p:sldId id="1434" r:id="rId12"/>
    <p:sldId id="1442" r:id="rId13"/>
    <p:sldId id="1441" r:id="rId14"/>
    <p:sldId id="1436" r:id="rId15"/>
    <p:sldId id="1389" r:id="rId16"/>
    <p:sldId id="1426" r:id="rId17"/>
    <p:sldId id="1447" r:id="rId18"/>
    <p:sldId id="1427" r:id="rId19"/>
    <p:sldId id="1428" r:id="rId20"/>
    <p:sldId id="1313" r:id="rId21"/>
    <p:sldId id="1437" r:id="rId22"/>
    <p:sldId id="1411" r:id="rId23"/>
    <p:sldId id="1315" r:id="rId24"/>
    <p:sldId id="1316" r:id="rId25"/>
    <p:sldId id="1322" r:id="rId26"/>
    <p:sldId id="1444" r:id="rId27"/>
    <p:sldId id="1323" r:id="rId28"/>
    <p:sldId id="1445" r:id="rId29"/>
    <p:sldId id="1375" r:id="rId30"/>
    <p:sldId id="1446" r:id="rId31"/>
    <p:sldId id="1403" r:id="rId32"/>
    <p:sldId id="1406" r:id="rId33"/>
    <p:sldId id="1407" r:id="rId34"/>
    <p:sldId id="1448" r:id="rId35"/>
    <p:sldId id="1440" r:id="rId36"/>
    <p:sldId id="1433" r:id="rId3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5"/>
    <a:srgbClr val="AE7C65"/>
    <a:srgbClr val="FFCCFF"/>
    <a:srgbClr val="D0B594"/>
    <a:srgbClr val="DDC9B1"/>
    <a:srgbClr val="FCD5B5"/>
    <a:srgbClr val="E2F3F2"/>
    <a:srgbClr val="BADECA"/>
    <a:srgbClr val="C7A08C"/>
    <a:srgbClr val="C2B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7465" autoAdjust="0"/>
  </p:normalViewPr>
  <p:slideViewPr>
    <p:cSldViewPr>
      <p:cViewPr>
        <p:scale>
          <a:sx n="100" d="100"/>
          <a:sy n="100" d="100"/>
        </p:scale>
        <p:origin x="-2058" y="-4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hyperlink" Target="https://cdata2.tsherpa.co.kr/tsherpa/MultiMedia/Flash/2020/curri/index.html?flashxmlnum=youblue86&amp;classa=A8-C1-31-MM-MM-04-04-06-0-0-0-0&amp;classno=MM_31_04/suh_0301_03_0006/suh_0301_03_0006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4.png"/><Relationship Id="rId4" Type="http://schemas.openxmlformats.org/officeDocument/2006/relationships/hyperlink" Target="https://cdata2.tsherpa.co.kr/tsherpa/MultiMedia/Flash/2020/curri/index.html?flashxmlnum=youblue86&amp;classa=A8-C1-31-MM-MM-04-04-06-0-0-0-0&amp;classno=MM_31_04/suh_0301_03_0006/suh_0301_03_0006_301_1.html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cdata2.tsherpa.co.kr/tsherpa/MultiMedia/Flash/2020/curri/index.html?flashxmlnum=youblue86&amp;classa=A8-C1-31-MM-MM-04-04-06-0-0-0-0&amp;classno=MM_31_04/suh_0301_03_0006/suh_0301_03_0006_301_1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hyperlink" Target="https://cdata2.tsherpa.co.kr/tsherpa/MultiMedia/Flash/2020/curri/index.html?flashxmlnum=youblue86&amp;classa=A8-C1-31-MM-MM-04-04-06-0-0-0-0&amp;classno=MM_31_04/suh_0301_03_0006/suh_0301_03_0006_301_1.html" TargetMode="External"/><Relationship Id="rId9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21.png"/><Relationship Id="rId5" Type="http://schemas.openxmlformats.org/officeDocument/2006/relationships/image" Target="../media/image45.png"/><Relationship Id="rId10" Type="http://schemas.openxmlformats.org/officeDocument/2006/relationships/image" Target="../media/image14.png"/><Relationship Id="rId4" Type="http://schemas.openxmlformats.org/officeDocument/2006/relationships/hyperlink" Target="https://cdata2.tsherpa.co.kr/tsherpa/MultiMedia/Flash/2020/curri/index.html?flashxmlnum=youblue86&amp;classa=A8-C1-31-MM-MM-04-04-06-0-0-0-0&amp;classno=MM_31_04/suh_0301_03_0006/suh_0301_03_0006_301_1.html" TargetMode="External"/><Relationship Id="rId9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4.png"/><Relationship Id="rId4" Type="http://schemas.openxmlformats.org/officeDocument/2006/relationships/hyperlink" Target="https://cdata2.tsherpa.co.kr/tsherpa/MultiMedia/Flash/2020/curri/index.html?flashxmlnum=youblue86&amp;classa=A8-C1-31-MM-MM-04-04-06-0-0-0-0&amp;classno=MM_31_04/suh_0301_03_0006/suh_0301_03_0006_301_1.html" TargetMode="External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hyperlink" Target="https://cdata2.tsherpa.co.kr/tsherpa/MultiMedia/Flash/2020/curri/index.html?flashxmlnum=youblue86&amp;classa=A8-C1-31-MM-MM-04-04-06-0-0-0-0&amp;classno=MM_31_04/suh_0301_03_0006/suh_0301_03_0006_301_1.html" TargetMode="External"/><Relationship Id="rId9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1083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0703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448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곱셈구구로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27÷3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몫을 구하기 위한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몇 단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곱셈구구에서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찾을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88692" y="2735632"/>
            <a:ext cx="42841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곱셈구구에서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찾을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77" y="2780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646727" y="1378291"/>
            <a:ext cx="1302082" cy="261141"/>
            <a:chOff x="4985374" y="1369590"/>
            <a:chExt cx="1302082" cy="261141"/>
          </a:xfrm>
        </p:grpSpPr>
        <p:grpSp>
          <p:nvGrpSpPr>
            <p:cNvPr id="39" name="그룹 38"/>
            <p:cNvGrpSpPr/>
            <p:nvPr/>
          </p:nvGrpSpPr>
          <p:grpSpPr>
            <a:xfrm>
              <a:off x="4985374" y="1373991"/>
              <a:ext cx="1302082" cy="256740"/>
              <a:chOff x="4321177" y="1373991"/>
              <a:chExt cx="1302082" cy="25674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4992518" y="1375140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321177" y="1373991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4985374" y="136959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4979982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42934" y="137915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+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구슬을 몇 개씩 가질 수 있는지 곱셈표를 이용하여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05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곱셈구구표 우측에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진입 화면에서 핑크색 음영과 화살표는 안보임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클릭하면 화살표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개와 핑크색 음영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표 내 폰트는 본문 영역에 한 화면에 들어가는 한에서 최대한 크게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35px?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클릭하면 표 확대되어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6694016" y="5062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한 명이 구슬을 몇 개씩 가질 수 있는지 곱셈구구로 구해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80933" y="2655255"/>
            <a:ext cx="618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72200" y="2662112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88" y="368339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6624564" y="4653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646727" y="1378291"/>
            <a:ext cx="1302082" cy="261141"/>
            <a:chOff x="4985374" y="1369590"/>
            <a:chExt cx="1302082" cy="261141"/>
          </a:xfrm>
        </p:grpSpPr>
        <p:grpSp>
          <p:nvGrpSpPr>
            <p:cNvPr id="62" name="그룹 61"/>
            <p:cNvGrpSpPr/>
            <p:nvPr/>
          </p:nvGrpSpPr>
          <p:grpSpPr>
            <a:xfrm>
              <a:off x="4985374" y="1373991"/>
              <a:ext cx="1302082" cy="256740"/>
              <a:chOff x="4321177" y="1373991"/>
              <a:chExt cx="1302082" cy="25674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992518" y="1375140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/>
                  <a:t>물음 </a:t>
                </a:r>
                <a:r>
                  <a:rPr lang="en-US" altLang="ko-KR" sz="1100" b="1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321177" y="1373991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4985374" y="136959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979982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42934" y="13791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75" name="Picture 4" descr="C:\Users\DB400S3A\Downloads\character_circle_Ke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99" y="3865376"/>
            <a:ext cx="1163556" cy="11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2838880" y="5517232"/>
            <a:ext cx="1637116" cy="263186"/>
            <a:chOff x="319554" y="1245924"/>
            <a:chExt cx="2636592" cy="423864"/>
          </a:xfrm>
        </p:grpSpPr>
        <p:pic>
          <p:nvPicPr>
            <p:cNvPr id="77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57553"/>
              </p:ext>
            </p:extLst>
          </p:nvPr>
        </p:nvGraphicFramePr>
        <p:xfrm>
          <a:off x="316570" y="2104112"/>
          <a:ext cx="515553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53"/>
                <a:gridCol w="515553"/>
                <a:gridCol w="515553"/>
                <a:gridCol w="515553"/>
                <a:gridCol w="515553"/>
                <a:gridCol w="515553"/>
                <a:gridCol w="515553"/>
                <a:gridCol w="515553"/>
                <a:gridCol w="515553"/>
                <a:gridCol w="515553"/>
              </a:tblGrid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 bwMode="auto">
          <a:xfrm>
            <a:off x="2123728" y="2456892"/>
            <a:ext cx="0" cy="257204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1" name="직선 화살표 연결선 80"/>
          <p:cNvCxnSpPr/>
          <p:nvPr/>
        </p:nvCxnSpPr>
        <p:spPr bwMode="auto">
          <a:xfrm flipH="1">
            <a:off x="863600" y="5301208"/>
            <a:ext cx="972096" cy="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직선 화살표 연결선 81"/>
          <p:cNvCxnSpPr/>
          <p:nvPr/>
        </p:nvCxnSpPr>
        <p:spPr bwMode="auto">
          <a:xfrm>
            <a:off x="899592" y="3276595"/>
            <a:ext cx="3996444" cy="0"/>
          </a:xfrm>
          <a:prstGeom prst="straightConnector1">
            <a:avLst/>
          </a:prstGeom>
          <a:noFill/>
          <a:ln w="57150" cap="flat" cmpd="sng" algn="ctr">
            <a:solidFill>
              <a:schemeClr val="accent3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4" name="직선 화살표 연결선 83"/>
          <p:cNvCxnSpPr/>
          <p:nvPr/>
        </p:nvCxnSpPr>
        <p:spPr bwMode="auto">
          <a:xfrm flipV="1">
            <a:off x="5220072" y="2456893"/>
            <a:ext cx="0" cy="648071"/>
          </a:xfrm>
          <a:prstGeom prst="straightConnector1">
            <a:avLst/>
          </a:prstGeom>
          <a:noFill/>
          <a:ln w="57150" cap="flat" cmpd="sng" algn="ctr">
            <a:solidFill>
              <a:schemeClr val="accent3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3284984"/>
            <a:ext cx="1912885" cy="127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타원 86"/>
          <p:cNvSpPr/>
          <p:nvPr/>
        </p:nvSpPr>
        <p:spPr>
          <a:xfrm>
            <a:off x="192745" y="2310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3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52" y="5218226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315097" y="5524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4004939" y="57656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구슬을 몇 개씩 가질 수 있는지 곱셈표를 이용하여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8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한 명이 구슬을 몇 개씩 가질 수 있는지 곱셈구구로 구해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80933" y="2655255"/>
            <a:ext cx="618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72200" y="2662112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624564" y="4653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646727" y="1378291"/>
            <a:ext cx="1302082" cy="261141"/>
            <a:chOff x="4985374" y="1369590"/>
            <a:chExt cx="1302082" cy="261141"/>
          </a:xfrm>
        </p:grpSpPr>
        <p:grpSp>
          <p:nvGrpSpPr>
            <p:cNvPr id="62" name="그룹 61"/>
            <p:cNvGrpSpPr/>
            <p:nvPr/>
          </p:nvGrpSpPr>
          <p:grpSpPr>
            <a:xfrm>
              <a:off x="4985374" y="1373991"/>
              <a:ext cx="1302082" cy="256740"/>
              <a:chOff x="4321177" y="1373991"/>
              <a:chExt cx="1302082" cy="25674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992518" y="1375140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/>
                  <a:t>물음 </a:t>
                </a:r>
                <a:r>
                  <a:rPr lang="en-US" altLang="ko-KR" sz="1100" b="1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321177" y="1373991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4985374" y="136959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979982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42934" y="13791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75" name="Picture 4" descr="C:\Users\DB400S3A\Downloads\character_circle_K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99" y="3865376"/>
            <a:ext cx="1163556" cy="11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2838880" y="5517232"/>
            <a:ext cx="1637116" cy="263186"/>
            <a:chOff x="319554" y="1245924"/>
            <a:chExt cx="2636592" cy="423864"/>
          </a:xfrm>
        </p:grpSpPr>
        <p:pic>
          <p:nvPicPr>
            <p:cNvPr id="7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17928"/>
              </p:ext>
            </p:extLst>
          </p:nvPr>
        </p:nvGraphicFramePr>
        <p:xfrm>
          <a:off x="316570" y="2104112"/>
          <a:ext cx="515553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53"/>
                <a:gridCol w="515553"/>
                <a:gridCol w="515553"/>
                <a:gridCol w="515553"/>
                <a:gridCol w="515553"/>
                <a:gridCol w="515553"/>
                <a:gridCol w="515553"/>
                <a:gridCol w="515553"/>
                <a:gridCol w="515553"/>
                <a:gridCol w="515553"/>
              </a:tblGrid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 bwMode="auto">
          <a:xfrm>
            <a:off x="2123728" y="2456892"/>
            <a:ext cx="0" cy="257204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1" name="직선 화살표 연결선 80"/>
          <p:cNvCxnSpPr/>
          <p:nvPr/>
        </p:nvCxnSpPr>
        <p:spPr bwMode="auto">
          <a:xfrm flipH="1">
            <a:off x="863600" y="5301208"/>
            <a:ext cx="972096" cy="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직선 화살표 연결선 81"/>
          <p:cNvCxnSpPr/>
          <p:nvPr/>
        </p:nvCxnSpPr>
        <p:spPr bwMode="auto">
          <a:xfrm>
            <a:off x="899592" y="3276595"/>
            <a:ext cx="3996444" cy="0"/>
          </a:xfrm>
          <a:prstGeom prst="straightConnector1">
            <a:avLst/>
          </a:prstGeom>
          <a:noFill/>
          <a:ln w="57150" cap="flat" cmpd="sng" algn="ctr">
            <a:solidFill>
              <a:schemeClr val="accent3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4" name="직선 화살표 연결선 83"/>
          <p:cNvCxnSpPr/>
          <p:nvPr/>
        </p:nvCxnSpPr>
        <p:spPr bwMode="auto">
          <a:xfrm flipV="1">
            <a:off x="5220072" y="2456893"/>
            <a:ext cx="0" cy="648071"/>
          </a:xfrm>
          <a:prstGeom prst="straightConnector1">
            <a:avLst/>
          </a:prstGeom>
          <a:noFill/>
          <a:ln w="57150" cap="flat" cmpd="sng" algn="ctr">
            <a:solidFill>
              <a:schemeClr val="accent3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88" name="Picture 3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52" y="5218226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곱셈구구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우측에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우측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나타나면서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3):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>
            <a:spLocks noChangeArrowheads="1"/>
          </p:cNvSpPr>
          <p:nvPr/>
        </p:nvSpPr>
        <p:spPr bwMode="auto">
          <a:xfrm>
            <a:off x="7064794" y="2744924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곱셈표에서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찾은 다음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찾아볼까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5548798" y="2387613"/>
            <a:ext cx="1397757" cy="1257411"/>
          </a:xfrm>
          <a:prstGeom prst="wedgeRoundRectCallout">
            <a:avLst/>
          </a:prstGeom>
          <a:noFill/>
          <a:ln w="12700">
            <a:solidFill>
              <a:srgbClr val="59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곱셈표에서 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찾은 다음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27</a:t>
            </a:r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을 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찾아볼까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776964" y="48055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구슬을 몇 개씩 가질 수 있는지 곱셈표를 이용하여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3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내 텍스트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40px.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개와 핑크색 음영이 처음부터 보이게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80933" y="2655255"/>
            <a:ext cx="618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72200" y="2662112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11774"/>
              </p:ext>
            </p:extLst>
          </p:nvPr>
        </p:nvGraphicFramePr>
        <p:xfrm>
          <a:off x="335730" y="1052736"/>
          <a:ext cx="6144480" cy="439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 bwMode="auto">
          <a:xfrm>
            <a:off x="2483768" y="1522919"/>
            <a:ext cx="0" cy="3454253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1" name="직선 화살표 연결선 80"/>
          <p:cNvCxnSpPr/>
          <p:nvPr/>
        </p:nvCxnSpPr>
        <p:spPr bwMode="auto">
          <a:xfrm flipH="1">
            <a:off x="954899" y="5229200"/>
            <a:ext cx="1168829" cy="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직선 화살표 연결선 81"/>
          <p:cNvCxnSpPr/>
          <p:nvPr/>
        </p:nvCxnSpPr>
        <p:spPr bwMode="auto">
          <a:xfrm>
            <a:off x="1007604" y="2602945"/>
            <a:ext cx="4824536" cy="0"/>
          </a:xfrm>
          <a:prstGeom prst="straightConnector1">
            <a:avLst/>
          </a:prstGeom>
          <a:noFill/>
          <a:ln w="57150" cap="flat" cmpd="sng" algn="ctr">
            <a:solidFill>
              <a:schemeClr val="accent3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4" name="직선 화살표 연결선 83"/>
          <p:cNvCxnSpPr/>
          <p:nvPr/>
        </p:nvCxnSpPr>
        <p:spPr bwMode="auto">
          <a:xfrm flipV="1">
            <a:off x="6156176" y="1469324"/>
            <a:ext cx="0" cy="915560"/>
          </a:xfrm>
          <a:prstGeom prst="straightConnector1">
            <a:avLst/>
          </a:prstGeom>
          <a:noFill/>
          <a:ln w="57150" cap="flat" cmpd="sng" algn="ctr">
            <a:solidFill>
              <a:schemeClr val="accent3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타원 86"/>
          <p:cNvSpPr/>
          <p:nvPr/>
        </p:nvSpPr>
        <p:spPr>
          <a:xfrm>
            <a:off x="192745" y="2310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5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37017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구슬을 몇 개씩 가질 수 있는지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80933" y="2655255"/>
            <a:ext cx="618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94563" y="2168860"/>
            <a:ext cx="6272377" cy="693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곱셈구구에서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3×9=27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27÷3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한 명이 구슬을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가질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345" y="25589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2365660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697360" y="5239123"/>
            <a:ext cx="1654859" cy="269100"/>
            <a:chOff x="290979" y="2009759"/>
            <a:chExt cx="2665167" cy="433388"/>
          </a:xfrm>
        </p:grpSpPr>
        <p:pic>
          <p:nvPicPr>
            <p:cNvPr id="62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5646727" y="1378291"/>
            <a:ext cx="1302082" cy="261141"/>
            <a:chOff x="4985374" y="1369590"/>
            <a:chExt cx="1302082" cy="261141"/>
          </a:xfrm>
        </p:grpSpPr>
        <p:grpSp>
          <p:nvGrpSpPr>
            <p:cNvPr id="73" name="그룹 72"/>
            <p:cNvGrpSpPr/>
            <p:nvPr/>
          </p:nvGrpSpPr>
          <p:grpSpPr>
            <a:xfrm>
              <a:off x="4985374" y="1373991"/>
              <a:ext cx="1302082" cy="256740"/>
              <a:chOff x="4321177" y="1373991"/>
              <a:chExt cx="1302082" cy="25674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4992518" y="1375140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/>
                  <a:t>물음 </a:t>
                </a:r>
                <a:r>
                  <a:rPr lang="en-US" altLang="ko-KR" sz="1100" b="1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321177" y="1373991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4985374" y="136959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4979982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642934" y="13791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구슬을 몇 개씩 가질 수 있는지 곱셈표를 이용하여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8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되는지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제기차기를 하려고 학생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모여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명씩 모이면 몇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되는지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006842" y="26239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71900" y="262398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7742" y="26239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33004" y="2623985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85901" y="2616825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7" name="타원 56"/>
          <p:cNvSpPr/>
          <p:nvPr/>
        </p:nvSpPr>
        <p:spPr>
          <a:xfrm>
            <a:off x="4082701" y="1337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28" y="2914085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063" y="29319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캐릭터 우측으로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제기차기를 하려고 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 모여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명씩 모이면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985375" y="137915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4317210" y="137711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94563" y="2240868"/>
            <a:ext cx="62723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곱셈구구에서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4×5=20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20÷4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217" y="24663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5" descr="C:\Users\DB400S3A\Downloads\character_circle_L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738" y="4039097"/>
            <a:ext cx="1057778" cy="10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059" y="386462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3936001" y="493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2734286" y="5082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제기차기를 하려고 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 모여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명씩 모이면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985375" y="137915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4317210" y="137711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94563" y="2240868"/>
            <a:ext cx="62723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곱셈구구에서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4×5=20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20÷4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217" y="24663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5" descr="C:\Users\DB400S3A\Downloads\character_circle_L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34" y="4039097"/>
            <a:ext cx="1057778" cy="10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3059832" y="50699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캐릭터는 좌측으로 이동하고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3):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>
            <a:spLocks noChangeArrowheads="1"/>
          </p:cNvSpPr>
          <p:nvPr/>
        </p:nvSpPr>
        <p:spPr bwMode="auto">
          <a:xfrm>
            <a:off x="7053784" y="281693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단 곱셈구구로 몫을 구할 수 있을까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3131840" y="4107252"/>
            <a:ext cx="2483473" cy="921467"/>
          </a:xfrm>
          <a:prstGeom prst="wedgeRoundRectCallout">
            <a:avLst>
              <a:gd name="adj1" fmla="val -56553"/>
              <a:gd name="adj2" fmla="val 9067"/>
              <a:gd name="adj3" fmla="val 16667"/>
            </a:avLst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몇 단 곱셈구구로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몫을 구할 수 있을까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323528" y="1741329"/>
            <a:ext cx="66998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명씩 모이면 몇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되는지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제기차기를 하려고 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 모여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명씩 모이면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03174" y="2312876"/>
            <a:ext cx="19218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59" y="24765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317210" y="13798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5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구하는 방법을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제기차기를 하려고 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 모여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명씩 모이면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03548" y="2312876"/>
            <a:ext cx="628669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나눗셈의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몫을 구할 때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수의 단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곱셈구구에서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곱이 나누어지는 수가 되는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찾으면 몫을 구할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31898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1" y="2324310"/>
            <a:ext cx="373077" cy="29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509081" y="26698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1721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8" name="직사각형 47"/>
          <p:cNvSpPr/>
          <p:nvPr/>
        </p:nvSpPr>
        <p:spPr>
          <a:xfrm>
            <a:off x="6317523" y="138084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8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17118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구슬치기 같이하자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명이 가지게 되는 구슬의 수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곱셈표를 이용하여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곱셈구구로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문제를 만들고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나눗셈의 몫을 구하고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나눗셈식을 곱셈식으로 나타내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94" y="2794213"/>
            <a:ext cx="733527" cy="105742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971600" y="3127082"/>
            <a:ext cx="137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 ÷ 8 =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03948" y="2735632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55213" y="2713806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32" y="25632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21" y="25533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538374" y="2757287"/>
            <a:ext cx="3301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92080" y="2759457"/>
            <a:ext cx="4760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83046" y="2757286"/>
            <a:ext cx="3301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11239" y="360971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62504" y="3587889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23" y="34372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12" y="3427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4545665" y="3631370"/>
            <a:ext cx="3301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92080" y="3633540"/>
            <a:ext cx="510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90337" y="3631369"/>
            <a:ext cx="3301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701" y="25740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604" y="34668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2162110" y="3132451"/>
            <a:ext cx="3301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18÷6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=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생활 속 문제를 만들고 해결해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07" y="105875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1094852" y="1788641"/>
            <a:ext cx="57093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05854" y="1788641"/>
            <a:ext cx="519839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지우개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가지면 한 명이 지우개를 몇 개씩 가질 수 있을까요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48" y="21772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02" y="179302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422177" y="3472911"/>
            <a:ext cx="647588" cy="403292"/>
            <a:chOff x="440395" y="3202257"/>
            <a:chExt cx="647588" cy="403292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36" y="3202257"/>
              <a:ext cx="547688" cy="403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3"/>
            <p:cNvSpPr txBox="1"/>
            <p:nvPr/>
          </p:nvSpPr>
          <p:spPr>
            <a:xfrm>
              <a:off x="440395" y="3234074"/>
              <a:ext cx="6475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답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087983" y="3506871"/>
            <a:ext cx="6392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20068" y="1812732"/>
            <a:ext cx="647588" cy="392573"/>
            <a:chOff x="438286" y="2330773"/>
            <a:chExt cx="647588" cy="392573"/>
          </a:xfrm>
        </p:grpSpPr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" y="2330773"/>
              <a:ext cx="552702" cy="392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"/>
            <p:cNvSpPr txBox="1"/>
            <p:nvPr/>
          </p:nvSpPr>
          <p:spPr>
            <a:xfrm>
              <a:off x="438286" y="2341321"/>
              <a:ext cx="6475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ko-KR" altLang="en-US" sz="18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문제</a:t>
              </a:r>
            </a:p>
          </p:txBody>
        </p:sp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51" y="37362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094851" y="2493776"/>
            <a:ext cx="570939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곱셈구구에서 곱에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곱셈식을 찾으면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6×3=18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18÷6=3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한 명이 지우개를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가질 수 있습니다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26937" y="2492896"/>
            <a:ext cx="647588" cy="392573"/>
            <a:chOff x="438286" y="2330773"/>
            <a:chExt cx="647588" cy="392573"/>
          </a:xfrm>
        </p:grpSpPr>
        <p:pic>
          <p:nvPicPr>
            <p:cNvPr id="57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" y="2330773"/>
              <a:ext cx="552702" cy="392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"/>
            <p:cNvSpPr txBox="1"/>
            <p:nvPr/>
          </p:nvSpPr>
          <p:spPr>
            <a:xfrm>
              <a:off x="438286" y="2341321"/>
              <a:ext cx="6475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풀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이</a:t>
              </a:r>
              <a:endPara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41" y="31171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03" y="253537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cdata2.tsherpa.co.kr/tsherpa/MultiMedia/Flash/2020/curri/index.html?flashxmlnum=youblue86&amp;classa=A8-C1-31-MM-MM-04-04-06-0-0-0-0&amp;classno=MM_31_04/suh_0301_03_0006/suh_0301_03_0006_301_1.html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0329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곱셈표를 이용하여 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8÷2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의 몫 구하기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82034" y="4818348"/>
            <a:ext cx="1338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나눗셈으로 해결하기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96" y="2042428"/>
            <a:ext cx="5206440" cy="1866783"/>
          </a:xfrm>
          <a:prstGeom prst="rect">
            <a:avLst/>
          </a:prstGeom>
        </p:spPr>
      </p:pic>
      <p:pic>
        <p:nvPicPr>
          <p:cNvPr id="35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006685"/>
            <a:ext cx="332480" cy="33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502400"/>
            <a:ext cx="332480" cy="34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00" y="5015395"/>
            <a:ext cx="344570" cy="34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082035" y="4007094"/>
            <a:ext cx="382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곱셈표에서 나누는 수    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찾습니다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82034" y="4477638"/>
            <a:ext cx="50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의 단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곱셈구구에서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나누어지는 수      을 찾습니다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3603" y="5006875"/>
            <a:ext cx="490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되는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곱셈식에서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곱하는 수를 찾습니다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284" y="3990251"/>
            <a:ext cx="365347" cy="36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17" y="4479615"/>
            <a:ext cx="365347" cy="36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261344" y="3969060"/>
            <a:ext cx="35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19451" y="4478081"/>
            <a:ext cx="35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8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03748" y="3036444"/>
            <a:ext cx="43924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5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6" name="직사각형 25"/>
          <p:cNvSpPr/>
          <p:nvPr/>
        </p:nvSpPr>
        <p:spPr>
          <a:xfrm>
            <a:off x="4871846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34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포도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송이를 상자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똑같이 나누어 담으면 한 상자에 몇 송이씩 담을 수 있는지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24738" y="5090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610709" y="51484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619310" y="51470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55" name="순서도: 대체 처리 1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순서도: 대체 처리 15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순서도: 대체 처리 15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대체 처리 15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순서도: 대체 처리 16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99" y="336054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3485708" y="2897976"/>
            <a:ext cx="10502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48÷6=8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497520" y="3351821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21556" y="3369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송이</a:t>
            </a:r>
          </a:p>
        </p:txBody>
      </p:sp>
      <p:sp>
        <p:nvSpPr>
          <p:cNvPr id="2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94" y="2929741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122" y="2894396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42437" y="28924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134" y="27064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499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포도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송이를 상자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똑같이 나누어 담으면 한 상자에 몇 송이씩 담을 수 있는지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4" name="그룹 15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55" name="순서도: 대체 처리 1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순서도: 대체 처리 15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순서도: 대체 처리 15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대체 처리 15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순서도: 대체 처리 16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99" y="336054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3485708" y="2897976"/>
            <a:ext cx="10502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48÷6=8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497520" y="3351821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21556" y="3369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송이</a:t>
            </a:r>
          </a:p>
        </p:txBody>
      </p:sp>
      <p:sp>
        <p:nvSpPr>
          <p:cNvPr id="2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94" y="2929741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122" y="2894396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42437" y="28924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134" y="27064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499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37" name="직사각형 3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1520" y="3969060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포도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송이를 상자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개에 똑같이 나누어 담으면 한 상자에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송이씩 담을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6343" y="4590740"/>
              <a:ext cx="5653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48÷6=8</a:t>
              </a:r>
            </a:p>
          </p:txBody>
        </p:sp>
      </p:grpSp>
      <p:pic>
        <p:nvPicPr>
          <p:cNvPr id="4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15" y="457821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각 삼각형 43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34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43" y="2769279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816" y="3373539"/>
            <a:ext cx="664352" cy="6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21" y="2730887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80" y="2730887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31" y="3411931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616" y="3407653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80" y="3403375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944" y="2692494"/>
            <a:ext cx="664352" cy="6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곱셈구구를 이용하여 몫이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인 나눗셈식에       표 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정오답 클릭음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타원 132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35" name="순서도: 대체 처리 13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순서도: 대체 처리 13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순서도: 대체 처리 13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순서도: 대체 처리 13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순서도: 대체 처리 13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순서도: 대체 처리 14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1664804"/>
            <a:ext cx="268840" cy="2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435113" y="2456892"/>
            <a:ext cx="4071522" cy="1844833"/>
          </a:xfrm>
          <a:prstGeom prst="roundRect">
            <a:avLst/>
          </a:prstGeom>
          <a:noFill/>
          <a:ln w="12700">
            <a:solidFill>
              <a:srgbClr val="BAD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690687" y="28483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45÷5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21383" y="28483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15÷3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97443" y="28483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28÷4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72000" y="28483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21÷7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28404" y="350685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63÷9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59100" y="350685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24÷6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35160" y="350685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16÷8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73035" y="350685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6÷2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236884" y="40572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43" y="2769279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816" y="3373539"/>
            <a:ext cx="664352" cy="6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21" y="2730887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80" y="2730887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31" y="3411931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616" y="3407653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80" y="3403375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944" y="2692494"/>
            <a:ext cx="664352" cy="6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곱셈구구를 이용하여 몫이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인 나눗셈식에       표 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4" name="그룹 13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35" name="순서도: 대체 처리 13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순서도: 대체 처리 13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순서도: 대체 처리 13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순서도: 대체 처리 13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순서도: 대체 처리 13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순서도: 대체 처리 14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1664804"/>
            <a:ext cx="268840" cy="2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435113" y="2456892"/>
            <a:ext cx="4071522" cy="1844833"/>
          </a:xfrm>
          <a:prstGeom prst="roundRect">
            <a:avLst/>
          </a:prstGeom>
          <a:noFill/>
          <a:ln w="12700">
            <a:solidFill>
              <a:srgbClr val="BAD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690687" y="28483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45÷5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21383" y="28483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15÷3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97443" y="28483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28÷4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72000" y="28483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21÷7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28404" y="350685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63÷9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59100" y="350685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24÷6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35160" y="350685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16÷8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73035" y="350685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6÷2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48" name="직사각형 4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1311" y="3999990"/>
              <a:ext cx="65722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45÷5=9, 15÷3=5, 28÷4=7, 21÷7=3,</a:t>
              </a:r>
            </a:p>
            <a:p>
              <a:pPr algn="just"/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63÷9=7, 24÷6=4, 16÷8=2, 6÷2=3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직각 삼각형 53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03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85355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곱셈구구를 이용하여 나눗셈식을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 만들어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23652" y="5059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054" y="2281227"/>
            <a:ext cx="2937524" cy="1117383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2738281" y="3986853"/>
            <a:ext cx="10502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24÷8=3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29231" y="3995772"/>
            <a:ext cx="10502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24÷3=8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741199" y="398970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41" y="4019978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69" y="398463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727684" y="3990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60" y="43561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20" y="43291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03748" y="2647557"/>
            <a:ext cx="300082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/>
          </a:p>
        </p:txBody>
      </p:sp>
      <p:sp>
        <p:nvSpPr>
          <p:cNvPr id="54" name="직사각형 53"/>
          <p:cNvSpPr/>
          <p:nvPr/>
        </p:nvSpPr>
        <p:spPr>
          <a:xfrm>
            <a:off x="3241155" y="2648235"/>
            <a:ext cx="502753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</a:t>
            </a:r>
            <a:endParaRPr lang="ko-KR" altLang="en-US" sz="1900"/>
          </a:p>
        </p:txBody>
      </p:sp>
      <p:sp>
        <p:nvSpPr>
          <p:cNvPr id="55" name="직사각형 54"/>
          <p:cNvSpPr/>
          <p:nvPr/>
        </p:nvSpPr>
        <p:spPr>
          <a:xfrm>
            <a:off x="4316913" y="2648913"/>
            <a:ext cx="363099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/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" y="849380"/>
            <a:ext cx="6925469" cy="477586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24" y="836712"/>
            <a:ext cx="6924993" cy="478853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구슬치기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같이하자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28575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mm_31_3_06_02_01_ani.mp4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85355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곱셈구구를 이용하여 나눗셈식을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 만들어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8" name="그룹 97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054" y="2281227"/>
            <a:ext cx="2937524" cy="1117383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2738281" y="3986853"/>
            <a:ext cx="10502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24÷8=3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29231" y="3995772"/>
            <a:ext cx="10502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24÷3=8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741199" y="398970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41" y="4019978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69" y="398463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727684" y="3990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60" y="43561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20" y="43291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03748" y="2647557"/>
            <a:ext cx="300082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/>
          </a:p>
        </p:txBody>
      </p:sp>
      <p:sp>
        <p:nvSpPr>
          <p:cNvPr id="54" name="직사각형 53"/>
          <p:cNvSpPr/>
          <p:nvPr/>
        </p:nvSpPr>
        <p:spPr>
          <a:xfrm>
            <a:off x="3241155" y="2648235"/>
            <a:ext cx="502753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</a:t>
            </a:r>
            <a:endParaRPr lang="ko-KR" altLang="en-US" sz="1900"/>
          </a:p>
        </p:txBody>
      </p:sp>
      <p:sp>
        <p:nvSpPr>
          <p:cNvPr id="55" name="직사각형 54"/>
          <p:cNvSpPr/>
          <p:nvPr/>
        </p:nvSpPr>
        <p:spPr>
          <a:xfrm>
            <a:off x="4316913" y="2648913"/>
            <a:ext cx="363099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/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39" name="직사각형 3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1311" y="3999990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단 또는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단 곱셈구구를 이용하면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8×3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24, 3×8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    24÷8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3, 24÷3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6" name="직각 삼각형 5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85" y="435446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220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곱셈표를 이용하여 나눗셈의 몫을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hlinkClick r:id="rId4"/>
              </a:rPr>
              <a:t>https://</a:t>
            </a:r>
            <a:r>
              <a:rPr lang="en-US" altLang="ko-KR" sz="1000" dirty="0" smtClean="0">
                <a:hlinkClick r:id="rId4"/>
              </a:rPr>
              <a:t>cdata2.tsherpa.co.kr/tsherpa/MultiMedia/Flash/2020/curri/index.html?flashxmlnum=youblue86&amp;classa=A8-C1-31-MM-MM-04-04-06-0-0-0-0&amp;classno=MM_31_04/suh_0301_03_0006/suh_0301_03_0006_401_1.html</a:t>
            </a:r>
            <a:endParaRPr lang="en-US" altLang="ko-KR" sz="1000" dirty="0" smtClean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322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순서도: 대체 처리 8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순서도: 대체 처리 90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69" y="2122316"/>
            <a:ext cx="6261353" cy="18682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4126" y="2204864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107966" y="2223035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93456" y="2210867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478947" y="2204863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16338" y="2223035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644144" y="2212734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304263" y="2204862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906092" y="2190050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502027" y="2190050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118722" y="2206384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15776" y="21409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21923" y="21488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50435" y="215912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478946" y="21513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94155" y="215912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59440" y="215530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0397" y="215631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21527" y="21488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56558" y="21488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65693" y="215530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5776" y="2564904"/>
            <a:ext cx="288032" cy="252028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41849" y="2932210"/>
            <a:ext cx="288032" cy="252028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41849" y="3264596"/>
            <a:ext cx="288032" cy="252028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15776" y="3633916"/>
            <a:ext cx="288032" cy="252028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15776" y="24861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17490" y="287181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29670" y="322649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1732" y="359221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21923" y="256490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221395" y="291728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221395" y="327771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217992" y="3633916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832098" y="255716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831570" y="2909536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831570" y="326997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828167" y="362617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435376" y="258437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2434848" y="293674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2434848" y="3297186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431445" y="365338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3068062" y="258437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067534" y="293674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067534" y="3297186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064131" y="365338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4313198" y="2571451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4314593" y="2955595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4314593" y="3316033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4311190" y="3672231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4914595" y="258437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4914067" y="293674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914067" y="3297186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4910664" y="365338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3691695" y="254789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3693090" y="293204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3693090" y="329248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6150691" y="256490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6131641" y="292494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6131641" y="3316033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6128238" y="3672231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5549381" y="2578845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5548853" y="2931221"/>
            <a:ext cx="329521" cy="252028"/>
          </a:xfrm>
          <a:prstGeom prst="rect">
            <a:avLst/>
          </a:prstGeom>
          <a:solidFill>
            <a:srgbClr val="FCD5B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5548853" y="3291659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5545450" y="3647857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664605" y="3633916"/>
            <a:ext cx="329521" cy="252028"/>
          </a:xfrm>
          <a:prstGeom prst="rect">
            <a:avLst/>
          </a:prstGeom>
          <a:solidFill>
            <a:srgbClr val="FCD5B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1219076" y="24861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220790" y="287181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232970" y="322649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225032" y="359221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763688" y="248615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775984" y="285293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788032" y="321297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788032" y="359972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383264" y="248360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404960" y="284304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410984" y="320248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416966" y="357301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987824" y="248360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010155" y="286632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020860" y="321295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011887" y="356372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636427" y="248615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641210" y="284688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632446" y="3207623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626097" y="357301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260998" y="248489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258297" y="285061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264648" y="3207623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261473" y="357355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842687" y="2501081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849994" y="285061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868634" y="321295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879432" y="356553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472523" y="250758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478965" y="285603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468291" y="3202877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489430" y="357355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107963" y="249829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110884" y="285061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103600" y="320594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109324" y="3580467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551493" y="428372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 45÷9 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586500" y="428372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 56÷7 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818569" y="4265176"/>
            <a:ext cx="4572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16" y="41727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6" name="TextBox 195"/>
          <p:cNvSpPr txBox="1"/>
          <p:nvPr/>
        </p:nvSpPr>
        <p:spPr>
          <a:xfrm>
            <a:off x="4868634" y="4268810"/>
            <a:ext cx="4572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781" y="4176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hlinkClick r:id="rId3"/>
              </a:rPr>
              <a:t>https://cdata2.tsherpa.co.kr/tsherpa/MultiMedia/Flash/2020/curri/index.html?flashxmlnum=youblue86&amp;classa=A8-C1-31-MM-MM-04-04-06-0-0-0-0&amp;classno=MM_31_04/suh_0301_03_0006/suh_0301_03_0006_401_1.html</a:t>
            </a:r>
            <a:endParaRPr lang="en-US" altLang="ko-KR" sz="1000" dirty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친구들에게 똑같이 나누어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순서도: 대체 처리 10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순서도: 대체 처리 10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순서도: 대체 처리 10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78" y="303113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64" y="304738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343610" y="3072273"/>
            <a:ext cx="12672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12÷3=4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524" y="3118094"/>
            <a:ext cx="348185" cy="29005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283969" y="3047388"/>
            <a:ext cx="4004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907" y="2857480"/>
            <a:ext cx="348185" cy="290057"/>
          </a:xfrm>
          <a:prstGeom prst="rect">
            <a:avLst/>
          </a:prstGeom>
        </p:spPr>
      </p:pic>
      <p:sp>
        <p:nvSpPr>
          <p:cNvPr id="60" name="TextBox 43"/>
          <p:cNvSpPr txBox="1"/>
          <p:nvPr/>
        </p:nvSpPr>
        <p:spPr>
          <a:xfrm>
            <a:off x="621359" y="2338748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친구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연필을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몇     </a:t>
            </a:r>
            <a:endParaRPr lang="en-US" altLang="ko-KR" sz="19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개씩 주어야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합니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621359" y="359039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더 와서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주려면 한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명에게 </a:t>
            </a:r>
            <a:endParaRPr lang="en-US" altLang="ko-KR" sz="19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연필을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개씩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주어야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합니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78" y="4335397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64" y="435165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2343610" y="4376540"/>
            <a:ext cx="12672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12÷4=3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524" y="4422361"/>
            <a:ext cx="348185" cy="29005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283969" y="4351655"/>
            <a:ext cx="4004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7566" y="4681349"/>
            <a:ext cx="348185" cy="290057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>
          <a:xfrm>
            <a:off x="1635145" y="3002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18747" y="3032956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sp>
        <p:nvSpPr>
          <p:cNvPr id="39" name="직사각형 38"/>
          <p:cNvSpPr/>
          <p:nvPr/>
        </p:nvSpPr>
        <p:spPr>
          <a:xfrm>
            <a:off x="4608004" y="436510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2" y="249445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75459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한 줄에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놓여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hlinkClick r:id="rId4"/>
              </a:rPr>
              <a:t>https://cdata2.tsherpa.co.kr/tsherpa/MultiMedia/Flash/2020/curri/index.html?flashxmlnum=youblue86&amp;classa=A8-C1-31-MM-MM-04-04-06-0-0-0-0&amp;classno=MM_31_04/suh_0301_03_0006/suh_0301_03_0006_401_1.html</a:t>
            </a:r>
            <a:endParaRPr lang="en-US" altLang="ko-KR" sz="1000" dirty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곱셈표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파란 원으로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 추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1820" y="4585125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×     = 40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81844" y="208494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몇 묶음이 있는지 곱셈표를 이용하여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63187" y="4585713"/>
            <a:ext cx="3600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207" y="4473116"/>
            <a:ext cx="348185" cy="290057"/>
          </a:xfrm>
          <a:prstGeom prst="rect">
            <a:avLst/>
          </a:prstGeom>
        </p:spPr>
      </p:pic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24242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20917"/>
              </p:ext>
            </p:extLst>
          </p:nvPr>
        </p:nvGraphicFramePr>
        <p:xfrm>
          <a:off x="575556" y="2491990"/>
          <a:ext cx="5813240" cy="198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24"/>
                <a:gridCol w="581324"/>
                <a:gridCol w="581324"/>
                <a:gridCol w="581324"/>
                <a:gridCol w="581324"/>
                <a:gridCol w="581324"/>
                <a:gridCol w="581324"/>
                <a:gridCol w="581324"/>
                <a:gridCol w="581324"/>
                <a:gridCol w="581324"/>
              </a:tblGrid>
              <a:tr h="39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grpSp>
        <p:nvGrpSpPr>
          <p:cNvPr id="163" name="그룹 162"/>
          <p:cNvGrpSpPr/>
          <p:nvPr/>
        </p:nvGrpSpPr>
        <p:grpSpPr>
          <a:xfrm>
            <a:off x="2769286" y="5216594"/>
            <a:ext cx="1637116" cy="263186"/>
            <a:chOff x="319554" y="1245924"/>
            <a:chExt cx="2636592" cy="423864"/>
          </a:xfrm>
        </p:grpSpPr>
        <p:pic>
          <p:nvPicPr>
            <p:cNvPr id="164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8" name="타원 167"/>
          <p:cNvSpPr/>
          <p:nvPr/>
        </p:nvSpPr>
        <p:spPr>
          <a:xfrm>
            <a:off x="376425" y="24598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4299282" y="5394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한 줄에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놓여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hlinkClick r:id="rId4"/>
              </a:rPr>
              <a:t>https://cdata2.tsherpa.co.kr/tsherpa/MultiMedia/Flash/2020/curri/index.html?flashxmlnum=youblue86&amp;classa=A8-C1-31-MM-MM-04-04-06-0-0-0-0&amp;classno=MM_31_04/suh_0301_03_0006/suh_0301_03_0006_401_1.html</a:t>
            </a:r>
            <a:endParaRPr lang="en-US" altLang="ko-KR" sz="1000" dirty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파란 원으로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621359" y="209685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몇 묶음이 있는지 나눗셈으로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54" y="281519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89" y="334328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195486" y="2822155"/>
            <a:ext cx="12672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40÷8=5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400" y="2867976"/>
            <a:ext cx="348185" cy="29005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220294" y="3343282"/>
            <a:ext cx="3600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9630" y="3614043"/>
            <a:ext cx="348185" cy="290057"/>
          </a:xfrm>
          <a:prstGeom prst="rect">
            <a:avLst/>
          </a:prstGeom>
        </p:spPr>
      </p:pic>
      <p:sp>
        <p:nvSpPr>
          <p:cNvPr id="60" name="타원 59"/>
          <p:cNvSpPr/>
          <p:nvPr/>
        </p:nvSpPr>
        <p:spPr>
          <a:xfrm>
            <a:off x="2487021" y="2721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27551" y="3335587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묶음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849369" y="5248018"/>
            <a:ext cx="1654859" cy="269100"/>
            <a:chOff x="290979" y="2009759"/>
            <a:chExt cx="2665167" cy="433388"/>
          </a:xfrm>
        </p:grpSpPr>
        <p:pic>
          <p:nvPicPr>
            <p:cNvPr id="41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24242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033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인형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구하시오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hlinkClick r:id="rId4"/>
              </a:rPr>
              <a:t>https://cdata2.tsherpa.co.kr/tsherpa/MultiMedia/Flash/2020/curri/index.html?flashxmlnum=youblue86&amp;classa=A8-C1-31-MM-MM-04-04-06-0-0-0-0&amp;classno=MM_31_04/suh_0301_03_0006/suh_0301_03_0006_401_1.html</a:t>
            </a:r>
            <a:endParaRPr lang="en-US" altLang="ko-KR" sz="1000" dirty="0"/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322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69" y="2276872"/>
            <a:ext cx="6261353" cy="18682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4126" y="2359420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107966" y="2377591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93456" y="2365423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478947" y="2359419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16338" y="2377591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644144" y="2367290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304263" y="2359418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906092" y="2344606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502027" y="2344606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118722" y="2360940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15776" y="22955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21923" y="23033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50435" y="23136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478946" y="23059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94155" y="23136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59440" y="230986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0397" y="231086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21527" y="23033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56558" y="23033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65693" y="230986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5776" y="2719460"/>
            <a:ext cx="288032" cy="252028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41849" y="3086766"/>
            <a:ext cx="288032" cy="252028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41849" y="3419152"/>
            <a:ext cx="288032" cy="252028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15776" y="3788472"/>
            <a:ext cx="288032" cy="252028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15776" y="26407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17490" y="302636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29670" y="33810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1732" y="37467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21923" y="271946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221395" y="3071836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221395" y="343227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217992" y="378847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832098" y="2711716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831570" y="306409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831570" y="342453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828167" y="378072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435376" y="273892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2434848" y="309130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2434848" y="345174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431445" y="380794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3068062" y="273892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067534" y="309130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067534" y="345174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064131" y="380794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4313198" y="2726007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4314593" y="3110151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4314593" y="3470589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4311190" y="3826787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4914595" y="273892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4914067" y="309130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914067" y="345174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4910664" y="380794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3691695" y="270245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3693090" y="308659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3693090" y="3447036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6150691" y="271946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6131641" y="307950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6131641" y="3470589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6128238" y="3826787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5549381" y="2733401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5548853" y="3085777"/>
            <a:ext cx="329521" cy="252028"/>
          </a:xfrm>
          <a:prstGeom prst="rect">
            <a:avLst/>
          </a:prstGeom>
          <a:solidFill>
            <a:srgbClr val="FCD5B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5548853" y="3446215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5545450" y="3802413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664605" y="3788472"/>
            <a:ext cx="329521" cy="252028"/>
          </a:xfrm>
          <a:prstGeom prst="rect">
            <a:avLst/>
          </a:prstGeom>
          <a:solidFill>
            <a:srgbClr val="FCD5B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1219076" y="26407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220790" y="302636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232970" y="33810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225032" y="37467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763688" y="264071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775984" y="300749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788032" y="336753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788032" y="375428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383264" y="263816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404960" y="299760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410984" y="335704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416966" y="372757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987824" y="263816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010155" y="302087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020860" y="336750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011887" y="371828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636427" y="264071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641210" y="300144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632446" y="3362179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260998" y="263944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258297" y="300517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264648" y="3362179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261473" y="372810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842687" y="2655637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849994" y="300517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868634" y="336750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879432" y="372009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472523" y="266214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468291" y="3357433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489430" y="372810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107963" y="265285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110884" y="300517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103600" y="336050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109324" y="3735023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101472" y="431336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56÷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617603" y="4313364"/>
            <a:ext cx="3710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23" y="41683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8" name="그룹 147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54" name="순서도: 대체 처리 153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순서도: 대체 처리 15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순서도: 대체 처리 15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순서도: 대체 처리 163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순서도: 대체 처리 164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순서도: 대체 처리 165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순서도: 대체 처리 166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순서도: 대체 처리 197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1475656" y="4384126"/>
            <a:ext cx="748923" cy="261610"/>
            <a:chOff x="1352737" y="4335811"/>
            <a:chExt cx="748923" cy="261610"/>
          </a:xfrm>
        </p:grpSpPr>
        <p:pic>
          <p:nvPicPr>
            <p:cNvPr id="200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93" y="4346722"/>
              <a:ext cx="576064" cy="234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1" name="TextBox 200"/>
            <p:cNvSpPr txBox="1"/>
            <p:nvPr/>
          </p:nvSpPr>
          <p:spPr>
            <a:xfrm>
              <a:off x="1352737" y="433581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나눗셈식</a:t>
              </a:r>
              <a:endPara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2983907" y="430021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63476" y="4313364"/>
            <a:ext cx="3710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95" y="41683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3546876" y="3746348"/>
            <a:ext cx="610760" cy="359585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3638802" y="372810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5400091" y="3027893"/>
            <a:ext cx="615003" cy="365104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5492657" y="302084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93096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TextBox 208"/>
          <p:cNvSpPr txBox="1"/>
          <p:nvPr/>
        </p:nvSpPr>
        <p:spPr>
          <a:xfrm>
            <a:off x="4508741" y="4293096"/>
            <a:ext cx="4004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0" name="그림 20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2338" y="4622790"/>
            <a:ext cx="348185" cy="290057"/>
          </a:xfrm>
          <a:prstGeom prst="rect">
            <a:avLst/>
          </a:prstGeom>
        </p:spPr>
      </p:pic>
      <p:sp>
        <p:nvSpPr>
          <p:cNvPr id="211" name="직사각형 210"/>
          <p:cNvSpPr/>
          <p:nvPr/>
        </p:nvSpPr>
        <p:spPr>
          <a:xfrm>
            <a:off x="4832776" y="4306545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91904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이용하여 나눗셈의 몫의 크기를 구하고 몫의 크기를 비교하여      안에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hlinkClick r:id="rId4"/>
              </a:rPr>
              <a:t>https://cdata2.tsherpa.co.kr/tsherpa/MultiMedia/Flash/2020/curri/index.html?flashxmlnum=youblue86&amp;classa=A8-C1-31-MM-MM-04-04-06-0-0-0-0&amp;classno=MM_31_04/suh_0301_03_0006/suh_0301_03_0006_401_1.html</a:t>
            </a:r>
            <a:endParaRPr lang="en-US" altLang="ko-KR" sz="1000" dirty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텍스트는 처음에는 안 보이다가 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1955062"/>
            <a:ext cx="357814" cy="357814"/>
          </a:xfrm>
          <a:prstGeom prst="rect">
            <a:avLst/>
          </a:prstGeom>
        </p:spPr>
      </p:pic>
      <p:pic>
        <p:nvPicPr>
          <p:cNvPr id="36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047" y="199833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12" y="200346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17" y="2088444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모서리가 둥근 직사각형 52"/>
          <p:cNvSpPr/>
          <p:nvPr/>
        </p:nvSpPr>
        <p:spPr>
          <a:xfrm>
            <a:off x="1838046" y="2691801"/>
            <a:ext cx="3326830" cy="1006347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659" y="2780021"/>
            <a:ext cx="432955" cy="432955"/>
          </a:xfrm>
          <a:prstGeom prst="rect">
            <a:avLst/>
          </a:prstGeom>
        </p:spPr>
      </p:pic>
      <p:pic>
        <p:nvPicPr>
          <p:cNvPr id="55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2948" y="2888644"/>
            <a:ext cx="140940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261343" y="279847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14÷2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97547" y="279847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24÷3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839146" y="3862813"/>
            <a:ext cx="3326830" cy="1006347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759" y="3897052"/>
            <a:ext cx="432955" cy="432955"/>
          </a:xfrm>
          <a:prstGeom prst="rect">
            <a:avLst/>
          </a:prstGeom>
        </p:spPr>
      </p:pic>
      <p:pic>
        <p:nvPicPr>
          <p:cNvPr id="69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347" y="4005675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273540" y="392886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32÷8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73393" y="392886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12÷6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31740" y="31409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90228" y="31409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1740" y="42478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90228" y="42478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012578" y="3218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547167" y="3315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045241" y="4471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27490" y="4471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51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5937"/>
          <a:stretch/>
        </p:blipFill>
        <p:spPr bwMode="auto">
          <a:xfrm>
            <a:off x="142245" y="1593147"/>
            <a:ext cx="338254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 속 학생들은 무엇을 하고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5916" y="2303584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구슬치기를 하고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645" y="2161449"/>
            <a:ext cx="360000" cy="355000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6171635" y="5071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080838" y="12182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680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SA31306.psd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구슬은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1001" y="2024844"/>
            <a:ext cx="13835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341" y="2199859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6" name="직사각형 35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4985375" y="125463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4317210" y="12549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</a:rPr>
              <a:t>물음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080048" y="12531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5937"/>
          <a:stretch/>
        </p:blipFill>
        <p:spPr bwMode="auto">
          <a:xfrm>
            <a:off x="142245" y="1593147"/>
            <a:ext cx="338254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5937"/>
          <a:stretch/>
        </p:blipFill>
        <p:spPr bwMode="auto">
          <a:xfrm>
            <a:off x="142245" y="1593147"/>
            <a:ext cx="338254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구슬을 몇 명이 나누어 가지려고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276872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나누어 가지려고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404" y="2605948"/>
            <a:ext cx="360000" cy="355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49" name="직사각형 48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317210" y="125516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</a:rPr>
              <a:t>물음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183" y="124971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112950" y="1237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5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5937"/>
          <a:stretch/>
        </p:blipFill>
        <p:spPr bwMode="auto">
          <a:xfrm>
            <a:off x="142245" y="1593147"/>
            <a:ext cx="338254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구슬을 몇 개씩 가질 수 있는지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566645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나누면 알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991" y="2893980"/>
            <a:ext cx="360000" cy="35500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23" name="직사각형 22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317210" y="125516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</a:rPr>
              <a:t>물음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17523" y="12592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127548" y="1253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24" y="3417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192579" y="329630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나눗셈의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몫을 곱셈구구로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구할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구슬을 몇 개씩 가질 수 있는지 곱셈표를 이용하여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440351" y="170777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구슬을 몇 개씩 가질 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있는지 나눗셈식으로 나타내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319972" y="13506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18449" y="26599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55515" y="265998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60527" y="2659989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64842" y="265998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27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15555" y="2655552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438" y="2893980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773" y="2911867"/>
            <a:ext cx="360000" cy="355000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5646727" y="1378291"/>
            <a:ext cx="1302082" cy="261141"/>
            <a:chOff x="4985374" y="1369590"/>
            <a:chExt cx="1302082" cy="261141"/>
          </a:xfrm>
        </p:grpSpPr>
        <p:grpSp>
          <p:nvGrpSpPr>
            <p:cNvPr id="45" name="그룹 44"/>
            <p:cNvGrpSpPr/>
            <p:nvPr/>
          </p:nvGrpSpPr>
          <p:grpSpPr>
            <a:xfrm>
              <a:off x="4985374" y="1373991"/>
              <a:ext cx="1302082" cy="256740"/>
              <a:chOff x="4321177" y="1373991"/>
              <a:chExt cx="1302082" cy="256740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4992518" y="1375140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321177" y="1373991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4985374" y="136959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979982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43265</TotalTime>
  <Words>3449</Words>
  <Application>Microsoft Office PowerPoint</Application>
  <PresentationFormat>화면 슬라이드 쇼(4:3)</PresentationFormat>
  <Paragraphs>1390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7991</cp:revision>
  <dcterms:created xsi:type="dcterms:W3CDTF">2008-07-15T12:19:11Z</dcterms:created>
  <dcterms:modified xsi:type="dcterms:W3CDTF">2022-02-16T00:54:20Z</dcterms:modified>
</cp:coreProperties>
</file>