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782" r:id="rId2"/>
    <p:sldId id="783" r:id="rId3"/>
    <p:sldId id="1338" r:id="rId4"/>
    <p:sldId id="1383" r:id="rId5"/>
    <p:sldId id="1382" r:id="rId6"/>
    <p:sldId id="1339" r:id="rId7"/>
    <p:sldId id="1384" r:id="rId8"/>
    <p:sldId id="1341" r:id="rId9"/>
    <p:sldId id="1342" r:id="rId10"/>
    <p:sldId id="1378" r:id="rId11"/>
    <p:sldId id="1345" r:id="rId12"/>
    <p:sldId id="1361" r:id="rId13"/>
    <p:sldId id="1379" r:id="rId14"/>
    <p:sldId id="1348" r:id="rId15"/>
    <p:sldId id="1364" r:id="rId16"/>
    <p:sldId id="1385" r:id="rId17"/>
    <p:sldId id="1351" r:id="rId18"/>
    <p:sldId id="1387" r:id="rId19"/>
    <p:sldId id="1366" r:id="rId20"/>
    <p:sldId id="1388" r:id="rId2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5D8"/>
    <a:srgbClr val="D5EFFB"/>
    <a:srgbClr val="FAEDDA"/>
    <a:srgbClr val="E8EEDA"/>
    <a:srgbClr val="3E9444"/>
    <a:srgbClr val="336600"/>
    <a:srgbClr val="A4732C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878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3.jpeg"/><Relationship Id="rId4" Type="http://schemas.openxmlformats.org/officeDocument/2006/relationships/image" Target="../media/image20.jpe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3.jpeg"/><Relationship Id="rId10" Type="http://schemas.openxmlformats.org/officeDocument/2006/relationships/image" Target="../media/image22.png"/><Relationship Id="rId4" Type="http://schemas.openxmlformats.org/officeDocument/2006/relationships/image" Target="../media/image20.jpe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5.png"/><Relationship Id="rId7" Type="http://schemas.openxmlformats.org/officeDocument/2006/relationships/image" Target="../media/image2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2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26.jpeg"/><Relationship Id="rId9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12" Type="http://schemas.openxmlformats.org/officeDocument/2006/relationships/image" Target="../media/image29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34.png"/><Relationship Id="rId5" Type="http://schemas.openxmlformats.org/officeDocument/2006/relationships/image" Target="../media/image32.jpeg"/><Relationship Id="rId10" Type="http://schemas.openxmlformats.org/officeDocument/2006/relationships/image" Target="../media/image28.jpeg"/><Relationship Id="rId4" Type="http://schemas.openxmlformats.org/officeDocument/2006/relationships/image" Target="../media/image5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12" Type="http://schemas.openxmlformats.org/officeDocument/2006/relationships/image" Target="../media/image29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34.png"/><Relationship Id="rId5" Type="http://schemas.openxmlformats.org/officeDocument/2006/relationships/image" Target="../media/image32.jpeg"/><Relationship Id="rId10" Type="http://schemas.openxmlformats.org/officeDocument/2006/relationships/image" Target="../media/image28.jpeg"/><Relationship Id="rId4" Type="http://schemas.openxmlformats.org/officeDocument/2006/relationships/image" Target="../media/image5.png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15.jpe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38665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32401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081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똑같이 나누어 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suhi_p_0301_03_0003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/>
          <p:cNvSpPr/>
          <p:nvPr/>
        </p:nvSpPr>
        <p:spPr>
          <a:xfrm>
            <a:off x="5780428" y="1232756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47" name="순서도: 대체 처리 46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순서도: 대체 처리 32"/>
          <p:cNvSpPr/>
          <p:nvPr/>
        </p:nvSpPr>
        <p:spPr>
          <a:xfrm>
            <a:off x="5483962" y="1239744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토마토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나누면 한 명이 몇 개씩 가질 수 있는지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558627" y="3574027"/>
            <a:ext cx="50679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83968" y="3053243"/>
            <a:ext cx="1468527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4256692" y="3735982"/>
            <a:ext cx="1468527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229" y="2780928"/>
            <a:ext cx="6183454" cy="48531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899805" y="3574027"/>
            <a:ext cx="50679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238493" y="3588300"/>
            <a:ext cx="498449" cy="38076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672507" y="3579510"/>
            <a:ext cx="5067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52872" y="3588300"/>
            <a:ext cx="55747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968775" y="3597247"/>
            <a:ext cx="498449" cy="38076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203848" y="3575776"/>
            <a:ext cx="55747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92745" y="3609020"/>
            <a:ext cx="6984504" cy="1360066"/>
            <a:chOff x="192745" y="3609020"/>
            <a:chExt cx="6984504" cy="1360066"/>
          </a:xfrm>
        </p:grpSpPr>
        <p:sp>
          <p:nvSpPr>
            <p:cNvPr id="54" name="직사각형 53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4796" y="3967538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명이 토마토를 한 개씩 번갈아 가며 가지면 한 명이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가질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4986" y="4565502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  15÷5=3</a:t>
              </a:r>
            </a:p>
          </p:txBody>
        </p:sp>
      </p:grpSp>
      <p:pic>
        <p:nvPicPr>
          <p:cNvPr id="6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36" y="458132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각 삼각형 44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약물추가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sp>
              <p:nvSpPr>
                <p:cNvPr id="67" name="순서도: 대체 처리 66"/>
                <p:cNvSpPr/>
                <p:nvPr/>
              </p:nvSpPr>
              <p:spPr>
                <a:xfrm>
                  <a:off x="6634999" y="123338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순서도: 대체 처리 68"/>
                <p:cNvSpPr/>
                <p:nvPr/>
              </p:nvSpPr>
              <p:spPr>
                <a:xfrm>
                  <a:off x="6346960" y="1238538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순서도: 대체 처리 70"/>
                <p:cNvSpPr/>
                <p:nvPr/>
              </p:nvSpPr>
              <p:spPr>
                <a:xfrm>
                  <a:off x="4756209" y="1239744"/>
                  <a:ext cx="679119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6" name="순서도: 대체 처리 65"/>
              <p:cNvSpPr/>
              <p:nvPr/>
            </p:nvSpPr>
            <p:spPr>
              <a:xfrm>
                <a:off x="5483962" y="1239744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순서도: 대체 처리 39"/>
            <p:cNvSpPr/>
            <p:nvPr/>
          </p:nvSpPr>
          <p:spPr>
            <a:xfrm>
              <a:off x="5785303" y="123832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현수는 동화책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쪽을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동안 매일 똑같이 나누어 읽으려고 합니다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하루에 몇 쪽씩 읽어야 하는지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쓰고 답을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163709" y="502018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32" y="292665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171" y="346855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284032" y="2946719"/>
            <a:ext cx="12652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63÷7=9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11860" y="3458933"/>
            <a:ext cx="5642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289" y="29849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319" y="377931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2612301" y="28006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80012" y="50447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09854" y="50480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12088" y="3443544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약물 추가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64339" y="52543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67544" y="1408710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훌라후프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모둠이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똑같이 나누어 가지려고 합니다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모둠이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몇 개씩 가질 수 있는지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쓰고 답을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32" y="292665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171" y="346855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284032" y="2946719"/>
            <a:ext cx="12652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24÷3=8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11860" y="3458933"/>
            <a:ext cx="5129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289" y="29849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30" y="373218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타원 32"/>
          <p:cNvSpPr/>
          <p:nvPr/>
        </p:nvSpPr>
        <p:spPr>
          <a:xfrm>
            <a:off x="2564742" y="28217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57898" y="3468555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sp>
              <p:nvSpPr>
                <p:cNvPr id="67" name="순서도: 대체 처리 66"/>
                <p:cNvSpPr/>
                <p:nvPr/>
              </p:nvSpPr>
              <p:spPr>
                <a:xfrm>
                  <a:off x="6634999" y="1233382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순서도: 대체 처리 68"/>
                <p:cNvSpPr/>
                <p:nvPr/>
              </p:nvSpPr>
              <p:spPr>
                <a:xfrm>
                  <a:off x="6346960" y="1238538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순서도: 대체 처리 70"/>
                <p:cNvSpPr/>
                <p:nvPr/>
              </p:nvSpPr>
              <p:spPr>
                <a:xfrm>
                  <a:off x="4756209" y="1239744"/>
                  <a:ext cx="679119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6" name="순서도: 대체 처리 65"/>
              <p:cNvSpPr/>
              <p:nvPr/>
            </p:nvSpPr>
            <p:spPr>
              <a:xfrm>
                <a:off x="5483962" y="1239744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순서도: 대체 처리 39"/>
            <p:cNvSpPr/>
            <p:nvPr/>
          </p:nvSpPr>
          <p:spPr>
            <a:xfrm>
              <a:off x="5785303" y="123832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현수는 동화책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쪽을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동안 매일 똑같이 나누어 읽으려고 합니다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하루에 몇 쪽씩 읽어야 하는지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나눗셈식을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쓰고 답을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그룹 71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32" y="292665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171" y="3468555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284032" y="2946719"/>
            <a:ext cx="12652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63÷7=9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289" y="298497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36" y="458132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각 삼각형 46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311860" y="3458933"/>
            <a:ext cx="5642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812088" y="3443544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  <a:endParaRPr lang="ko-KR" altLang="en-US" sz="1900"/>
          </a:p>
        </p:txBody>
      </p:sp>
      <p:grpSp>
        <p:nvGrpSpPr>
          <p:cNvPr id="57" name="그룹 56"/>
          <p:cNvGrpSpPr/>
          <p:nvPr/>
        </p:nvGrpSpPr>
        <p:grpSpPr>
          <a:xfrm>
            <a:off x="192745" y="3609020"/>
            <a:ext cx="6984504" cy="1360066"/>
            <a:chOff x="192745" y="3609020"/>
            <a:chExt cx="6984504" cy="1360066"/>
          </a:xfrm>
        </p:grpSpPr>
        <p:sp>
          <p:nvSpPr>
            <p:cNvPr id="58" name="직사각형 57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4796" y="3967538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동화책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쪽을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일 동안 똑같이 나누어 읽으려면 하루에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쪽씩 읽어야 합니다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4986" y="4565502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  63÷7=9</a:t>
              </a:r>
            </a:p>
          </p:txBody>
        </p:sp>
      </p:grpSp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76" y="458112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7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6350612" y="123974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대체 처리 8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4756209" y="1233382"/>
                  <a:ext cx="2120047" cy="258390"/>
                  <a:chOff x="4756209" y="1233382"/>
                  <a:chExt cx="2120047" cy="258390"/>
                </a:xfrm>
              </p:grpSpPr>
              <p:sp>
                <p:nvSpPr>
                  <p:cNvPr id="83" name="순서도: 대체 처리 82"/>
                  <p:cNvSpPr/>
                  <p:nvPr/>
                </p:nvSpPr>
                <p:spPr>
                  <a:xfrm>
                    <a:off x="6634999" y="1233382"/>
                    <a:ext cx="241257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순서도: 대체 처리 84"/>
                  <p:cNvSpPr/>
                  <p:nvPr/>
                </p:nvSpPr>
                <p:spPr>
                  <a:xfrm>
                    <a:off x="4756209" y="1239744"/>
                    <a:ext cx="679119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" name="순서도: 대체 처리 81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순서도: 대체 처리 79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자루를 똑같이 나누어 가지려고 합니다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명이 가지게 되는 연필의 수를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17672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\app\resource\contents_sub\lesson03\ops\ms_lesson03\images\ms_31_3_02_05_01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86" name="그룹 85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/>
          <a:srcRect r="88042"/>
          <a:stretch/>
        </p:blipFill>
        <p:spPr>
          <a:xfrm>
            <a:off x="288076" y="2602262"/>
            <a:ext cx="780998" cy="161882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218608" y="2816381"/>
            <a:ext cx="2700300" cy="4590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226779" y="3638008"/>
            <a:ext cx="2700300" cy="4590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590744" y="2789212"/>
            <a:ext cx="937140" cy="4590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657885" y="3600172"/>
            <a:ext cx="937140" cy="4590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85230" y="2576379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388251" y="2590315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1403548" y="2896846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971600" y="2982300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899592" y="3544420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68279" y="3406800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533607" y="3731895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959397" y="3821916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069073" y="2394060"/>
            <a:ext cx="1588812" cy="906449"/>
          </a:xfrm>
          <a:prstGeom prst="wedgeRoundRectCallout">
            <a:avLst>
              <a:gd name="adj1" fmla="val -59016"/>
              <a:gd name="adj2" fmla="val 22336"/>
              <a:gd name="adj3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409680" y="3548275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사각형 설명선 77"/>
          <p:cNvSpPr/>
          <p:nvPr/>
        </p:nvSpPr>
        <p:spPr>
          <a:xfrm>
            <a:off x="1069073" y="3352020"/>
            <a:ext cx="1588812" cy="906449"/>
          </a:xfrm>
          <a:prstGeom prst="wedgeRoundRectCallout">
            <a:avLst>
              <a:gd name="adj1" fmla="val -60894"/>
              <a:gd name="adj2" fmla="val 9259"/>
              <a:gd name="adj3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5299" y="2832053"/>
            <a:ext cx="9995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명이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99208" y="2816932"/>
            <a:ext cx="26330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자루씩 가지게 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665299" y="3623948"/>
            <a:ext cx="9995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명이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099208" y="3629903"/>
            <a:ext cx="26330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자루씩 가지게 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86156" y="2847284"/>
            <a:ext cx="47916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697553" y="3632324"/>
            <a:ext cx="47916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758" y="2587772"/>
            <a:ext cx="331562" cy="300956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247" y="3434013"/>
            <a:ext cx="331562" cy="300956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6" y="1970523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008" y="691501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지우개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똑같이 나누어 가지려고 합니다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명이 가지게 되는 지우개의 수를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7" y="284089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586113" y="2758143"/>
            <a:ext cx="34387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나누면 한 명이      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82980" y="2744924"/>
            <a:ext cx="23405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가지게 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99437" y="2719917"/>
            <a:ext cx="45766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64" y="350397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586770" y="3421227"/>
            <a:ext cx="34387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나누면 한 명이       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83637" y="3408008"/>
            <a:ext cx="234059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가지게 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900094" y="3383001"/>
            <a:ext cx="457663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427" y="2450279"/>
            <a:ext cx="331562" cy="30095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702" y="3732155"/>
            <a:ext cx="331562" cy="3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6350612" y="1239744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대체 처리 8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4756209" y="1233382"/>
              <a:ext cx="2120047" cy="258390"/>
              <a:chOff x="4756209" y="1233382"/>
              <a:chExt cx="2120047" cy="258390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4756209" y="1233382"/>
                <a:ext cx="2120047" cy="258390"/>
                <a:chOff x="4756209" y="1233382"/>
                <a:chExt cx="2120047" cy="25839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4756209" y="1233382"/>
                  <a:ext cx="2120047" cy="258390"/>
                  <a:chOff x="4756209" y="1233382"/>
                  <a:chExt cx="2120047" cy="258390"/>
                </a:xfrm>
              </p:grpSpPr>
              <p:sp>
                <p:nvSpPr>
                  <p:cNvPr id="83" name="순서도: 대체 처리 82"/>
                  <p:cNvSpPr/>
                  <p:nvPr/>
                </p:nvSpPr>
                <p:spPr>
                  <a:xfrm>
                    <a:off x="6634999" y="1233382"/>
                    <a:ext cx="241257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5" name="순서도: 대체 처리 84"/>
                  <p:cNvSpPr/>
                  <p:nvPr/>
                </p:nvSpPr>
                <p:spPr>
                  <a:xfrm>
                    <a:off x="4756209" y="1239744"/>
                    <a:ext cx="679119" cy="252028"/>
                  </a:xfrm>
                  <a:prstGeom prst="flowChartAlternateProcess">
                    <a:avLst/>
                  </a:prstGeom>
                  <a:solidFill>
                    <a:schemeClr val="accent3">
                      <a:lumMod val="75000"/>
                      <a:alpha val="3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2" name="순서도: 대체 처리 81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순서도: 대체 처리 79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자루를 똑같이 나누어 가지려고 합니다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명이 가지게 되는 연필의 수를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6" name="그룹 85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/>
          <a:srcRect r="88042"/>
          <a:stretch/>
        </p:blipFill>
        <p:spPr>
          <a:xfrm>
            <a:off x="288076" y="2602262"/>
            <a:ext cx="780998" cy="161882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218608" y="2816381"/>
            <a:ext cx="2700300" cy="4590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226779" y="3638008"/>
            <a:ext cx="2700300" cy="4590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2590744" y="2789212"/>
            <a:ext cx="937140" cy="4590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657885" y="3600172"/>
            <a:ext cx="937140" cy="45901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85230" y="2576379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388251" y="2590315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1403548" y="2896846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971600" y="2982300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899592" y="3544420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1668279" y="3406800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533607" y="3731895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959397" y="3821916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069073" y="2394060"/>
            <a:ext cx="1588812" cy="906449"/>
          </a:xfrm>
          <a:prstGeom prst="wedgeRoundRectCallout">
            <a:avLst>
              <a:gd name="adj1" fmla="val -59016"/>
              <a:gd name="adj2" fmla="val 22336"/>
              <a:gd name="adj3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409680" y="3548275"/>
            <a:ext cx="1202493" cy="59682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사각형 설명선 77"/>
          <p:cNvSpPr/>
          <p:nvPr/>
        </p:nvSpPr>
        <p:spPr>
          <a:xfrm>
            <a:off x="1069073" y="3352020"/>
            <a:ext cx="1588812" cy="906449"/>
          </a:xfrm>
          <a:prstGeom prst="wedgeRoundRectCallout">
            <a:avLst>
              <a:gd name="adj1" fmla="val -60894"/>
              <a:gd name="adj2" fmla="val 9259"/>
              <a:gd name="adj3" fmla="val 16667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똑같이 나누면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5299" y="2832053"/>
            <a:ext cx="9995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명이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99208" y="2816932"/>
            <a:ext cx="26330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자루씩 가지게 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665299" y="3623948"/>
            <a:ext cx="9995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명이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099208" y="3629903"/>
            <a:ext cx="26330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자루씩 가지게 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86156" y="2847284"/>
            <a:ext cx="47916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697553" y="3632324"/>
            <a:ext cx="47916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758" y="2587772"/>
            <a:ext cx="331562" cy="300956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247" y="3434013"/>
            <a:ext cx="331562" cy="300956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92745" y="3609020"/>
            <a:ext cx="6882523" cy="1360066"/>
            <a:chOff x="192745" y="3609020"/>
            <a:chExt cx="6882523" cy="1360066"/>
          </a:xfrm>
        </p:grpSpPr>
        <p:sp>
          <p:nvSpPr>
            <p:cNvPr id="66" name="직사각형 6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3005" y="3959865"/>
              <a:ext cx="65722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명이 똑같이 나누면 한 명이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자루씩 가지게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됩니다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명이 똑같이 나누면 한 명이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자루씩 가지게 됩니다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2106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74" y="460116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직각 삼각형 101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6" y="1970523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★[초등] 교사용DVD 자료\수학(박) 3-1 지도서\app\resource\contents_sub\lesson03\ops\ms_lesson03\images\ms_31_3_02_06_01\b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78086" y="2204864"/>
            <a:ext cx="6398170" cy="251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말풍선을 조금 벗어나도 괜찮으니 텍스트 크기 줄이지 말아주세요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40px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345731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대체 처리 33"/>
          <p:cNvSpPr/>
          <p:nvPr/>
        </p:nvSpPr>
        <p:spPr>
          <a:xfrm>
            <a:off x="663351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4756209" y="1238320"/>
            <a:ext cx="1541055" cy="253452"/>
            <a:chOff x="4756209" y="1238320"/>
            <a:chExt cx="1541055" cy="253452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4756209" y="1238320"/>
              <a:ext cx="1270351" cy="253452"/>
              <a:chOff x="4756209" y="1238320"/>
              <a:chExt cx="1270351" cy="253452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4756209" y="1239744"/>
                <a:ext cx="969010" cy="252028"/>
                <a:chOff x="4756209" y="1239744"/>
                <a:chExt cx="969010" cy="252028"/>
              </a:xfrm>
            </p:grpSpPr>
            <p:sp>
              <p:nvSpPr>
                <p:cNvPr id="61" name="순서도: 대체 처리 60"/>
                <p:cNvSpPr/>
                <p:nvPr/>
              </p:nvSpPr>
              <p:spPr>
                <a:xfrm>
                  <a:off x="4756209" y="1239744"/>
                  <a:ext cx="679119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순서도: 대체 처리 58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7" name="순서도: 대체 처리 56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940339" y="3018368"/>
            <a:ext cx="268009" cy="2331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은주와 은지의 대화를 보고 빈칸에 알맞은 수를 구해보세요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15974" y="4018541"/>
            <a:ext cx="24615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ko-KR" altLang="en-US" dirty="0"/>
              <a:t>너무 </a:t>
            </a:r>
            <a:r>
              <a:rPr lang="ko-KR" altLang="en-US"/>
              <a:t>맛있어 </a:t>
            </a:r>
            <a:r>
              <a:rPr lang="ko-KR" altLang="en-US" smtClean="0"/>
              <a:t>보여</a:t>
            </a:r>
            <a:r>
              <a:rPr lang="en-US" altLang="ko-KR" smtClean="0"/>
              <a:t>.</a:t>
            </a:r>
          </a:p>
          <a:p>
            <a:pPr algn="ctr"/>
            <a:r>
              <a:rPr lang="en-US" altLang="ko-KR" smtClean="0"/>
              <a:t> </a:t>
            </a:r>
            <a:r>
              <a:rPr lang="ko-KR" altLang="en-US" dirty="0"/>
              <a:t>이게 다 몇 개야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7347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\app\resource\contents_sub\lesson03\ops\ms_lesson03\images\ms_31_3_02_06_01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2629208" y="5232677"/>
            <a:ext cx="1637116" cy="263186"/>
            <a:chOff x="319554" y="1245924"/>
            <a:chExt cx="2636592" cy="423864"/>
          </a:xfrm>
        </p:grpSpPr>
        <p:pic>
          <p:nvPicPr>
            <p:cNvPr id="90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52"/>
          <p:cNvSpPr txBox="1"/>
          <p:nvPr/>
        </p:nvSpPr>
        <p:spPr>
          <a:xfrm>
            <a:off x="2383439" y="2708920"/>
            <a:ext cx="35250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오늘 내가 만든 초콜릿이야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19672" y="2936267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은주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5252913" y="4357095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은지</a:t>
            </a:r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2253945" y="51615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5292364" y="33929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6" y="1970523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★[초등] 교사용DVD 자료\수학(박) 3-1 지도서\app\resource\contents_sub\lesson03\ops\ms_lesson03\images\ms_31_3_02_06_01\b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98" b="502"/>
          <a:stretch/>
        </p:blipFill>
        <p:spPr bwMode="auto">
          <a:xfrm>
            <a:off x="470304" y="2289439"/>
            <a:ext cx="6398170" cy="251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말풍선을 조금 벗어나도 괜찮으니 텍스트 크기 줄이지 말아주세요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40px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345731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63351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756209" y="1238320"/>
            <a:ext cx="1541055" cy="253452"/>
            <a:chOff x="4756209" y="1238320"/>
            <a:chExt cx="1541055" cy="253452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4756209" y="1238320"/>
              <a:ext cx="1270351" cy="253452"/>
              <a:chOff x="4756209" y="1238320"/>
              <a:chExt cx="1270351" cy="253452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4756209" y="1239744"/>
                <a:ext cx="969010" cy="252028"/>
                <a:chOff x="4756209" y="1239744"/>
                <a:chExt cx="969010" cy="252028"/>
              </a:xfrm>
            </p:grpSpPr>
            <p:sp>
              <p:nvSpPr>
                <p:cNvPr id="61" name="순서도: 대체 처리 60"/>
                <p:cNvSpPr/>
                <p:nvPr/>
              </p:nvSpPr>
              <p:spPr>
                <a:xfrm>
                  <a:off x="4756209" y="1239744"/>
                  <a:ext cx="679119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순서도: 대체 처리 58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7" name="순서도: 대체 처리 56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7" name="타원 46"/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은주와 은지의 대화를 보고 빈칸에 알맞은 수를 구해보세요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339752" y="3296307"/>
            <a:ext cx="2461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ko-KR" altLang="en-US" smtClean="0"/>
              <a:t>그럼      개 남았네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2362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\app\resource\contents_sub\lesson03\ops\ms_lesson03\images\ms_31_3_02_06_01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2629208" y="5232677"/>
            <a:ext cx="1637116" cy="263186"/>
            <a:chOff x="319554" y="1245924"/>
            <a:chExt cx="2636592" cy="423864"/>
          </a:xfrm>
        </p:grpSpPr>
        <p:pic>
          <p:nvPicPr>
            <p:cNvPr id="90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154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52"/>
          <p:cNvSpPr txBox="1"/>
          <p:nvPr/>
        </p:nvSpPr>
        <p:spPr>
          <a:xfrm>
            <a:off x="2339752" y="2427856"/>
            <a:ext cx="35250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그런데 아까 오빠한테 </a:t>
            </a:r>
            <a:endParaRPr lang="en-US" altLang="ko-KR" sz="1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줬어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19672" y="2792251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은주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5222601" y="3540590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은지</a:t>
            </a:r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2253945" y="51615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619672" y="4268415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은주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39752" y="3825044"/>
            <a:ext cx="332774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ko-KR" altLang="en-US" smtClean="0"/>
              <a:t>응</a:t>
            </a:r>
            <a:r>
              <a:rPr lang="en-US" altLang="ko-KR" smtClean="0"/>
              <a:t>! </a:t>
            </a:r>
            <a:r>
              <a:rPr lang="ko-KR" altLang="en-US" smtClean="0"/>
              <a:t>내일 가져갈게</a:t>
            </a:r>
            <a:r>
              <a:rPr lang="en-US" altLang="ko-KR" smtClean="0"/>
              <a:t>.</a:t>
            </a:r>
          </a:p>
          <a:p>
            <a:pPr algn="ctr"/>
            <a:r>
              <a:rPr lang="ko-KR" altLang="en-US" smtClean="0"/>
              <a:t>우리 둘이 똑같이       개씩</a:t>
            </a:r>
            <a:endParaRPr lang="en-US" altLang="ko-KR" smtClean="0"/>
          </a:p>
          <a:p>
            <a:pPr algn="ctr"/>
            <a:r>
              <a:rPr lang="ko-KR" altLang="en-US" smtClean="0"/>
              <a:t>나누어 먹자</a:t>
            </a:r>
            <a:r>
              <a:rPr lang="en-US" altLang="ko-KR" smtClean="0"/>
              <a:t>!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48720" y="3286006"/>
            <a:ext cx="47916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en-US" altLang="ko-KR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22" y="3026494"/>
            <a:ext cx="331562" cy="300956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499992" y="4150816"/>
            <a:ext cx="479164" cy="317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10" y="4460775"/>
            <a:ext cx="331562" cy="300956"/>
          </a:xfrm>
          <a:prstGeom prst="rect">
            <a:avLst/>
          </a:prstGeom>
        </p:spPr>
      </p:pic>
      <p:sp>
        <p:nvSpPr>
          <p:cNvPr id="77" name="타원 76"/>
          <p:cNvSpPr/>
          <p:nvPr/>
        </p:nvSpPr>
        <p:spPr>
          <a:xfrm>
            <a:off x="5688970" y="44576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957" y="5277035"/>
            <a:ext cx="484971" cy="18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6" y="1970523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1540" y="1408710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내용을 읽고 한 상자에 사과를 몇 개씩 담아야 하는지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35796" y="3501008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396746" y="2867209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432702" y="3519671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150201" y="3510056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63" y="2339491"/>
            <a:ext cx="6563640" cy="152404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39552" y="2544578"/>
            <a:ext cx="6156684" cy="111788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059832" y="4283357"/>
            <a:ext cx="590668" cy="3428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95536" y="2603520"/>
            <a:ext cx="64004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과수원에서 민호는 사과를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은수는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땄습니다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사람이 딴 사과를 상자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개에 똑같이 나누어 담아 포장하려고 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상자에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사과를 몇 개씩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담아야 할까요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99892" y="4283357"/>
            <a:ext cx="50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396" y="4263970"/>
            <a:ext cx="50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302" y="4626188"/>
            <a:ext cx="331562" cy="3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46417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suhi_p_0301_03_0003.html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38~39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★[초등] 교사용DVD 자료\수학(박) 3-1 지도서\app\resource\contents_sub\lesson03\ops\ms_lesson03\images\ms_31_3_02_06_01\b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98" b="502"/>
          <a:stretch/>
        </p:blipFill>
        <p:spPr bwMode="auto">
          <a:xfrm>
            <a:off x="470304" y="2289439"/>
            <a:ext cx="6398170" cy="251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345731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63351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4756209" y="1238320"/>
            <a:ext cx="1541055" cy="253452"/>
            <a:chOff x="4756209" y="1238320"/>
            <a:chExt cx="1541055" cy="253452"/>
          </a:xfrm>
        </p:grpSpPr>
        <p:sp>
          <p:nvSpPr>
            <p:cNvPr id="54" name="순서도: 대체 처리 53"/>
            <p:cNvSpPr/>
            <p:nvPr/>
          </p:nvSpPr>
          <p:spPr>
            <a:xfrm>
              <a:off x="6056007" y="123974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4756209" y="1238320"/>
              <a:ext cx="1270351" cy="253452"/>
              <a:chOff x="4756209" y="1238320"/>
              <a:chExt cx="1270351" cy="253452"/>
            </a:xfrm>
          </p:grpSpPr>
          <p:grpSp>
            <p:nvGrpSpPr>
              <p:cNvPr id="56" name="그룹 55"/>
              <p:cNvGrpSpPr/>
              <p:nvPr/>
            </p:nvGrpSpPr>
            <p:grpSpPr>
              <a:xfrm>
                <a:off x="4756209" y="1239744"/>
                <a:ext cx="969010" cy="252028"/>
                <a:chOff x="4756209" y="1239744"/>
                <a:chExt cx="969010" cy="252028"/>
              </a:xfrm>
            </p:grpSpPr>
            <p:sp>
              <p:nvSpPr>
                <p:cNvPr id="61" name="순서도: 대체 처리 60"/>
                <p:cNvSpPr/>
                <p:nvPr/>
              </p:nvSpPr>
              <p:spPr>
                <a:xfrm>
                  <a:off x="4756209" y="1239744"/>
                  <a:ext cx="679119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순서도: 대체 처리 58"/>
                <p:cNvSpPr/>
                <p:nvPr/>
              </p:nvSpPr>
              <p:spPr>
                <a:xfrm>
                  <a:off x="5483962" y="1239744"/>
                  <a:ext cx="241257" cy="252028"/>
                </a:xfrm>
                <a:prstGeom prst="flowChartAlternateProcess">
                  <a:avLst/>
                </a:prstGeom>
                <a:solidFill>
                  <a:schemeClr val="accent3">
                    <a:lumMod val="75000"/>
                    <a:alpha val="3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7" name="순서도: 대체 처리 56"/>
              <p:cNvSpPr/>
              <p:nvPr/>
            </p:nvSpPr>
            <p:spPr>
              <a:xfrm>
                <a:off x="5785303" y="1238320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은주와 은지의 대화를 보고 빈칸에 알맞은 수를 구해보세요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339752" y="3296307"/>
            <a:ext cx="24615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ko-KR" altLang="en-US" smtClean="0"/>
              <a:t>그럼      개 남았네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2629208" y="5232677"/>
            <a:ext cx="1637116" cy="263186"/>
            <a:chOff x="319554" y="1245924"/>
            <a:chExt cx="2636592" cy="423864"/>
          </a:xfrm>
        </p:grpSpPr>
        <p:pic>
          <p:nvPicPr>
            <p:cNvPr id="90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154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52"/>
          <p:cNvSpPr txBox="1"/>
          <p:nvPr/>
        </p:nvSpPr>
        <p:spPr>
          <a:xfrm>
            <a:off x="2339752" y="2427856"/>
            <a:ext cx="35250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그런데 아까 오빠한테 </a:t>
            </a:r>
            <a:endParaRPr lang="en-US" altLang="ko-KR" sz="1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줬어</a:t>
            </a:r>
            <a:r>
              <a:rPr lang="en-US" altLang="ko-KR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19672" y="2792251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은주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5222601" y="3540590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은지</a:t>
            </a:r>
            <a:endParaRPr lang="ko-KR" altLang="en-US" sz="1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619672" y="4268415"/>
            <a:ext cx="67197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은주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39752" y="3825044"/>
            <a:ext cx="332774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/>
            <a:r>
              <a:rPr lang="ko-KR" altLang="en-US" smtClean="0"/>
              <a:t>응</a:t>
            </a:r>
            <a:r>
              <a:rPr lang="en-US" altLang="ko-KR" smtClean="0"/>
              <a:t>! </a:t>
            </a:r>
            <a:r>
              <a:rPr lang="ko-KR" altLang="en-US" smtClean="0"/>
              <a:t>내일 가져갈게</a:t>
            </a:r>
            <a:r>
              <a:rPr lang="en-US" altLang="ko-KR" smtClean="0"/>
              <a:t>.</a:t>
            </a:r>
          </a:p>
          <a:p>
            <a:pPr algn="ctr"/>
            <a:r>
              <a:rPr lang="ko-KR" altLang="en-US" smtClean="0"/>
              <a:t>우리 둘이 똑같이       개씩</a:t>
            </a:r>
            <a:endParaRPr lang="en-US" altLang="ko-KR" smtClean="0"/>
          </a:p>
          <a:p>
            <a:pPr algn="ctr"/>
            <a:r>
              <a:rPr lang="ko-KR" altLang="en-US" smtClean="0"/>
              <a:t>나누어 먹자</a:t>
            </a:r>
            <a:r>
              <a:rPr lang="en-US" altLang="ko-KR" smtClean="0"/>
              <a:t>!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48720" y="3286006"/>
            <a:ext cx="479164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en-US" altLang="ko-KR" sz="1900" b="1" dirty="0" smtClean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22" y="3026494"/>
            <a:ext cx="331562" cy="300956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499992" y="4150816"/>
            <a:ext cx="479164" cy="317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10" y="4460775"/>
            <a:ext cx="331562" cy="300956"/>
          </a:xfrm>
          <a:prstGeom prst="rect">
            <a:avLst/>
          </a:prstGeom>
        </p:spPr>
      </p:pic>
      <p:pic>
        <p:nvPicPr>
          <p:cNvPr id="78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957" y="5277035"/>
            <a:ext cx="484971" cy="18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84" name="직사각형 83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1520" y="4042809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오빠에게 주고 남은 초콜릿은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16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은주와 은지가 똑같이 나누어 가지면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먹을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88" name="직각 삼각형 87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86" y="1970523"/>
            <a:ext cx="420441" cy="3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4" y="1983880"/>
            <a:ext cx="6784504" cy="290298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442759"/>
              </p:ext>
            </p:extLst>
          </p:nvPr>
        </p:nvGraphicFramePr>
        <p:xfrm>
          <a:off x="177404" y="6195091"/>
          <a:ext cx="6590362" cy="411480"/>
        </p:xfrm>
        <a:graphic>
          <a:graphicData uri="http://schemas.openxmlformats.org/drawingml/2006/table">
            <a:tbl>
              <a:tblPr/>
              <a:tblGrid>
                <a:gridCol w="83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1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content.png </a:t>
                      </a:r>
                      <a:r>
                        <a:rPr lang="en-US" altLang="ko-KR" sz="90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따로 써 주세요</a:t>
                      </a:r>
                      <a:r>
                        <a:rPr lang="en-US" altLang="ko-KR" sz="900" smtClean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smtClean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smtClean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smtClean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smtClean="0">
                          <a:latin typeface="나눔고딕" pitchFamily="50" charset="-127"/>
                          <a:ea typeface="나눔고딕" pitchFamily="50" charset="-127"/>
                        </a:rPr>
                        <a:t>\app\resource\contents_sub\lesson03\ops\ms_lesson03\images\ms_31_3_02_01_01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356100" y="2204864"/>
            <a:ext cx="2268128" cy="285612"/>
          </a:xfrm>
          <a:prstGeom prst="ellipse">
            <a:avLst/>
          </a:prstGeom>
          <a:solidFill>
            <a:srgbClr val="D5EF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4258381" y="2239498"/>
            <a:ext cx="2268128" cy="285612"/>
          </a:xfrm>
          <a:prstGeom prst="ellipse">
            <a:avLst/>
          </a:prstGeom>
          <a:solidFill>
            <a:srgbClr val="D5EF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216931" y="2182287"/>
            <a:ext cx="2268128" cy="285612"/>
          </a:xfrm>
          <a:prstGeom prst="ellipse">
            <a:avLst/>
          </a:prstGeom>
          <a:solidFill>
            <a:srgbClr val="D5EF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270849" y="2177326"/>
            <a:ext cx="3119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우리 모두 사과가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756208" y="1233382"/>
            <a:ext cx="2120048" cy="268083"/>
            <a:chOff x="4756208" y="1233382"/>
            <a:chExt cx="2120048" cy="268083"/>
          </a:xfrm>
        </p:grpSpPr>
        <p:sp>
          <p:nvSpPr>
            <p:cNvPr id="9" name="순서도: 대체 처리 8"/>
            <p:cNvSpPr/>
            <p:nvPr/>
          </p:nvSpPr>
          <p:spPr>
            <a:xfrm>
              <a:off x="5486426" y="124943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756208" y="1243561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5780428" y="1233382"/>
              <a:ext cx="1095828" cy="262517"/>
              <a:chOff x="5780428" y="1233382"/>
              <a:chExt cx="1095828" cy="262517"/>
            </a:xfrm>
          </p:grpSpPr>
          <p:sp>
            <p:nvSpPr>
              <p:cNvPr id="57" name="순서도: 대체 처리 56"/>
              <p:cNvSpPr/>
              <p:nvPr/>
            </p:nvSpPr>
            <p:spPr>
              <a:xfrm>
                <a:off x="6634999" y="123338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순서도: 대체 처리 57"/>
              <p:cNvSpPr/>
              <p:nvPr/>
            </p:nvSpPr>
            <p:spPr>
              <a:xfrm>
                <a:off x="6346960" y="12385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순서도: 대체 처리 60"/>
              <p:cNvSpPr/>
              <p:nvPr/>
            </p:nvSpPr>
            <p:spPr>
              <a:xfrm>
                <a:off x="6055217" y="123547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순서도: 대체 처리 61"/>
              <p:cNvSpPr/>
              <p:nvPr/>
            </p:nvSpPr>
            <p:spPr>
              <a:xfrm>
                <a:off x="5780428" y="1243871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75000"/>
                  <a:alpha val="3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5" name="그룹 64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" name="모서리가 둥근 사각형 설명선 6"/>
          <p:cNvSpPr/>
          <p:nvPr/>
        </p:nvSpPr>
        <p:spPr>
          <a:xfrm>
            <a:off x="328054" y="2750584"/>
            <a:ext cx="967581" cy="701622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둥근 사각형 설명선 71"/>
          <p:cNvSpPr/>
          <p:nvPr/>
        </p:nvSpPr>
        <p:spPr>
          <a:xfrm>
            <a:off x="1401746" y="2525110"/>
            <a:ext cx="1550074" cy="918842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모서리가 둥근 사각형 설명선 72"/>
          <p:cNvSpPr/>
          <p:nvPr/>
        </p:nvSpPr>
        <p:spPr>
          <a:xfrm>
            <a:off x="3008283" y="2716042"/>
            <a:ext cx="967581" cy="701622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개씩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756209" y="1233382"/>
            <a:ext cx="2120047" cy="262517"/>
            <a:chOff x="4756209" y="1233382"/>
            <a:chExt cx="2120047" cy="262517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780428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488685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119" y="1739197"/>
            <a:ext cx="5378106" cy="114117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83568" y="4268415"/>
            <a:ext cx="265937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어항 한 개에 물고기를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71900" y="4268415"/>
            <a:ext cx="2963100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마리씩 기를 수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98746" y="4800934"/>
            <a:ext cx="276386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7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00417" y="4293096"/>
            <a:ext cx="44512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466" y="45445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56" y="2933804"/>
            <a:ext cx="4638566" cy="122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323" y="3338937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905" y="3337541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87" y="3336145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069" y="3334749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3641189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645024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65" y="3648859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791" y="3338937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373" y="3337541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955" y="3336145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37" y="3334749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84" y="3641189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28" y="3645024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33" y="3648859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55" y="36830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411" y="3675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대발문팝업 형태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대발문 팝업이 열렸다가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열렸을 때 화면입니다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0" y="2189279"/>
            <a:ext cx="6782730" cy="1974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280440" y="2613682"/>
            <a:ext cx="578141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물고기 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마리를 어항 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개에 똑같이 나누어 기르려고 합니다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어항 한 개에 물고기를 몇 마리씩 기를 수 있는지 어항에     </a:t>
            </a: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그려 </a:t>
            </a:r>
            <a:r>
              <a:rPr lang="ko-KR" altLang="en-US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알아보세요</a:t>
            </a:r>
            <a:r>
              <a:rPr lang="en-US" altLang="ko-KR" sz="19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12976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타원 87"/>
          <p:cNvSpPr/>
          <p:nvPr/>
        </p:nvSpPr>
        <p:spPr>
          <a:xfrm>
            <a:off x="130082" y="23066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67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클릭하면 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대발문팝업 형태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대발문 팝업이 열렸다가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닫혔을 때 화면입니다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어항을 각각 클릭하면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약물이 나타남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2963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\app\resource\contents_sub\lesson03\ops\ms_lesson03\images\ms_31_3_02_02_01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756209" y="1233382"/>
            <a:ext cx="2120047" cy="262517"/>
            <a:chOff x="4756209" y="1233382"/>
            <a:chExt cx="2120047" cy="262517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780428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488685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215516" y="5096226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119" y="1739197"/>
            <a:ext cx="5378106" cy="1141178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4624849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3568" y="4268415"/>
            <a:ext cx="265937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어항 한 개에 물고기를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71900" y="4268415"/>
            <a:ext cx="2963100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마리씩 기를 수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98746" y="4800934"/>
            <a:ext cx="276386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7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00417" y="4293096"/>
            <a:ext cx="44512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466" y="45445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56" y="2933804"/>
            <a:ext cx="4638566" cy="122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타원 54"/>
          <p:cNvSpPr/>
          <p:nvPr/>
        </p:nvSpPr>
        <p:spPr>
          <a:xfrm>
            <a:off x="131563" y="26384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323" y="3338937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905" y="3337541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87" y="3336145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069" y="3334749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3641189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645024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65" y="3648859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791" y="3338937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373" y="3337541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955" y="3336145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37" y="3334749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84" y="3641189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28" y="3645024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33" y="3648859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55" y="36830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411" y="3675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/>
          <p:cNvSpPr/>
          <p:nvPr/>
        </p:nvSpPr>
        <p:spPr>
          <a:xfrm>
            <a:off x="3426197" y="36106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8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40625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\app\resource\contents_sub\lesson03\ops\ms_lesson03\images\ms_31_3_02_02_01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</a:t>
            </a:r>
            <a:r>
              <a:rPr lang="ko-KR" altLang="en-US" sz="1000" b="1" smtClean="0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  <a:r>
              <a:rPr lang="ko-KR" altLang="en-US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 접시를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각각 클릭하면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약물이 나타남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44" y="1408710"/>
            <a:ext cx="6392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초콜릿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접시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개에 똑같이 나누어 놓으려고 합니다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접시에 초콜릿을 몇 개씩 놓을 수 있는지 접시에     를 그려 알아보세요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137" y="2460309"/>
            <a:ext cx="5364088" cy="88816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25462" y="4545124"/>
            <a:ext cx="2430414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접시에 초콜릿을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69309" y="4547558"/>
            <a:ext cx="2697681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놓을 수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47864" y="4581128"/>
            <a:ext cx="40465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08134" y="4533132"/>
            <a:ext cx="27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800" y="3501008"/>
            <a:ext cx="3425924" cy="85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190" y="3656283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3654887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54" y="3653491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583" y="3958535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627" y="3962370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860" y="3638507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442" y="3637111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35715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253" y="3940759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297" y="3944594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253" y="40377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01" y="39578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3237009" y="351661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642" y="48350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6539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756209" y="1233382"/>
            <a:ext cx="2120047" cy="262517"/>
            <a:chOff x="4756209" y="1233382"/>
            <a:chExt cx="2120047" cy="262517"/>
          </a:xfrm>
        </p:grpSpPr>
        <p:sp>
          <p:nvSpPr>
            <p:cNvPr id="34" name="순서도: 대체 처리 33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대체 처리 37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780428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/>
            <p:cNvSpPr/>
            <p:nvPr/>
          </p:nvSpPr>
          <p:spPr>
            <a:xfrm>
              <a:off x="5488685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suhi_p_0301_03_0003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119" y="1739197"/>
            <a:ext cx="5378106" cy="114117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83568" y="4268415"/>
            <a:ext cx="265937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어항 한 개에 물고기를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71900" y="4268415"/>
            <a:ext cx="2963100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마리씩 기를 수 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98746" y="4800934"/>
            <a:ext cx="276386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7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00417" y="4293096"/>
            <a:ext cx="44512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" y="2774111"/>
            <a:ext cx="378786" cy="154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466" y="454452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56" y="2933804"/>
            <a:ext cx="4638566" cy="122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323" y="3338937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905" y="3337541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87" y="3336145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069" y="3334749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3641189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645024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65" y="3648859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791" y="3338937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373" y="3337541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955" y="3336145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37" y="3334749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84" y="3641189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28" y="3645024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33" y="3648859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55" y="368300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411" y="367596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86" name="직사각형 8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1520" y="3969060"/>
              <a:ext cx="65722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어항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개에      를 한 개씩 번갈아 가며 그리면 어항 한 개에      를 </a:t>
              </a:r>
              <a:endParaRPr lang="en-US" altLang="ko-KR" sz="18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개씩 그릴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 따라서 어항 한 개에 물고기를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마리씩 기를 수 있습니다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pic>
        <p:nvPicPr>
          <p:cNvPr id="91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84" y="4017447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D:\[초등] 교과학습\2021년 1학기\수학 SB캡쳐\icon_O_tit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71" y="4011727"/>
            <a:ext cx="291867" cy="2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각 삼각형 92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/>
          <p:cNvSpPr/>
          <p:nvPr/>
        </p:nvSpPr>
        <p:spPr>
          <a:xfrm>
            <a:off x="5780428" y="1232756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4756209" y="1233382"/>
            <a:ext cx="2120047" cy="258390"/>
            <a:chOff x="4756209" y="1233382"/>
            <a:chExt cx="2120047" cy="258390"/>
          </a:xfrm>
        </p:grpSpPr>
        <p:sp>
          <p:nvSpPr>
            <p:cNvPr id="47" name="순서도: 대체 처리 46"/>
            <p:cNvSpPr/>
            <p:nvPr/>
          </p:nvSpPr>
          <p:spPr>
            <a:xfrm>
              <a:off x="6634999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6346960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6055217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대체 처리 54"/>
            <p:cNvSpPr/>
            <p:nvPr/>
          </p:nvSpPr>
          <p:spPr>
            <a:xfrm>
              <a:off x="4756209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순서도: 대체 처리 32"/>
          <p:cNvSpPr/>
          <p:nvPr/>
        </p:nvSpPr>
        <p:spPr>
          <a:xfrm>
            <a:off x="5483962" y="1239744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토마토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나누면 한 명이 몇 개씩 가질 수 있는지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739909" y="5118805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752020" y="1177702"/>
            <a:ext cx="2160240" cy="353678"/>
            <a:chOff x="4716016" y="1177702"/>
            <a:chExt cx="2160240" cy="353678"/>
          </a:xfrm>
        </p:grpSpPr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658451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629647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00473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2994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471601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43819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558627" y="3574027"/>
            <a:ext cx="50679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83968" y="3053243"/>
            <a:ext cx="1468527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4256692" y="3735982"/>
            <a:ext cx="1468527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8714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img.png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\app\resource\contents_sub\lesson03\ops\ms_lesson03\images\ms_31_3_02_03_01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229" y="2780928"/>
            <a:ext cx="6183454" cy="48531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899805" y="3574027"/>
            <a:ext cx="50679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213092" y="3596767"/>
            <a:ext cx="498449" cy="38076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672507" y="3579510"/>
            <a:ext cx="5067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968775" y="3597247"/>
            <a:ext cx="498449" cy="38076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203848" y="3584339"/>
            <a:ext cx="50679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67792" y="3596767"/>
            <a:ext cx="50679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346" y="38932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913" y="39690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000" b="1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(3-1-3)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_03</a:t>
            </a:r>
            <a:r>
              <a:rPr lang="ko-KR" altLang="en-US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	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똑같이 나누어 볼까요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Suhi_p_0301_03_0003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4087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사과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개를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나누면 한 명이 몇 개씩 가질 수 있는지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나눗셈식으로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나타내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1123253" y="3842264"/>
            <a:ext cx="1812360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79707" y="3822483"/>
            <a:ext cx="1398574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865870" y="3822483"/>
            <a:ext cx="454102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583738" y="3083053"/>
            <a:ext cx="50679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24916" y="3083053"/>
            <a:ext cx="506799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63604" y="3097326"/>
            <a:ext cx="498449" cy="38076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697618" y="3088536"/>
            <a:ext cx="5067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993886" y="3106273"/>
            <a:ext cx="498449" cy="38076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45477" y="52092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988876" y="3097326"/>
            <a:ext cx="50679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39852" y="3084802"/>
            <a:ext cx="506799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62" y="34290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29" y="350480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41452</TotalTime>
  <Words>1841</Words>
  <Application>Microsoft Office PowerPoint</Application>
  <PresentationFormat>화면 슬라이드 쇼(4:3)</PresentationFormat>
  <Paragraphs>533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7274</cp:revision>
  <dcterms:created xsi:type="dcterms:W3CDTF">2008-07-15T12:19:11Z</dcterms:created>
  <dcterms:modified xsi:type="dcterms:W3CDTF">2022-02-14T01:10:42Z</dcterms:modified>
</cp:coreProperties>
</file>