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90" r:id="rId6"/>
    <p:sldId id="1391" r:id="rId7"/>
    <p:sldId id="1339" r:id="rId8"/>
    <p:sldId id="1383" r:id="rId9"/>
    <p:sldId id="1392" r:id="rId10"/>
    <p:sldId id="1341" r:id="rId11"/>
    <p:sldId id="1342" r:id="rId12"/>
    <p:sldId id="1386" r:id="rId13"/>
    <p:sldId id="1345" r:id="rId14"/>
    <p:sldId id="1361" r:id="rId15"/>
    <p:sldId id="1387" r:id="rId16"/>
    <p:sldId id="1348" r:id="rId17"/>
    <p:sldId id="1364" r:id="rId18"/>
    <p:sldId id="1388" r:id="rId19"/>
    <p:sldId id="1351" r:id="rId20"/>
    <p:sldId id="1366" r:id="rId21"/>
    <p:sldId id="1393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EDA"/>
    <a:srgbClr val="EEF5D8"/>
    <a:srgbClr val="D5EFFB"/>
    <a:srgbClr val="FAEDDA"/>
    <a:srgbClr val="3E9444"/>
    <a:srgbClr val="336600"/>
    <a:srgbClr val="A4732C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818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5.jpeg"/><Relationship Id="rId4" Type="http://schemas.openxmlformats.org/officeDocument/2006/relationships/image" Target="../media/image23.jpe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2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jpe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8.jpe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8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6151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5709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2424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뺄셈식을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283968" y="3053243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256692" y="3735982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935" y="2466074"/>
            <a:ext cx="4372585" cy="85737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597118" y="2569496"/>
            <a:ext cx="4007472" cy="641024"/>
          </a:xfrm>
          <a:prstGeom prst="roundRect">
            <a:avLst/>
          </a:prstGeom>
          <a:solidFill>
            <a:srgbClr val="E8EE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71671" y="2702339"/>
            <a:ext cx="47257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= 0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195736" y="3673180"/>
            <a:ext cx="1078315" cy="313051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95736" y="3666510"/>
            <a:ext cx="10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47864" y="3643426"/>
            <a:ext cx="116734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42÷6=7</a:t>
            </a:r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8928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37076" y="702772"/>
            <a:ext cx="5760217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7552" y="702772"/>
            <a:ext cx="5760217" cy="51125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뺄셈식을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45477" y="5209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935" y="2466074"/>
            <a:ext cx="4372585" cy="857370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1547664" y="2589172"/>
            <a:ext cx="4007472" cy="641024"/>
          </a:xfrm>
          <a:prstGeom prst="roundRect">
            <a:avLst/>
          </a:prstGeom>
          <a:solidFill>
            <a:srgbClr val="E8EE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571671" y="2702339"/>
            <a:ext cx="47257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= 0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2195736" y="3673180"/>
            <a:ext cx="1078315" cy="313051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5736" y="3666510"/>
            <a:ext cx="10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7864" y="3643426"/>
            <a:ext cx="116734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35÷5=7</a:t>
            </a:r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8928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뺄셈식을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283968" y="3053243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256692" y="3735982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935" y="2466074"/>
            <a:ext cx="4372585" cy="85737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597118" y="2569496"/>
            <a:ext cx="4007472" cy="641024"/>
          </a:xfrm>
          <a:prstGeom prst="roundRect">
            <a:avLst/>
          </a:prstGeom>
          <a:solidFill>
            <a:srgbClr val="E8EE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71671" y="2702339"/>
            <a:ext cx="47257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= 0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871700" y="3778605"/>
            <a:ext cx="648072" cy="235200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871700" y="3789040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591780" y="4013805"/>
            <a:ext cx="2700300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188752" y="3611514"/>
            <a:ext cx="1829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42÷6=7</a:t>
            </a:r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92745" y="3609020"/>
            <a:ext cx="6889446" cy="1360066"/>
            <a:chOff x="192745" y="3609020"/>
            <a:chExt cx="6889446" cy="1360066"/>
          </a:xfrm>
        </p:grpSpPr>
        <p:sp>
          <p:nvSpPr>
            <p:cNvPr id="50" name="직사각형 4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4796" y="396753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번 빼면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이 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9928" y="4354440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  42÷6=7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8" y="435676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각 삼각형 44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sp>
              <p:nvSpPr>
                <p:cNvPr id="67" name="순서도: 대체 처리 66"/>
                <p:cNvSpPr/>
                <p:nvPr/>
              </p:nvSpPr>
              <p:spPr>
                <a:xfrm>
                  <a:off x="6634999" y="123338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순서도: 대체 처리 68"/>
                <p:cNvSpPr/>
                <p:nvPr/>
              </p:nvSpPr>
              <p:spPr>
                <a:xfrm>
                  <a:off x="6346960" y="1238538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순서도: 대체 처리 7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순서도: 대체 처리 65"/>
              <p:cNvSpPr/>
              <p:nvPr/>
            </p:nvSpPr>
            <p:spPr>
              <a:xfrm>
                <a:off x="5483962" y="1239744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순서도: 대체 처리 39"/>
            <p:cNvSpPr/>
            <p:nvPr/>
          </p:nvSpPr>
          <p:spPr>
            <a:xfrm>
              <a:off x="5785303" y="123832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46325" y="51014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바나나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명에게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주면 몇 명에게 나누어 줄 수 있는지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63709" y="508411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280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\app\resource\contents_sub\lesson03\ops\ms_lesson03\images\ms_31_3_03_04_01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0387" y="2499150"/>
            <a:ext cx="3810551" cy="1569051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2598680" y="4215412"/>
            <a:ext cx="384015" cy="36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519772" y="4213932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82695" y="4214684"/>
            <a:ext cx="32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285569" y="4212184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251397" y="4215412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71900" y="4209053"/>
            <a:ext cx="32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58100" y="4207439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923928" y="4210667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62" y="41058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74" y="40927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99" y="39770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03751" y="51014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4339" y="525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3" y="1408710"/>
            <a:ext cx="650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딸기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접시에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놓으면 접시가 몇 개 필요한지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2389418" y="3147639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57450" y="3141280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73433" y="3146911"/>
            <a:ext cx="32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076307" y="3144411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035373" y="3147639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62638" y="3141280"/>
            <a:ext cx="32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48838" y="3139666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707904" y="3142894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91" y="29227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02" y="29138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41" y="28899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sp>
              <p:nvSpPr>
                <p:cNvPr id="67" name="순서도: 대체 처리 66"/>
                <p:cNvSpPr/>
                <p:nvPr/>
              </p:nvSpPr>
              <p:spPr>
                <a:xfrm>
                  <a:off x="6634999" y="123338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순서도: 대체 처리 68"/>
                <p:cNvSpPr/>
                <p:nvPr/>
              </p:nvSpPr>
              <p:spPr>
                <a:xfrm>
                  <a:off x="6346960" y="1238538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순서도: 대체 처리 7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순서도: 대체 처리 65"/>
              <p:cNvSpPr/>
              <p:nvPr/>
            </p:nvSpPr>
            <p:spPr>
              <a:xfrm>
                <a:off x="5483962" y="1239744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순서도: 대체 처리 39"/>
            <p:cNvSpPr/>
            <p:nvPr/>
          </p:nvSpPr>
          <p:spPr>
            <a:xfrm>
              <a:off x="5785303" y="123832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바나나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명에게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주면 몇 명에게 나누어 줄 수 있는지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0387" y="2499150"/>
            <a:ext cx="3810551" cy="156905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566712" y="4209053"/>
            <a:ext cx="468052" cy="375788"/>
            <a:chOff x="2566712" y="4209053"/>
            <a:chExt cx="468052" cy="375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2598680" y="4215412"/>
              <a:ext cx="384015" cy="36942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66712" y="4209053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982695" y="4214684"/>
            <a:ext cx="32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285569" y="4212184"/>
            <a:ext cx="493965" cy="372560"/>
            <a:chOff x="2598680" y="4215412"/>
            <a:chExt cx="493965" cy="37256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598680" y="4215412"/>
              <a:ext cx="384015" cy="36942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24593" y="421864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671900" y="4209053"/>
            <a:ext cx="32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958100" y="4207439"/>
            <a:ext cx="493965" cy="372560"/>
            <a:chOff x="2598680" y="4215412"/>
            <a:chExt cx="493965" cy="372560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2598680" y="4215412"/>
              <a:ext cx="384015" cy="36942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24593" y="421864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62" y="41058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74" y="40927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99" y="41040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192745" y="3609020"/>
            <a:ext cx="6984504" cy="1360066"/>
            <a:chOff x="192745" y="3609020"/>
            <a:chExt cx="6984504" cy="1360066"/>
          </a:xfrm>
        </p:grpSpPr>
        <p:sp>
          <p:nvSpPr>
            <p:cNvPr id="51" name="직사각형 5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74796" y="3967538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바나나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묶으면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묶음이므로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명에게 나누어 줄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4986" y="4565502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  21÷7=3</a:t>
              </a:r>
            </a:p>
          </p:txBody>
        </p:sp>
      </p:grpSp>
      <p:pic>
        <p:nvPicPr>
          <p:cNvPr id="90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6" y="456550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각 삼각형 5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동물원에 있는 펭귄과 기린의 다리를 세어 보니 각각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개였습니다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펭귄과 기린은 각각 몇 마리인지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71822" y="503505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3404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\app\resource\contents_sub\lesson03\ops\ms_lesson03\images\ms_31_3_03_05_01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4218608" y="2816381"/>
            <a:ext cx="270030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533607" y="373189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59397" y="3821916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409680" y="354827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397" y="3248224"/>
            <a:ext cx="4648849" cy="93358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375756" y="3617556"/>
            <a:ext cx="314451" cy="28520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4742334" y="3619933"/>
            <a:ext cx="314451" cy="28520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056516" y="3636576"/>
            <a:ext cx="636305" cy="28520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375855" y="3601825"/>
            <a:ext cx="636305" cy="36202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2484969" y="3601825"/>
            <a:ext cx="716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788024" y="3594515"/>
            <a:ext cx="716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10919" y="5063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78947" y="5061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34512" y="3602341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391136" y="3602341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301" y="33441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679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7" y="1970523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08" y="691501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주차장에 있는 자동차와 오토바이 바퀴 수를 세어 보니 각각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개였습니다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자동차와 오토바이는 각각 몇 대 있는지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76186" y="3279397"/>
            <a:ext cx="781029" cy="329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</a:t>
            </a:r>
            <a:endParaRPr lang="en-US" altLang="ko-KR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511641" y="3250915"/>
            <a:ext cx="605008" cy="4008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49966" y="3247785"/>
            <a:ext cx="2841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60305" y="3258968"/>
            <a:ext cx="5035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45870" y="3265764"/>
            <a:ext cx="978158" cy="329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오토바이</a:t>
            </a:r>
            <a:endParaRPr lang="en-US" altLang="ko-KR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96036" y="3249350"/>
            <a:ext cx="605008" cy="4008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4361" y="3246220"/>
            <a:ext cx="2841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18141" y="3284984"/>
            <a:ext cx="5035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54" y="34886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26" y="35125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동물원에 있는 펭귄과 기린의 다리를 세어 보니 각각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개였습니다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펭귄과 기린은 각각 몇 마리인지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4218608" y="2816381"/>
            <a:ext cx="270030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533607" y="373189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59397" y="3821916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409680" y="354827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397" y="3248224"/>
            <a:ext cx="4648849" cy="93358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375756" y="3617556"/>
            <a:ext cx="314451" cy="28520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4742334" y="3619933"/>
            <a:ext cx="314451" cy="28520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378147" y="3594515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687361" y="3594515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056516" y="3636576"/>
            <a:ext cx="636305" cy="28520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375855" y="3601825"/>
            <a:ext cx="636305" cy="36202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2985251" y="3609406"/>
            <a:ext cx="7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84067" y="3612224"/>
            <a:ext cx="7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92745" y="3105341"/>
            <a:ext cx="6667165" cy="1943837"/>
            <a:chOff x="192745" y="3609020"/>
            <a:chExt cx="6667165" cy="1478145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3005" y="3934797"/>
              <a:ext cx="63012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펭귄의 다리는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 12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묶으면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묶음이므로 펭귄은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마리입니다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5631" y="4440834"/>
              <a:ext cx="63012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기린의 다리는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 12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묶으면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묶음이므로 기린은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마리입니다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890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74" y="427309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직각 삼각형 62"/>
          <p:cNvSpPr/>
          <p:nvPr/>
        </p:nvSpPr>
        <p:spPr>
          <a:xfrm flipH="1" flipV="1">
            <a:off x="4860032" y="490516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7" y="1970523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345731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63351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756209" y="1238320"/>
            <a:ext cx="1541055" cy="253452"/>
            <a:chOff x="4756209" y="1238320"/>
            <a:chExt cx="1541055" cy="253452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756209" y="1238320"/>
              <a:ext cx="1270351" cy="253452"/>
              <a:chOff x="4756209" y="1238320"/>
              <a:chExt cx="1270351" cy="253452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756209" y="1239744"/>
                <a:ext cx="969010" cy="252028"/>
                <a:chOff x="4756209" y="1239744"/>
                <a:chExt cx="969010" cy="252028"/>
              </a:xfrm>
            </p:grpSpPr>
            <p:sp>
              <p:nvSpPr>
                <p:cNvPr id="61" name="순서도: 대체 처리 6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순서도: 대체 처리 58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순서도: 대체 처리 56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663788" y="3624747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85678" y="3624747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단팥빵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칸에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담아 남김없이 포장하려면 몇 칸짜리 상자에 담아야 하는지 두 가지 방법으로 구해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06666" y="3706179"/>
            <a:ext cx="164943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465939" y="4574648"/>
            <a:ext cx="164943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t="7191"/>
          <a:stretch/>
        </p:blipFill>
        <p:spPr>
          <a:xfrm>
            <a:off x="1943708" y="2456892"/>
            <a:ext cx="3327065" cy="166927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522961" y="4113076"/>
            <a:ext cx="28976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4=0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523838" y="4561383"/>
            <a:ext cx="10612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20÷4=5</a:t>
            </a:r>
            <a:endParaRPr lang="en-US" altLang="ko-KR" dirty="0"/>
          </a:p>
        </p:txBody>
      </p:sp>
      <p:sp>
        <p:nvSpPr>
          <p:cNvPr id="102" name="TextBox 101"/>
          <p:cNvSpPr txBox="1"/>
          <p:nvPr/>
        </p:nvSpPr>
        <p:spPr>
          <a:xfrm>
            <a:off x="2535763" y="4999111"/>
            <a:ext cx="416057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880285" y="5009634"/>
            <a:ext cx="5035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13277" y="2405161"/>
            <a:ext cx="1938843" cy="519783"/>
          </a:xfrm>
          <a:prstGeom prst="wedgeRoundRectCallout">
            <a:avLst>
              <a:gd name="adj1" fmla="val -56987"/>
              <a:gd name="adj2" fmla="val 1555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상자는 세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</a:t>
            </a:r>
            <a:endParaRPr lang="en-US" altLang="ko-KR" sz="160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있어요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7" y="1970523"/>
            <a:ext cx="420441" cy="354056"/>
          </a:xfrm>
          <a:prstGeom prst="rect">
            <a:avLst/>
          </a:prstGeom>
        </p:spPr>
      </p:pic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198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\app\resource\contents_sub\lesson03\ops\ms_lesson03\images\ms_31_3_03_06_01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모서리가 둥근 직사각형 87"/>
          <p:cNvSpPr/>
          <p:nvPr/>
        </p:nvSpPr>
        <p:spPr>
          <a:xfrm>
            <a:off x="1408158" y="4119746"/>
            <a:ext cx="1078315" cy="313051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08158" y="4113076"/>
            <a:ext cx="10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</a:t>
            </a:r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406837" y="4537276"/>
            <a:ext cx="1078315" cy="313051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06837" y="4530606"/>
            <a:ext cx="10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89" y="40446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73" y="4537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38" y="52235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139" y="494116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9094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suhi_p_0301_03_0004.html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40871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장미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송이를 꽃병 한 개에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송이씩 꽂으려면 꽃병이 몇 개 필요한지 두 가지 방법으로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879813" y="2701436"/>
            <a:ext cx="29942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80689" y="3149743"/>
            <a:ext cx="10612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18÷3=6</a:t>
            </a:r>
            <a:endParaRPr lang="en-US" altLang="ko-KR" dirty="0"/>
          </a:p>
        </p:txBody>
      </p:sp>
      <p:sp>
        <p:nvSpPr>
          <p:cNvPr id="47" name="TextBox 46"/>
          <p:cNvSpPr txBox="1"/>
          <p:nvPr/>
        </p:nvSpPr>
        <p:spPr>
          <a:xfrm>
            <a:off x="2931807" y="3630959"/>
            <a:ext cx="416057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6329" y="3641482"/>
            <a:ext cx="5035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765009" y="2708106"/>
            <a:ext cx="1078315" cy="313051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65009" y="2701436"/>
            <a:ext cx="10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</a:t>
            </a:r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763688" y="3125636"/>
            <a:ext cx="1078315" cy="313051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63688" y="3118966"/>
            <a:ext cx="10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349" y="25289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24" y="31256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82" y="38553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76" y="360333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535763" y="4999111"/>
            <a:ext cx="416057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880285" y="5009634"/>
            <a:ext cx="5035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38" y="52235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139" y="494116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345731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63351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4756209" y="1238320"/>
            <a:ext cx="1541055" cy="253452"/>
            <a:chOff x="4756209" y="1238320"/>
            <a:chExt cx="1541055" cy="253452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756209" y="1238320"/>
              <a:ext cx="1270351" cy="253452"/>
              <a:chOff x="4756209" y="1238320"/>
              <a:chExt cx="1270351" cy="253452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756209" y="1239744"/>
                <a:ext cx="969010" cy="252028"/>
                <a:chOff x="4756209" y="1239744"/>
                <a:chExt cx="969010" cy="252028"/>
              </a:xfrm>
            </p:grpSpPr>
            <p:sp>
              <p:nvSpPr>
                <p:cNvPr id="61" name="순서도: 대체 처리 6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순서도: 대체 처리 58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순서도: 대체 처리 56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663788" y="3624747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85678" y="3624747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단팥빵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칸에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담아 남김없이 포장하려면 몇 칸짜리 상자에 담아야 하는지 두 가지 방법으로 구해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06666" y="3706179"/>
            <a:ext cx="164943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465939" y="4574648"/>
            <a:ext cx="164943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t="7191"/>
          <a:stretch/>
        </p:blipFill>
        <p:spPr>
          <a:xfrm>
            <a:off x="1943708" y="2456892"/>
            <a:ext cx="3327065" cy="166927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522961" y="4113076"/>
            <a:ext cx="28976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4=0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523838" y="4561383"/>
            <a:ext cx="10612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20÷4=5</a:t>
            </a:r>
            <a:endParaRPr lang="en-US" altLang="ko-KR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13277" y="2405161"/>
            <a:ext cx="1938843" cy="519783"/>
          </a:xfrm>
          <a:prstGeom prst="wedgeRoundRectCallout">
            <a:avLst>
              <a:gd name="adj1" fmla="val -56987"/>
              <a:gd name="adj2" fmla="val 1555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상자는 세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</a:t>
            </a:r>
            <a:endParaRPr lang="en-US" altLang="ko-KR" sz="160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있어요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7" y="1970523"/>
            <a:ext cx="420441" cy="354056"/>
          </a:xfrm>
          <a:prstGeom prst="rect">
            <a:avLst/>
          </a:prstGeom>
        </p:spPr>
      </p:pic>
      <p:sp>
        <p:nvSpPr>
          <p:cNvPr id="88" name="모서리가 둥근 직사각형 87"/>
          <p:cNvSpPr/>
          <p:nvPr/>
        </p:nvSpPr>
        <p:spPr>
          <a:xfrm>
            <a:off x="1408158" y="4119746"/>
            <a:ext cx="1078315" cy="313051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08158" y="4113076"/>
            <a:ext cx="10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</a:t>
            </a:r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406837" y="4537276"/>
            <a:ext cx="1078315" cy="313051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06837" y="4530606"/>
            <a:ext cx="107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89" y="40446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73" y="4537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72" name="직사각형 7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4796" y="396753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4=0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1945" y="4282467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따라서 </a:t>
              </a:r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단팥빵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한 칸에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담아 남김없이 포장하려면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칸짜리 상자에 담아야 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25974" y="3963283"/>
              <a:ext cx="9779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20÷4=5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5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09" y="397418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각 삼각형 8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4" y="2378716"/>
            <a:ext cx="6658545" cy="210087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73623"/>
              </p:ext>
            </p:extLst>
          </p:nvPr>
        </p:nvGraphicFramePr>
        <p:xfrm>
          <a:off x="177404" y="6195091"/>
          <a:ext cx="6590362" cy="411480"/>
        </p:xfrm>
        <a:graphic>
          <a:graphicData uri="http://schemas.openxmlformats.org/drawingml/2006/table">
            <a:tbl>
              <a:tblPr/>
              <a:tblGrid>
                <a:gridCol w="938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52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\app\resource\contents_sub\lesson03\ops\ms_lesson03\images\ms_31_3_03_01_01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56208" y="1233382"/>
            <a:ext cx="2120048" cy="268083"/>
            <a:chOff x="4756208" y="1233382"/>
            <a:chExt cx="2120048" cy="268083"/>
          </a:xfrm>
        </p:grpSpPr>
        <p:sp>
          <p:nvSpPr>
            <p:cNvPr id="9" name="순서도: 대체 처리 8"/>
            <p:cNvSpPr/>
            <p:nvPr/>
          </p:nvSpPr>
          <p:spPr>
            <a:xfrm>
              <a:off x="5486426" y="12494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756208" y="1243561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780428" y="1233382"/>
              <a:ext cx="1095828" cy="262517"/>
              <a:chOff x="5780428" y="1233382"/>
              <a:chExt cx="1095828" cy="26251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6634999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대체 처리 57"/>
              <p:cNvSpPr/>
              <p:nvPr/>
            </p:nvSpPr>
            <p:spPr>
              <a:xfrm>
                <a:off x="6346960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순서도: 대체 처리 60"/>
              <p:cNvSpPr/>
              <p:nvPr/>
            </p:nvSpPr>
            <p:spPr>
              <a:xfrm>
                <a:off x="6055217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5780428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" name="모서리가 둥근 사각형 설명선 6"/>
          <p:cNvSpPr/>
          <p:nvPr/>
        </p:nvSpPr>
        <p:spPr>
          <a:xfrm>
            <a:off x="148198" y="2672916"/>
            <a:ext cx="967581" cy="70162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사각형 설명선 71"/>
          <p:cNvSpPr/>
          <p:nvPr/>
        </p:nvSpPr>
        <p:spPr>
          <a:xfrm>
            <a:off x="1254630" y="2438150"/>
            <a:ext cx="1409158" cy="91884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주면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사각형 설명선 72"/>
          <p:cNvSpPr/>
          <p:nvPr/>
        </p:nvSpPr>
        <p:spPr>
          <a:xfrm>
            <a:off x="2740323" y="2636912"/>
            <a:ext cx="967581" cy="70162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358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\app\resource\contents_sub\lesson03\ops\ms_lesson03\images\ms_31_3_03_02_01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귤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접시에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놓으려고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접시가 몇 개 필요한지 알아보세요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4624849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009" y="2283840"/>
            <a:ext cx="6276247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귤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덜어 내면 몇 번 덜어 낼 수 있는지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셈으로 알아보세요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86675" y="4201084"/>
            <a:ext cx="481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98746" y="4502190"/>
            <a:ext cx="27638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652" y="2924944"/>
            <a:ext cx="2732338" cy="120633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3" y="2340496"/>
            <a:ext cx="178503" cy="2109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727200" y="4191559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68538" y="4191559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16242" y="4194734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821069" y="4191462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68773" y="4194637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381282" y="4188190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28986" y="4191365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927428" y="4194637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675132" y="4197812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492256" y="4194686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239960" y="4197861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088085" y="4188268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780772" y="4191443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268105" y="4191365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79712" y="4194589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6419" y="4197812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03838" y="4194589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44663" y="4197788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19033" y="4194589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44009" y="4185084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226558" y="5175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647784" y="5231236"/>
            <a:ext cx="1637116" cy="263186"/>
            <a:chOff x="319554" y="1245924"/>
            <a:chExt cx="2636592" cy="423864"/>
          </a:xfrm>
        </p:grpSpPr>
        <p:pic>
          <p:nvPicPr>
            <p:cNvPr id="9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25" y="40050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57" y="4005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389" y="40050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21" y="40050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53" y="40050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85" y="4005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1790409" y="4653136"/>
            <a:ext cx="37536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     번 덜어 낼 수 있습니다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55776" y="4653136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71" y="49333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78" y="473430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귤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접시에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놓으려고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접시가 몇 개 필요한지 알아보세요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00009" y="2283840"/>
            <a:ext cx="6276247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귤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덜어 내면 몇 번 덜어 낼 수 있는지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셈으로 알아보세요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86675" y="4201084"/>
            <a:ext cx="481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98746" y="4502190"/>
            <a:ext cx="27638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652" y="2924944"/>
            <a:ext cx="2732338" cy="120633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3" y="2340496"/>
            <a:ext cx="178503" cy="2109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727200" y="4191559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68538" y="4191559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16242" y="4194734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821069" y="4191462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68773" y="4194637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381282" y="4188190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28986" y="4191365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927428" y="4194637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675132" y="4197812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492256" y="4194686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239960" y="4197861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088085" y="4188268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780772" y="4191443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268105" y="4191365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79712" y="4194589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6419" y="4197812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03838" y="4194589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44663" y="4197788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19033" y="4194589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44009" y="4185084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647784" y="5231236"/>
            <a:ext cx="1637116" cy="263186"/>
            <a:chOff x="319554" y="1245924"/>
            <a:chExt cx="2636592" cy="423864"/>
          </a:xfrm>
        </p:grpSpPr>
        <p:pic>
          <p:nvPicPr>
            <p:cNvPr id="9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25" y="40050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57" y="4005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389" y="40050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21" y="40050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53" y="40050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85" y="4005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1790409" y="4653136"/>
            <a:ext cx="37536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     번 덜어 낼 수 있습니다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55776" y="4653136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71" y="49333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92745" y="3609020"/>
            <a:ext cx="6675368" cy="1360066"/>
            <a:chOff x="192745" y="3609020"/>
            <a:chExt cx="6675368" cy="1360066"/>
          </a:xfrm>
        </p:grpSpPr>
        <p:sp>
          <p:nvSpPr>
            <p:cNvPr id="91" name="직사각형 9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95850" y="40647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귤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번 덜어 내면 남는 것이 없으므로 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3=0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09" name="직각 삼각형 108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0016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\app\resource\contents_sub\lesson03\ops\ms_lesson03\images\ms_31_3_03_02_01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귤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접시에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놓으려고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접시가 몇 개 필요한지 알아보세요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4624849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009" y="2283840"/>
            <a:ext cx="6276247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접시는 몇 개일까요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652" y="2924944"/>
            <a:ext cx="2732338" cy="120633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3" y="2340496"/>
            <a:ext cx="178503" cy="210959"/>
          </a:xfrm>
          <a:prstGeom prst="rect">
            <a:avLst/>
          </a:prstGeom>
        </p:spPr>
      </p:pic>
      <p:sp>
        <p:nvSpPr>
          <p:cNvPr id="94" name="타원 93"/>
          <p:cNvSpPr/>
          <p:nvPr/>
        </p:nvSpPr>
        <p:spPr>
          <a:xfrm>
            <a:off x="2226558" y="5175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647784" y="5231236"/>
            <a:ext cx="1637116" cy="263186"/>
            <a:chOff x="319554" y="1245924"/>
            <a:chExt cx="2636592" cy="423864"/>
          </a:xfrm>
        </p:grpSpPr>
        <p:pic>
          <p:nvPicPr>
            <p:cNvPr id="9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2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TextBox 72"/>
          <p:cNvSpPr txBox="1"/>
          <p:nvPr/>
        </p:nvSpPr>
        <p:spPr>
          <a:xfrm>
            <a:off x="3359893" y="4353093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10544" y="4349909"/>
            <a:ext cx="3292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47" y="4131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957" y="5275594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타원 91"/>
          <p:cNvSpPr/>
          <p:nvPr/>
        </p:nvSpPr>
        <p:spPr>
          <a:xfrm>
            <a:off x="215516" y="509622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3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55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\app\resource\contents_sub\lesson03\ops\ms_lesson03\images\ms_31_3_03_02_01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씩 묶으려고 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묶음인지 알아보세요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4161" y="4556425"/>
            <a:ext cx="2763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625" y="2456892"/>
            <a:ext cx="4563112" cy="153373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60383" y="4058318"/>
            <a:ext cx="481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00908" y="4048793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42246" y="4048793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0" y="187063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7544" y="17850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씩 덜어 내면 몇 번 덜어 낼 수 있는지 뺄셈으로 알아보세요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6688" y="4058318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87633" y="4048793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532075" y="4058318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338724" y="4048793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83166" y="4058318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911983" y="4048793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656425" y="4058318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504540" y="4050029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248982" y="4059554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24089" y="4048366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809059" y="4057891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362357" y="4048366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74" y="457051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2180315" y="4562507"/>
            <a:ext cx="5554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씩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55972" y="4552981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015644" y="4569541"/>
            <a:ext cx="28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덜어 낼 수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478300" y="5294118"/>
            <a:ext cx="2285762" cy="390824"/>
            <a:chOff x="319554" y="1245924"/>
            <a:chExt cx="2636592" cy="423864"/>
          </a:xfrm>
        </p:grpSpPr>
        <p:pic>
          <p:nvPicPr>
            <p:cNvPr id="73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92048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99311" y="4051823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4698" y="4051823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95789" y="4051823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69048" y="4051823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61605" y="4053059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21682" y="4051396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69322" y="4545898"/>
            <a:ext cx="398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25" y="38610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57" y="38610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389" y="38610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21" y="38610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53" y="38610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85" y="38610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780" y="48411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씩 묶으려고 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묶음인지 알아보세요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4161" y="4556425"/>
            <a:ext cx="2763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625" y="2435321"/>
            <a:ext cx="4563112" cy="1533739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0" y="185844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7544" y="177281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묶음인가요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91732" y="4161674"/>
            <a:ext cx="71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086139" y="4158490"/>
            <a:ext cx="384015" cy="36942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2457438" y="5388384"/>
            <a:ext cx="2125072" cy="365894"/>
            <a:chOff x="290979" y="2009759"/>
            <a:chExt cx="2665167" cy="433388"/>
          </a:xfrm>
        </p:grpSpPr>
        <p:pic>
          <p:nvPicPr>
            <p:cNvPr id="82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92048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059033" y="4158490"/>
            <a:ext cx="4382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291" y="43885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086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\app\resource\contents_sub\lesson03\ops\ms_lesson03\images\ms_31_3_03_02_01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귤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접시에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놓으려고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접시가 몇 개 필요한지 알아보세요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00009" y="2283840"/>
            <a:ext cx="6276247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접시는 몇 개일까요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652" y="2924944"/>
            <a:ext cx="2732338" cy="120633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3" y="2340496"/>
            <a:ext cx="178503" cy="210959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2647784" y="5231236"/>
            <a:ext cx="1637116" cy="263186"/>
            <a:chOff x="319554" y="1245924"/>
            <a:chExt cx="2636592" cy="423864"/>
          </a:xfrm>
        </p:grpSpPr>
        <p:pic>
          <p:nvPicPr>
            <p:cNvPr id="9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2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TextBox 72"/>
          <p:cNvSpPr txBox="1"/>
          <p:nvPr/>
        </p:nvSpPr>
        <p:spPr>
          <a:xfrm>
            <a:off x="3359893" y="4353093"/>
            <a:ext cx="4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10544" y="4349909"/>
            <a:ext cx="3292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47" y="4131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957" y="5275594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92745" y="3609020"/>
            <a:ext cx="6675368" cy="1360066"/>
            <a:chOff x="192745" y="3609020"/>
            <a:chExt cx="6675368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5850" y="4064709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18÷3=6,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귤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한 접시에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놓으려면 접시가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 필요합니다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8" name="직각 삼각형 57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41490</TotalTime>
  <Words>1938</Words>
  <Application>Microsoft Office PowerPoint</Application>
  <PresentationFormat>화면 슬라이드 쇼(4:3)</PresentationFormat>
  <Paragraphs>582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7326</cp:revision>
  <dcterms:created xsi:type="dcterms:W3CDTF">2008-07-15T12:19:11Z</dcterms:created>
  <dcterms:modified xsi:type="dcterms:W3CDTF">2022-02-14T01:19:18Z</dcterms:modified>
</cp:coreProperties>
</file>