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097" r:id="rId4"/>
    <p:sldId id="1289" r:id="rId5"/>
    <p:sldId id="1365" r:id="rId6"/>
    <p:sldId id="1385" r:id="rId7"/>
    <p:sldId id="1386" r:id="rId8"/>
    <p:sldId id="1369" r:id="rId9"/>
    <p:sldId id="1394" r:id="rId10"/>
    <p:sldId id="1395" r:id="rId11"/>
    <p:sldId id="1397" r:id="rId12"/>
    <p:sldId id="1398" r:id="rId13"/>
    <p:sldId id="1399" r:id="rId14"/>
    <p:sldId id="1400" r:id="rId15"/>
    <p:sldId id="1402" r:id="rId16"/>
    <p:sldId id="1371" r:id="rId17"/>
    <p:sldId id="1372" r:id="rId18"/>
    <p:sldId id="1378" r:id="rId19"/>
    <p:sldId id="1389" r:id="rId20"/>
    <p:sldId id="1403" r:id="rId21"/>
    <p:sldId id="1404" r:id="rId22"/>
    <p:sldId id="1315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B8C"/>
    <a:srgbClr val="A46B5B"/>
    <a:srgbClr val="AE7C65"/>
    <a:srgbClr val="FEF6F0"/>
    <a:srgbClr val="FFD0E4"/>
    <a:srgbClr val="D0ECD8"/>
    <a:srgbClr val="D4EFFD"/>
    <a:srgbClr val="F27712"/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png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0789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684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완성하기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5311" y="1772816"/>
            <a:ext cx="6890841" cy="3878700"/>
            <a:chOff x="65311" y="1772816"/>
            <a:chExt cx="6890841" cy="38787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" r="2839"/>
            <a:stretch/>
          </p:blipFill>
          <p:spPr bwMode="auto">
            <a:xfrm>
              <a:off x="65311" y="1772816"/>
              <a:ext cx="6890841" cy="387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45870" y="2492896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7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5870" y="3275691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6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5870" y="4103783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8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72206" y="2492896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빨강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72206" y="3275692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+mn-ea"/>
                  <a:ea typeface="+mn-ea"/>
                </a:rPr>
                <a:t>초록</a:t>
              </a:r>
              <a:endParaRPr lang="ko-KR" altLang="en-US" sz="1900" dirty="0" smtClean="0">
                <a:latin typeface="+mn-ea"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72206" y="4103784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파랑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65049" y="2154951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49÷7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85143" y="2030177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16÷2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16348" y="3356992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56÷8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08336" y="4113076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54÷9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46738" y="3429000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30÷5</a:t>
              </a:r>
              <a:endParaRPr lang="ko-KR" altLang="en-US" sz="1900" dirty="0" smtClean="0">
                <a:latin typeface="+mj-lt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686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5443201" y="1308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8301" y="1975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35243" y="4834897"/>
            <a:ext cx="10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어떤 색을 칠해야 할까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2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7" name="그룹 56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혼자 하는 경우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627784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3438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04316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314536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35323" y="3086707"/>
            <a:ext cx="5553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5683" y="3490980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몫에 따라 알맞게 칠해야 하는 색을 파악한 뒤 색칠하여 그림을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504995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8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4" name="그룹 8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8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7" name="타원 86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3012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35562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5323" y="308670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쪽과 문제를 풀어 색칠하는 쪽으로 편을 나누고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35683" y="3724000"/>
            <a:ext cx="55538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쪽은 나눗셈을 하나 골라서 말하고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푸는 쪽은 해당하는 칸에 알맞은 색을 칠합니다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736082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이상 여럿이 하는 경우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내용이 같이 들어갈 수 있으면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6" name="그룹 45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0119" y="53043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77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18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72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64" y="535562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35323" y="265784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순서를 번갈아 가며 한 칸씩 색칠하고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함께 협동하여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2699041"/>
            <a:ext cx="335460" cy="33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361758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들어갈 수 있으면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1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65311" y="1772816"/>
            <a:ext cx="6890841" cy="3878700"/>
            <a:chOff x="65311" y="1772816"/>
            <a:chExt cx="6890841" cy="387870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" r="2839"/>
            <a:stretch/>
          </p:blipFill>
          <p:spPr bwMode="auto">
            <a:xfrm>
              <a:off x="65311" y="1772816"/>
              <a:ext cx="6890841" cy="387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645870" y="2492896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7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45870" y="3275691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6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45870" y="4103783"/>
              <a:ext cx="31931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+mn-ea"/>
                </a:rPr>
                <a:t>8</a:t>
              </a:r>
              <a:endParaRPr lang="en-US" altLang="ko-KR" sz="1900" dirty="0"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2206" y="2492896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빨강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72206" y="3275692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+mn-ea"/>
                  <a:ea typeface="+mn-ea"/>
                </a:rPr>
                <a:t>초록</a:t>
              </a:r>
              <a:endParaRPr lang="ko-KR" altLang="en-US" sz="1900" dirty="0" smtClean="0"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2206" y="4103784"/>
              <a:ext cx="69703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파랑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65049" y="2154951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49÷7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5143" y="2030177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16÷2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16348" y="3356992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56÷8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08336" y="4113076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54÷9</a:t>
              </a:r>
              <a:endParaRPr lang="ko-KR" altLang="en-US" sz="1900" dirty="0" smtClean="0">
                <a:latin typeface="+mj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46738" y="3429000"/>
              <a:ext cx="10757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j-lt"/>
                </a:rPr>
                <a:t>30÷5</a:t>
              </a:r>
              <a:endParaRPr lang="ko-KR" altLang="en-US" sz="1900" dirty="0" smtClean="0">
                <a:latin typeface="+mj-l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535243" y="4761148"/>
            <a:ext cx="10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어떤 색을 칠해야 할까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847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847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4847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107504" y="5310479"/>
            <a:ext cx="1447031" cy="318837"/>
            <a:chOff x="6951393" y="5183627"/>
            <a:chExt cx="1905083" cy="419764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619672" y="5294560"/>
            <a:ext cx="1447031" cy="318837"/>
            <a:chOff x="6951393" y="5183627"/>
            <a:chExt cx="1905083" cy="419764"/>
          </a:xfrm>
        </p:grpSpPr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53"/>
            <p:cNvSpPr txBox="1"/>
            <p:nvPr/>
          </p:nvSpPr>
          <p:spPr>
            <a:xfrm>
              <a:off x="7023303" y="5282078"/>
              <a:ext cx="1342576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37" y="2284089"/>
            <a:ext cx="1264393" cy="150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각 영역에 해당하는 색상이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 클릭 시 미니 풀이 팝업 창이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(16, 17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(18~21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32849" y="1978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42" y="44008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80" y="371216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23" y="36604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50" y="23473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42" y="247124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268511" y="24148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206573" y="24148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936385" y="3825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946738" y="3795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652668" y="4587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855779" y="5077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853883" y="5084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918434" y="5093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998862" y="5103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683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65311" y="1772816"/>
            <a:ext cx="6890841" cy="3878700"/>
            <a:chOff x="65311" y="1772816"/>
            <a:chExt cx="6890841" cy="3878700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" r="2839"/>
            <a:stretch/>
          </p:blipFill>
          <p:spPr bwMode="auto">
            <a:xfrm>
              <a:off x="65311" y="1772816"/>
              <a:ext cx="6890841" cy="387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645870" y="2566645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5870" y="3250721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45870" y="4073006"/>
              <a:ext cx="325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72206" y="249289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빨강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72206" y="327569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72206" y="4103784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파랑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35243" y="4762889"/>
              <a:ext cx="102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어떤 색을 칠해야 할까</a:t>
              </a:r>
              <a:r>
                <a:rPr lang="en-US" altLang="ko-KR" dirty="0" smtClean="0">
                  <a:latin typeface="+mn-ea"/>
                  <a:ea typeface="+mn-ea"/>
                </a:rPr>
                <a:t>?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19375" y="2154951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49÷7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68044" y="2096852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16÷2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16988" y="3250721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56÷8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64960" y="4113076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54÷9</a:t>
              </a:r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01064" y="3429000"/>
              <a:ext cx="76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30÷5</a:t>
              </a:r>
              <a:endParaRPr lang="ko-KR" altLang="en-US" sz="1400" dirty="0" smtClean="0">
                <a:latin typeface="+mj-lt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나눗셈의 몫을 구하여 알맞은 색을 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8CB84CE-0C0D-4308-83EA-F6B9A6398742}"/>
              </a:ext>
            </a:extLst>
          </p:cNvPr>
          <p:cNvSpPr/>
          <p:nvPr/>
        </p:nvSpPr>
        <p:spPr>
          <a:xfrm>
            <a:off x="251520" y="1376772"/>
            <a:ext cx="6667165" cy="36517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67">
            <a:extLst>
              <a:ext uri="{FF2B5EF4-FFF2-40B4-BE49-F238E27FC236}">
                <a16:creationId xmlns="" xmlns:a16="http://schemas.microsoft.com/office/drawing/2014/main" id="{6597602A-1E44-4D67-A20D-8AB154B38945}"/>
              </a:ext>
            </a:extLst>
          </p:cNvPr>
          <p:cNvSpPr/>
          <p:nvPr/>
        </p:nvSpPr>
        <p:spPr>
          <a:xfrm>
            <a:off x="391615" y="1243483"/>
            <a:ext cx="561114" cy="266577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="" xmlns:a16="http://schemas.microsoft.com/office/drawing/2014/main" id="{A9229DE7-69D5-4F5E-BD46-171758C0E448}"/>
              </a:ext>
            </a:extLst>
          </p:cNvPr>
          <p:cNvSpPr/>
          <p:nvPr/>
        </p:nvSpPr>
        <p:spPr>
          <a:xfrm flipH="1" flipV="1">
            <a:off x="5230404" y="5031183"/>
            <a:ext cx="195359" cy="20597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1025583" y="1736812"/>
            <a:ext cx="1487764" cy="901573"/>
            <a:chOff x="3178316" y="1420595"/>
            <a:chExt cx="1487764" cy="901573"/>
          </a:xfrm>
        </p:grpSpPr>
        <p:sp>
          <p:nvSpPr>
            <p:cNvPr id="139" name="TextBox 138"/>
            <p:cNvSpPr txBox="1"/>
            <p:nvPr/>
          </p:nvSpPr>
          <p:spPr>
            <a:xfrm>
              <a:off x="3449844" y="1420595"/>
              <a:ext cx="1216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49÷7=7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40" name="왼쪽 대괄호 139"/>
            <p:cNvSpPr/>
            <p:nvPr/>
          </p:nvSpPr>
          <p:spPr bwMode="auto">
            <a:xfrm>
              <a:off x="3178316" y="1580340"/>
              <a:ext cx="173740" cy="564128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37144" y="1952836"/>
              <a:ext cx="121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56÷8=7</a:t>
              </a:r>
              <a:endParaRPr lang="ko-KR" altLang="en-US" sz="1800" dirty="0" smtClean="0">
                <a:latin typeface="+mj-lt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025583" y="2978368"/>
            <a:ext cx="1501134" cy="954688"/>
            <a:chOff x="2400160" y="2600908"/>
            <a:chExt cx="1501134" cy="954688"/>
          </a:xfrm>
        </p:grpSpPr>
        <p:sp>
          <p:nvSpPr>
            <p:cNvPr id="143" name="TextBox 142"/>
            <p:cNvSpPr txBox="1"/>
            <p:nvPr/>
          </p:nvSpPr>
          <p:spPr>
            <a:xfrm>
              <a:off x="2589684" y="2600908"/>
              <a:ext cx="131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30÷5=6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74392" y="3186264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54÷9=6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45" name="왼쪽 대괄호 144"/>
            <p:cNvSpPr/>
            <p:nvPr/>
          </p:nvSpPr>
          <p:spPr bwMode="auto">
            <a:xfrm>
              <a:off x="2400160" y="2785574"/>
              <a:ext cx="173740" cy="582205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324682" y="4319808"/>
            <a:ext cx="11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+mj-lt"/>
              </a:rPr>
              <a:t>16÷2=8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1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968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390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178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/>
          <p:cNvSpPr/>
          <p:nvPr/>
        </p:nvSpPr>
        <p:spPr>
          <a:xfrm>
            <a:off x="4758049" y="1987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빨강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758049" y="32211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초록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758049" y="42998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파랑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15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1" y="19968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1" y="32390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1" y="43178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419476" y="19878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7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3419476" y="3221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6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419476" y="429987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8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9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107504" y="5310479"/>
            <a:ext cx="1447031" cy="318837"/>
            <a:chOff x="6951393" y="5183627"/>
            <a:chExt cx="1905083" cy="419764"/>
          </a:xfrm>
        </p:grpSpPr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1619672" y="5294560"/>
            <a:ext cx="1447031" cy="318837"/>
            <a:chOff x="6951393" y="5183627"/>
            <a:chExt cx="1905083" cy="419764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" name="TextBox 53"/>
            <p:cNvSpPr txBox="1"/>
            <p:nvPr/>
          </p:nvSpPr>
          <p:spPr>
            <a:xfrm>
              <a:off x="7023303" y="5282078"/>
              <a:ext cx="1342576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58325" y="1968677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029956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02065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056260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484784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4" y="1544492"/>
            <a:ext cx="270963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 전체 활동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2441" y="2472733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색칠하여 비밀번호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53"/>
          <p:cNvSpPr txBox="1"/>
          <p:nvPr/>
        </p:nvSpPr>
        <p:spPr>
          <a:xfrm>
            <a:off x="562709" y="3503600"/>
            <a:ext cx="623241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칸의 몫에 알맞은 색을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칠합니다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색깔이 정해지지</a:t>
            </a: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않은 몫이 있는 칸에는 색을 칠하지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않습니다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57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2" y="4127180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8" y="3465004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550009" y="4165361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과정을 반복하여 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완성합니다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627784" y="5319974"/>
            <a:ext cx="1980911" cy="289505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267744" y="5326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6" y="414607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7" y="412184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오른쪽 표가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표가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42441" y="1412776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29780" y="5337212"/>
            <a:ext cx="2002379" cy="296010"/>
            <a:chOff x="290979" y="2009759"/>
            <a:chExt cx="2665167" cy="433388"/>
          </a:xfrm>
        </p:grpSpPr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색칠하여 비밀번호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97327"/>
            <a:ext cx="3177385" cy="207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72" y="2269714"/>
            <a:ext cx="3241792" cy="157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8" y="2040419"/>
            <a:ext cx="294361" cy="23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15" y="284359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3383868" y="281303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424758" y="2487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3" y="461713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53"/>
          <p:cNvSpPr txBox="1"/>
          <p:nvPr/>
        </p:nvSpPr>
        <p:spPr>
          <a:xfrm>
            <a:off x="562709" y="4655313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(21)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가장 먼저 찾은 학생이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우승합니다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타원 79"/>
          <p:cNvSpPr/>
          <p:nvPr/>
        </p:nvSpPr>
        <p:spPr>
          <a:xfrm>
            <a:off x="594765" y="1894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7247" y="2304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5516" y="2304989"/>
            <a:ext cx="6732748" cy="20676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2008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58325" y="1968677"/>
            <a:ext cx="1605363" cy="414946"/>
            <a:chOff x="158325" y="1539610"/>
            <a:chExt cx="1605363" cy="414946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TextBox 53"/>
          <p:cNvSpPr txBox="1"/>
          <p:nvPr/>
        </p:nvSpPr>
        <p:spPr>
          <a:xfrm>
            <a:off x="1891752" y="2029956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8" y="302065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53"/>
          <p:cNvSpPr txBox="1"/>
          <p:nvPr/>
        </p:nvSpPr>
        <p:spPr>
          <a:xfrm>
            <a:off x="578589" y="3068960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일정 시간을 정하고 제시된 그림을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살펴봅니다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58325" y="1484784"/>
            <a:ext cx="1605363" cy="414946"/>
            <a:chOff x="158325" y="1539610"/>
            <a:chExt cx="1605363" cy="414946"/>
          </a:xfrm>
        </p:grpSpPr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53"/>
          <p:cNvSpPr txBox="1"/>
          <p:nvPr/>
        </p:nvSpPr>
        <p:spPr>
          <a:xfrm>
            <a:off x="1934374" y="1544492"/>
            <a:ext cx="270963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모둠활동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2472733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3" name="TextBox 53"/>
          <p:cNvSpPr txBox="1"/>
          <p:nvPr/>
        </p:nvSpPr>
        <p:spPr>
          <a:xfrm>
            <a:off x="528953" y="3521421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공통점 찾기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각자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3" y="345421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492949" y="3971237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친구와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비교하며 공통점을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확인합니다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8" y="4365104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9" y="4941168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3"/>
          <p:cNvSpPr txBox="1"/>
          <p:nvPr/>
        </p:nvSpPr>
        <p:spPr>
          <a:xfrm>
            <a:off x="588114" y="4392397"/>
            <a:ext cx="623241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다시 제시된 그림을 살펴본 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&lt;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차이점 찾기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각자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3"/>
          <p:cNvSpPr txBox="1"/>
          <p:nvPr/>
        </p:nvSpPr>
        <p:spPr>
          <a:xfrm>
            <a:off x="588114" y="4982225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활동지를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비교하며 차이점을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확인합니다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68" y="551408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15" y="558127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58" y="55140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6841" y="556795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4666" y="55708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8045" y="558127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2096449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9586" y="3473796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smtClean="0">
                <a:solidFill>
                  <a:schemeClr val="bg1"/>
                </a:solidFill>
              </a:rPr>
              <a:t>공통점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93712" y="4356450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smtClean="0">
                <a:solidFill>
                  <a:schemeClr val="bg1"/>
                </a:solidFill>
              </a:rPr>
              <a:t>차</a:t>
            </a:r>
            <a:r>
              <a:rPr lang="ko-KR" altLang="en-US" sz="1900" b="1">
                <a:solidFill>
                  <a:schemeClr val="bg1"/>
                </a:solidFill>
              </a:rPr>
              <a:t>이</a:t>
            </a:r>
            <a:r>
              <a:rPr lang="ko-KR" altLang="en-US" sz="1900" b="1" smtClean="0">
                <a:solidFill>
                  <a:schemeClr val="bg1"/>
                </a:solidFill>
              </a:rPr>
              <a:t>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작성하기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1340768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8" y="2151557"/>
            <a:ext cx="5410143" cy="30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0527" y="2107114"/>
            <a:ext cx="426020" cy="47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가</a:t>
            </a:r>
            <a:endParaRPr lang="ko-KR" altLang="en-US" sz="1900" dirty="0"/>
          </a:p>
        </p:txBody>
      </p:sp>
      <p:sp>
        <p:nvSpPr>
          <p:cNvPr id="60" name="직사각형 59"/>
          <p:cNvSpPr/>
          <p:nvPr/>
        </p:nvSpPr>
        <p:spPr>
          <a:xfrm>
            <a:off x="755576" y="3631878"/>
            <a:ext cx="426020" cy="323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나</a:t>
            </a:r>
          </a:p>
        </p:txBody>
      </p:sp>
      <p:sp>
        <p:nvSpPr>
          <p:cNvPr id="39" name="타원 38"/>
          <p:cNvSpPr/>
          <p:nvPr/>
        </p:nvSpPr>
        <p:spPr>
          <a:xfrm>
            <a:off x="575556" y="2016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45199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95" y="554869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62" y="550055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8443" y="553827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26365" y="555129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1902" y="553379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150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2058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suh_h_0301_03_0011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45484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완성하기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완성하기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1340768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7519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53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07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99" y="55537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77518"/>
              </p:ext>
            </p:extLst>
          </p:nvPr>
        </p:nvGraphicFramePr>
        <p:xfrm>
          <a:off x="503548" y="249458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그림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가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학생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만들 수 있는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만들 수 있는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나눗셈식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05061" y="1940635"/>
            <a:ext cx="2076261" cy="47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900" dirty="0" smtClean="0"/>
              <a:t>&lt;</a:t>
            </a:r>
            <a:r>
              <a:rPr lang="ko-KR" altLang="en-US" sz="1900" dirty="0" smtClean="0"/>
              <a:t>공통점 찾기</a:t>
            </a:r>
            <a:r>
              <a:rPr lang="en-US" altLang="ko-KR" sz="1900" dirty="0" smtClean="0"/>
              <a:t>&gt;</a:t>
            </a:r>
            <a:endParaRPr lang="ko-KR" altLang="en-US" sz="1900" dirty="0"/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19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62" y="550055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378563" y="2414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7307" y="1996391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smtClean="0">
                <a:solidFill>
                  <a:schemeClr val="bg1"/>
                </a:solidFill>
              </a:rPr>
              <a:t>공통점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2441" y="1340768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공통점과 차이점 찾기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81803" y="550250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3748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82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36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55537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50"/>
              </p:ext>
            </p:extLst>
          </p:nvPr>
        </p:nvGraphicFramePr>
        <p:xfrm>
          <a:off x="503548" y="2494580"/>
          <a:ext cx="6096000" cy="269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그림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가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모둠당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 학생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모둠의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나눗셈 문제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만들기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B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05061" y="1940635"/>
            <a:ext cx="2076261" cy="47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900" dirty="0" smtClean="0"/>
              <a:t>&lt;</a:t>
            </a:r>
            <a:r>
              <a:rPr lang="ko-KR" altLang="en-US" sz="1900" dirty="0" smtClean="0"/>
              <a:t>차</a:t>
            </a:r>
            <a:r>
              <a:rPr lang="ko-KR" altLang="en-US" sz="1900" dirty="0"/>
              <a:t>이</a:t>
            </a:r>
            <a:r>
              <a:rPr lang="ko-KR" altLang="en-US" sz="1900" dirty="0" smtClean="0"/>
              <a:t>점 찾기</a:t>
            </a:r>
            <a:r>
              <a:rPr lang="en-US" altLang="ko-KR" sz="1900" dirty="0" smtClean="0"/>
              <a:t>&gt;</a:t>
            </a:r>
            <a:endParaRPr lang="ko-KR" altLang="en-US" sz="1900" dirty="0"/>
          </a:p>
        </p:txBody>
      </p:sp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32" y="55511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378563" y="2414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93659" y="1996391"/>
            <a:ext cx="1603481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smtClean="0">
                <a:solidFill>
                  <a:schemeClr val="bg1"/>
                </a:solidFill>
              </a:rPr>
              <a:t>차</a:t>
            </a:r>
            <a:r>
              <a:rPr lang="ko-KR" altLang="en-US" sz="1900" b="1">
                <a:solidFill>
                  <a:schemeClr val="bg1"/>
                </a:solidFill>
              </a:rPr>
              <a:t>이</a:t>
            </a:r>
            <a:r>
              <a:rPr lang="ko-KR" altLang="en-US" sz="1900" b="1" smtClean="0">
                <a:solidFill>
                  <a:schemeClr val="bg1"/>
                </a:solidFill>
              </a:rPr>
              <a:t>점 찾기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7697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통해 곱셈과 나눗셈의 관계를 이해하고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이용하여 나눗셈의 몫을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995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1500" y="1808820"/>
            <a:ext cx="6978522" cy="3797595"/>
            <a:chOff x="71500" y="1808820"/>
            <a:chExt cx="6978522" cy="379759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" r="7568"/>
            <a:stretch/>
          </p:blipFill>
          <p:spPr bwMode="auto">
            <a:xfrm>
              <a:off x="71500" y="1808820"/>
              <a:ext cx="6978522" cy="3797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70429" y="2968377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21÷3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33997" y="2744924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9×2=18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3997" y="3429000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7×3=21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3997" y="4041068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6×4=24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4703" y="273563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노</a:t>
              </a:r>
              <a:r>
                <a:rPr lang="ko-KR" altLang="en-US" sz="1800">
                  <a:latin typeface="+mn-ea"/>
                  <a:ea typeface="+mn-ea"/>
                </a:rPr>
                <a:t>랑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34703" y="3422613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34703" y="407184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</a:t>
              </a:r>
              <a:r>
                <a:rPr lang="ko-KR" altLang="en-US" sz="1800">
                  <a:latin typeface="+mn-ea"/>
                  <a:ea typeface="+mn-ea"/>
                </a:rPr>
                <a:t>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8379" y="4761148"/>
              <a:ext cx="1221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어떤 색을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  <a:ea typeface="+mn-ea"/>
                </a:rPr>
                <a:t>칠해야 할까</a:t>
              </a:r>
              <a:r>
                <a:rPr lang="en-US" altLang="ko-KR" sz="1400" dirty="0" smtClean="0">
                  <a:latin typeface="+mn-ea"/>
                  <a:ea typeface="+mn-ea"/>
                </a:rPr>
                <a:t>?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9000" y="4528592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24÷6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60032" y="4726885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21÷7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04148" y="4309936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24÷4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6199" y="2735342"/>
              <a:ext cx="76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18÷9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43201" y="1308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7023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8301" y="1975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혼자 하는 경우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3438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04316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314536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5323" y="3086707"/>
            <a:ext cx="5553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5683" y="3490980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위치별로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칠해야 하는 색을 파악한 뒤 색칠하여 그림을 완성합니다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504995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3012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35562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3530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124484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내용이 같이 들어갈 수 있으면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5323" y="308670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쪽과 문제를 풀어 색칠하는 쪽으로 편을 나누고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5683" y="3724000"/>
            <a:ext cx="55538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쪽은 곱셈식이나 나눗셈을 하나 골라서 말하고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푸는 쪽은 해당하는 칸을 골라 알맞은 색을 칠합니다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" y="31164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3736082"/>
            <a:ext cx="342876" cy="35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571205" y="260787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이상 여럿이 하는 경우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419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3493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0119" y="53043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7784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18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72" y="535302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64" y="535562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들어갈 수 있으면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함께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5323" y="2657847"/>
            <a:ext cx="5553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순서를 번갈아 가며 한 칸씩 색칠하고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함께 협동하여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1" y="2699041"/>
            <a:ext cx="335460" cy="33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61758" y="2511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각 영역에 해당하는 색상이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 클릭 시 미니 풀이 팝업 창이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71500" y="1808820"/>
            <a:ext cx="6978522" cy="3797595"/>
            <a:chOff x="71500" y="1808820"/>
            <a:chExt cx="6978522" cy="3797595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" r="7568"/>
            <a:stretch/>
          </p:blipFill>
          <p:spPr bwMode="auto">
            <a:xfrm>
              <a:off x="71500" y="1808820"/>
              <a:ext cx="6978522" cy="3797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60904" y="2996952"/>
              <a:ext cx="767080" cy="393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21÷3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3997" y="2744924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9×2=18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3997" y="3429000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7×3=21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3997" y="4079168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6×4=24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72803" y="275468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노</a:t>
              </a:r>
              <a:r>
                <a:rPr lang="ko-KR" altLang="en-US" sz="1800" dirty="0">
                  <a:latin typeface="+mn-ea"/>
                  <a:ea typeface="+mn-ea"/>
                </a:rPr>
                <a:t>랑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72803" y="3441663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2803" y="409089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</a:t>
              </a:r>
              <a:r>
                <a:rPr lang="ko-KR" altLang="en-US" sz="1800">
                  <a:latin typeface="+mn-ea"/>
                  <a:ea typeface="+mn-ea"/>
                </a:rPr>
                <a:t>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88483" y="4761148"/>
              <a:ext cx="102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어떤 색을 칠해야 할까</a:t>
              </a:r>
              <a:r>
                <a:rPr lang="en-US" altLang="ko-KR" dirty="0" smtClean="0">
                  <a:latin typeface="+mn-ea"/>
                  <a:ea typeface="+mn-ea"/>
                </a:rPr>
                <a:t>?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9000" y="452859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24÷6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06382" y="46531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21÷7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04148" y="43099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24÷4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56199" y="273534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18÷9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132849" y="1978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366367" y="5384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386099" y="5384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16" y="276055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48" y="298918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901" y="43623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69" y="486334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20" y="459494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54" y="2268127"/>
            <a:ext cx="1359560" cy="158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4402451" y="2760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205258" y="2614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689557" y="4194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686782" y="4737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682757" y="4441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4048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312" y="894491"/>
            <a:ext cx="6918956" cy="874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68168" y="13047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3047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44877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찾아 알맞은 색을 칠해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74" y="126876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71500" y="1808820"/>
            <a:ext cx="6978522" cy="3797595"/>
            <a:chOff x="71500" y="1808820"/>
            <a:chExt cx="6978522" cy="3797595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" r="7568"/>
            <a:stretch/>
          </p:blipFill>
          <p:spPr bwMode="auto">
            <a:xfrm>
              <a:off x="71500" y="1808820"/>
              <a:ext cx="6978522" cy="3797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60904" y="2996952"/>
              <a:ext cx="767080" cy="393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21÷3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3997" y="2744924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9×2=18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3997" y="3429000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7×3=21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3997" y="4041068"/>
              <a:ext cx="11416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6×4=24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34703" y="2735632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노</a:t>
              </a:r>
              <a:r>
                <a:rPr lang="ko-KR" altLang="en-US" sz="1800">
                  <a:latin typeface="+mn-ea"/>
                  <a:ea typeface="+mn-ea"/>
                </a:rPr>
                <a:t>랑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34703" y="3422613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4703" y="4071846"/>
              <a:ext cx="6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+mn-ea"/>
                  <a:ea typeface="+mn-ea"/>
                </a:rPr>
                <a:t>초</a:t>
              </a:r>
              <a:r>
                <a:rPr lang="ko-KR" altLang="en-US" sz="1800">
                  <a:latin typeface="+mn-ea"/>
                  <a:ea typeface="+mn-ea"/>
                </a:rPr>
                <a:t>록</a:t>
              </a:r>
              <a:endParaRPr lang="ko-KR" altLang="en-US" sz="1800" dirty="0" smtClean="0"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88483" y="4725144"/>
              <a:ext cx="102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어떤 색을 칠해야 할까</a:t>
              </a:r>
              <a:r>
                <a:rPr lang="en-US" altLang="ko-KR" dirty="0" smtClean="0">
                  <a:latin typeface="+mn-ea"/>
                  <a:ea typeface="+mn-ea"/>
                </a:rPr>
                <a:t>?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9000" y="452859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24÷6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06382" y="46531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21÷7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04148" y="4309936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24÷4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56199" y="2735342"/>
              <a:ext cx="76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18÷9</a:t>
              </a:r>
            </a:p>
            <a:p>
              <a:pPr algn="ctr"/>
              <a:endParaRPr lang="ko-KR" altLang="en-US" sz="1400" dirty="0" smtClean="0">
                <a:latin typeface="+mj-lt"/>
              </a:endParaRP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80134" y="1778388"/>
            <a:ext cx="2212984" cy="332859"/>
            <a:chOff x="3643487" y="2144747"/>
            <a:chExt cx="2673309" cy="332859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643487" y="2144747"/>
              <a:ext cx="2673309" cy="33285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색칠할 색을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그림에서 알맞은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나눗셈식을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고르세요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8CB84CE-0C0D-4308-83EA-F6B9A6398742}"/>
              </a:ext>
            </a:extLst>
          </p:cNvPr>
          <p:cNvSpPr/>
          <p:nvPr/>
        </p:nvSpPr>
        <p:spPr>
          <a:xfrm>
            <a:off x="251520" y="1142516"/>
            <a:ext cx="6667165" cy="38860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67">
            <a:extLst>
              <a:ext uri="{FF2B5EF4-FFF2-40B4-BE49-F238E27FC236}">
                <a16:creationId xmlns="" xmlns:a16="http://schemas.microsoft.com/office/drawing/2014/main" id="{6597602A-1E44-4D67-A20D-8AB154B38945}"/>
              </a:ext>
            </a:extLst>
          </p:cNvPr>
          <p:cNvSpPr/>
          <p:nvPr/>
        </p:nvSpPr>
        <p:spPr>
          <a:xfrm>
            <a:off x="391615" y="1023512"/>
            <a:ext cx="561114" cy="266577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5" name="직각 삼각형 94">
            <a:extLst>
              <a:ext uri="{FF2B5EF4-FFF2-40B4-BE49-F238E27FC236}">
                <a16:creationId xmlns="" xmlns:a16="http://schemas.microsoft.com/office/drawing/2014/main" id="{A9229DE7-69D5-4F5E-BD46-171758C0E448}"/>
              </a:ext>
            </a:extLst>
          </p:cNvPr>
          <p:cNvSpPr/>
          <p:nvPr/>
        </p:nvSpPr>
        <p:spPr>
          <a:xfrm flipH="1" flipV="1">
            <a:off x="5230404" y="5031183"/>
            <a:ext cx="195359" cy="20597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070" y="1456598"/>
            <a:ext cx="4978137" cy="3205829"/>
            <a:chOff x="611070" y="1456598"/>
            <a:chExt cx="4978137" cy="3205829"/>
          </a:xfrm>
        </p:grpSpPr>
        <p:sp>
          <p:nvSpPr>
            <p:cNvPr id="98" name="TextBox 97"/>
            <p:cNvSpPr txBox="1"/>
            <p:nvPr/>
          </p:nvSpPr>
          <p:spPr>
            <a:xfrm>
              <a:off x="2792338" y="2564903"/>
              <a:ext cx="131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21÷3=3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11070" y="1772815"/>
              <a:ext cx="1150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+mn-ea"/>
                </a:rPr>
                <a:t>9×2=18</a:t>
              </a:r>
              <a:endParaRPr lang="en-US" altLang="ko-KR" sz="1800" dirty="0"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11070" y="2879647"/>
              <a:ext cx="1150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+mn-ea"/>
                </a:rPr>
                <a:t>7×3=21</a:t>
              </a:r>
              <a:endParaRPr lang="en-US" altLang="ko-KR" sz="1800" dirty="0">
                <a:latin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11560" y="4031775"/>
              <a:ext cx="1150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 smtClean="0">
                  <a:latin typeface="+mn-ea"/>
                </a:rPr>
                <a:t>6×4=24</a:t>
              </a:r>
              <a:endParaRPr lang="en-US" altLang="ko-KR" sz="1800" dirty="0"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21874" y="3753036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24÷6=4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64346" y="3150259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21÷7=3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28832" y="4293095"/>
              <a:ext cx="112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24÷4=6</a:t>
              </a:r>
              <a:endParaRPr lang="ko-KR" altLang="en-US" sz="1800" dirty="0" smtClean="0">
                <a:latin typeface="+mj-lt"/>
              </a:endParaRPr>
            </a:p>
          </p:txBody>
        </p:sp>
        <p:pic>
          <p:nvPicPr>
            <p:cNvPr id="113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781882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897625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186" y="404975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2836242" y="1456598"/>
              <a:ext cx="1216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18÷9=2</a:t>
              </a:r>
            </a:p>
            <a:p>
              <a:pPr algn="ctr"/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7" name="왼쪽 대괄호 6"/>
            <p:cNvSpPr/>
            <p:nvPr/>
          </p:nvSpPr>
          <p:spPr bwMode="auto">
            <a:xfrm>
              <a:off x="2488514" y="1640736"/>
              <a:ext cx="173740" cy="564128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36242" y="1988839"/>
              <a:ext cx="121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+mj-lt"/>
                </a:rPr>
                <a:t>18÷2=9</a:t>
              </a:r>
              <a:endParaRPr lang="ko-KR" altLang="en-US" sz="1800" dirty="0" smtClean="0">
                <a:latin typeface="+mj-lt"/>
              </a:endParaRPr>
            </a:p>
          </p:txBody>
        </p:sp>
        <p:sp>
          <p:nvSpPr>
            <p:cNvPr id="118" name="왼쪽 대괄호 117"/>
            <p:cNvSpPr/>
            <p:nvPr/>
          </p:nvSpPr>
          <p:spPr bwMode="auto">
            <a:xfrm>
              <a:off x="2488514" y="2749569"/>
              <a:ext cx="173740" cy="582205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왼쪽 대괄호 124"/>
            <p:cNvSpPr/>
            <p:nvPr/>
          </p:nvSpPr>
          <p:spPr bwMode="auto">
            <a:xfrm>
              <a:off x="2468792" y="3933056"/>
              <a:ext cx="173740" cy="582205"/>
            </a:xfrm>
            <a:prstGeom prst="leftBracke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81" y="1755170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81" y="287091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771" y="404975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직사각형 136"/>
            <p:cNvSpPr/>
            <p:nvPr/>
          </p:nvSpPr>
          <p:spPr>
            <a:xfrm>
              <a:off x="4942386" y="173681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 smtClean="0">
                  <a:latin typeface="+mn-ea"/>
                  <a:ea typeface="+mn-ea"/>
                </a:rPr>
                <a:t>노랑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42386" y="285293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 smtClean="0">
                  <a:latin typeface="+mn-ea"/>
                  <a:ea typeface="+mn-ea"/>
                </a:rPr>
                <a:t>주황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942876" y="403177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 smtClean="0">
                  <a:latin typeface="+mn-ea"/>
                  <a:ea typeface="+mn-ea"/>
                </a:rPr>
                <a:t>초록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687917" y="1603887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2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42940</TotalTime>
  <Words>1611</Words>
  <Application>Microsoft Office PowerPoint</Application>
  <PresentationFormat>화면 슬라이드 쇼(4:3)</PresentationFormat>
  <Paragraphs>666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7649</cp:revision>
  <dcterms:created xsi:type="dcterms:W3CDTF">2008-07-15T12:19:11Z</dcterms:created>
  <dcterms:modified xsi:type="dcterms:W3CDTF">2022-02-16T05:15:22Z</dcterms:modified>
</cp:coreProperties>
</file>