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288" r:id="rId4"/>
    <p:sldId id="1327" r:id="rId5"/>
    <p:sldId id="1353" r:id="rId6"/>
    <p:sldId id="1354" r:id="rId7"/>
    <p:sldId id="1361" r:id="rId8"/>
    <p:sldId id="1358" r:id="rId9"/>
    <p:sldId id="1289" r:id="rId10"/>
    <p:sldId id="1360" r:id="rId11"/>
    <p:sldId id="1315" r:id="rId12"/>
    <p:sldId id="1357" r:id="rId13"/>
    <p:sldId id="1351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CD5B5"/>
    <a:srgbClr val="FFFFFF"/>
    <a:srgbClr val="FFD0E4"/>
    <a:srgbClr val="F27712"/>
    <a:srgbClr val="FF9900"/>
    <a:srgbClr val="D0ECD8"/>
    <a:srgbClr val="D4EFFD"/>
    <a:srgbClr val="FF9999"/>
    <a:srgbClr val="A46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3" autoAdjust="0"/>
    <p:restoredTop sz="96921" autoAdjust="0"/>
  </p:normalViewPr>
  <p:slideViewPr>
    <p:cSldViewPr>
      <p:cViewPr>
        <p:scale>
          <a:sx n="100" d="100"/>
          <a:sy n="100" d="100"/>
        </p:scale>
        <p:origin x="-2166" y="-3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data2.tsherpa.co.kr/tsherpa/MultiMedia/Flash/2020/curri/index.html?flashxmlnum=yein820&amp;classa=A8-C1-41-MM-MM-04-04-01-0-0-0-0&amp;classno=MM_41_04/suh_0401_03_0001/suh_0401_03_0001_203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data2.tsherpa.co.kr/tsherpa/MultiMedia/Flash/2020/curri/index.html?flashxmlnum=yein820&amp;classa=A8-C1-41-MM-MM-04-04-01-0-0-0-0&amp;classno=MM_41_04/suh_0401_03_0001/suh_0401_03_0001_101_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29187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5573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13816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4913" y="980728"/>
            <a:ext cx="558062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>
                <a:latin typeface="+mn-ea"/>
                <a:ea typeface="+mn-ea"/>
              </a:rPr>
              <a:t>우리는 지구 지킴이</a:t>
            </a:r>
            <a:endParaRPr lang="en-US" altLang="ko-KR" sz="1900" smtClean="0">
              <a:latin typeface="+mn-ea"/>
              <a:ea typeface="+mn-ea"/>
            </a:endParaRPr>
          </a:p>
          <a:p>
            <a:pPr algn="ctr"/>
            <a:r>
              <a:rPr lang="ko-KR" altLang="en-US" sz="1900" smtClean="0">
                <a:latin typeface="+mn-ea"/>
                <a:ea typeface="+mn-ea"/>
              </a:rPr>
              <a:t>부릉부릉 </a:t>
            </a:r>
            <a:r>
              <a:rPr lang="ko-KR" altLang="en-US" sz="1900" dirty="0">
                <a:latin typeface="+mn-ea"/>
                <a:ea typeface="+mn-ea"/>
              </a:rPr>
              <a:t>자동차를 탔더니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후다닥 탄소 발자국이 따라오네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꼬깃꼬깃</a:t>
            </a:r>
            <a:r>
              <a:rPr lang="en-US" altLang="ko-KR" sz="1900" dirty="0">
                <a:latin typeface="+mn-ea"/>
                <a:ea typeface="+mn-ea"/>
              </a:rPr>
              <a:t> </a:t>
            </a:r>
            <a:r>
              <a:rPr lang="ko-KR" altLang="en-US" sz="1900" dirty="0">
                <a:latin typeface="+mn-ea"/>
                <a:ea typeface="+mn-ea"/>
              </a:rPr>
              <a:t>쓰레기를 함부로 버렸더니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성큼성큼 탄소 발자국이 따라오네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</a:p>
          <a:p>
            <a:pPr algn="ctr"/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자동차를 안 타고 자전거를 탔더니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어라</a:t>
            </a:r>
            <a:r>
              <a:rPr lang="en-US" altLang="ko-KR" sz="1900" dirty="0">
                <a:latin typeface="+mn-ea"/>
                <a:ea typeface="+mn-ea"/>
              </a:rPr>
              <a:t>? </a:t>
            </a:r>
            <a:r>
              <a:rPr lang="ko-KR" altLang="en-US" sz="1900" dirty="0">
                <a:latin typeface="+mn-ea"/>
                <a:ea typeface="+mn-ea"/>
              </a:rPr>
              <a:t>탄소 발자국이 따라오지 않아</a:t>
            </a:r>
            <a:r>
              <a:rPr lang="en-US" altLang="ko-KR" sz="1900" dirty="0">
                <a:latin typeface="+mn-ea"/>
                <a:ea typeface="+mn-ea"/>
              </a:rPr>
              <a:t>!</a:t>
            </a: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낭비하지 않고 재활용을 했더니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오호</a:t>
            </a:r>
            <a:r>
              <a:rPr lang="en-US" altLang="ko-KR" sz="1900" dirty="0">
                <a:latin typeface="+mn-ea"/>
                <a:ea typeface="+mn-ea"/>
              </a:rPr>
              <a:t>! </a:t>
            </a:r>
            <a:r>
              <a:rPr lang="ko-KR" altLang="en-US" sz="1900" dirty="0">
                <a:latin typeface="+mn-ea"/>
                <a:ea typeface="+mn-ea"/>
              </a:rPr>
              <a:t>탄소 발자국이 지워지네</a:t>
            </a:r>
            <a:r>
              <a:rPr lang="en-US" altLang="ko-KR" sz="1900" dirty="0">
                <a:latin typeface="+mn-ea"/>
                <a:ea typeface="+mn-ea"/>
              </a:rPr>
              <a:t>!</a:t>
            </a:r>
          </a:p>
          <a:p>
            <a:pPr algn="ctr"/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자전거 타기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  <a:r>
              <a:rPr lang="ko-KR" altLang="en-US" sz="1900" dirty="0">
                <a:latin typeface="+mn-ea"/>
                <a:ea typeface="+mn-ea"/>
              </a:rPr>
              <a:t>재활용하기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  <a:r>
              <a:rPr lang="ko-KR" altLang="en-US" sz="1900" dirty="0">
                <a:latin typeface="+mn-ea"/>
                <a:ea typeface="+mn-ea"/>
              </a:rPr>
              <a:t>나무 </a:t>
            </a:r>
            <a:r>
              <a:rPr lang="ko-KR" altLang="en-US" sz="1900" dirty="0" smtClean="0">
                <a:latin typeface="+mn-ea"/>
                <a:ea typeface="+mn-ea"/>
              </a:rPr>
              <a:t>심기</a:t>
            </a:r>
            <a:r>
              <a:rPr lang="en-US" altLang="ko-KR" sz="1900" dirty="0" smtClean="0">
                <a:latin typeface="+mn-ea"/>
                <a:ea typeface="+mn-ea"/>
              </a:rPr>
              <a:t>······.</a:t>
            </a:r>
            <a:endParaRPr lang="en-US" altLang="ko-KR" sz="1900" dirty="0">
              <a:latin typeface="+mn-ea"/>
              <a:ea typeface="+mn-ea"/>
            </a:endParaRP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조금 귀찮아도 괜찮아</a:t>
            </a:r>
            <a:r>
              <a:rPr lang="en-US" altLang="ko-KR" sz="1900" dirty="0">
                <a:latin typeface="+mn-ea"/>
                <a:ea typeface="+mn-ea"/>
              </a:rPr>
              <a:t>, </a:t>
            </a:r>
            <a:r>
              <a:rPr lang="ko-KR" altLang="en-US" sz="1900" dirty="0">
                <a:latin typeface="+mn-ea"/>
                <a:ea typeface="+mn-ea"/>
              </a:rPr>
              <a:t>조금 힘들어도 괜찮아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</a:p>
          <a:p>
            <a:pPr algn="ctr"/>
            <a:r>
              <a:rPr lang="ko-KR" altLang="en-US" sz="1900" dirty="0">
                <a:latin typeface="+mn-ea"/>
                <a:ea typeface="+mn-ea"/>
              </a:rPr>
              <a:t>지구를 위해서라면 얼마든지 할 수 있어</a:t>
            </a:r>
            <a:r>
              <a:rPr lang="en-US" altLang="ko-KR" sz="1900" dirty="0">
                <a:latin typeface="+mn-ea"/>
                <a:ea typeface="+mn-ea"/>
              </a:rPr>
              <a:t>!</a:t>
            </a:r>
          </a:p>
          <a:p>
            <a:pPr algn="ctr"/>
            <a:r>
              <a:rPr lang="en-US" altLang="ko-KR" sz="1900" dirty="0">
                <a:latin typeface="+mn-ea"/>
                <a:ea typeface="+mn-ea"/>
              </a:rPr>
              <a:t> </a:t>
            </a:r>
            <a:r>
              <a:rPr lang="ko-KR" altLang="en-US" sz="1900" dirty="0">
                <a:latin typeface="+mn-ea"/>
                <a:ea typeface="+mn-ea"/>
              </a:rPr>
              <a:t>함께 가지 </a:t>
            </a:r>
            <a:r>
              <a:rPr lang="ko-KR" altLang="en-US" sz="1900" dirty="0" err="1">
                <a:latin typeface="+mn-ea"/>
                <a:ea typeface="+mn-ea"/>
              </a:rPr>
              <a:t>않을래</a:t>
            </a:r>
            <a:r>
              <a:rPr lang="en-US" altLang="ko-KR" sz="1900" dirty="0">
                <a:latin typeface="+mn-ea"/>
                <a:ea typeface="+mn-ea"/>
              </a:rPr>
              <a:t>? </a:t>
            </a:r>
            <a:r>
              <a:rPr lang="ko-KR" altLang="en-US" sz="1900" dirty="0">
                <a:latin typeface="+mn-ea"/>
                <a:ea typeface="+mn-ea"/>
              </a:rPr>
              <a:t>탄소 발자국 지우러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한 줄씩 나타나는 동시 텍스트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945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단원 학습 목표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235993" y="3049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87413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9133" y="3387414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cdata2.tsherpa.co.kr/tsherpa/MultiMedia/Flash/2020/curri/index.html?flashxmlnum=yein820&amp;classa=A8-C1-41-MM-MM-04-04-01-0-0-0-0&amp;classno=MM_41_04/suh_0401_03_0001/suh_0401_03_0001_203_1.html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 링크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pic>
        <p:nvPicPr>
          <p:cNvPr id="5122" name="_x53994936" descr="EMB000019182ee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52688896" descr="EMB000019182ee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575555" y="2001018"/>
            <a:ext cx="2811453" cy="1173324"/>
          </a:xfrm>
          <a:prstGeom prst="wedgeRoundRectCallout">
            <a:avLst>
              <a:gd name="adj1" fmla="val -1739"/>
              <a:gd name="adj2" fmla="val 6321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세 자리 수</a:t>
            </a:r>
            <a:r>
              <a:rPr lang="en-US" altLang="ko-KR" sz="1600" dirty="0"/>
              <a:t>)×(</a:t>
            </a:r>
            <a:r>
              <a:rPr lang="ko-KR" altLang="en-US" sz="1600" dirty="0"/>
              <a:t>두 자리 수</a:t>
            </a:r>
            <a:r>
              <a:rPr lang="en-US" altLang="ko-KR" sz="1600" dirty="0"/>
              <a:t>)</a:t>
            </a:r>
            <a:r>
              <a:rPr lang="ko-KR" altLang="en-US" sz="1600" dirty="0"/>
              <a:t>를 계산하는 방법을 배울 것 같아요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3704762" y="2001018"/>
            <a:ext cx="2811454" cy="1173324"/>
          </a:xfrm>
          <a:prstGeom prst="wedgeRoundRectCallout">
            <a:avLst>
              <a:gd name="adj1" fmla="val 1364"/>
              <a:gd name="adj2" fmla="val 73940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세 자리 수</a:t>
            </a:r>
            <a:r>
              <a:rPr lang="en-US" altLang="ko-KR" sz="1600" dirty="0"/>
              <a:t>)÷(</a:t>
            </a:r>
            <a:r>
              <a:rPr lang="ko-KR" altLang="en-US" sz="1600" dirty="0"/>
              <a:t>두 자리 수</a:t>
            </a:r>
            <a:r>
              <a:rPr lang="en-US" altLang="ko-KR" sz="1600" dirty="0"/>
              <a:t>)</a:t>
            </a:r>
            <a:r>
              <a:rPr lang="ko-KR" altLang="en-US" sz="1600" dirty="0"/>
              <a:t>를 계산하는 방법을 배울 것 같아요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1" name="타원 30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7095334" y="3800602"/>
            <a:ext cx="1971702" cy="86177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켄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suh_p_0401_03_0001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_204_1_1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를 계산하는 방법을 배울 것 같아요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직사각형 24"/>
          <p:cNvSpPr>
            <a:spLocks noChangeArrowheads="1"/>
          </p:cNvSpPr>
          <p:nvPr/>
        </p:nvSpPr>
        <p:spPr bwMode="auto">
          <a:xfrm>
            <a:off x="7095334" y="4977172"/>
            <a:ext cx="1971702" cy="86177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보니 캐릭터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suh_p_0401_03_0001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_204_1_2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두 자리 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를 계산하는 방법을 배울 것 같아요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</p:spTree>
    <p:extLst>
      <p:ext uri="{BB962C8B-B14F-4D97-AF65-F5344CB8AC3E}">
        <p14:creationId xmlns:p14="http://schemas.microsoft.com/office/powerpoint/2010/main" val="1635541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820354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세 자리 수에 </a:t>
            </a:r>
            <a:r>
              <a:rPr lang="ko-KR" altLang="en-US" sz="1900" b="1" dirty="0" err="1">
                <a:latin typeface="맑은 고딕" pitchFamily="50" charset="-127"/>
                <a:ea typeface="맑은 고딕" pitchFamily="50" charset="-127"/>
              </a:rPr>
              <a:t>몇십을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 곱해 볼까요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193875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  <p:sp>
        <p:nvSpPr>
          <p:cNvPr id="23" name="직사각형 22"/>
          <p:cNvSpPr/>
          <p:nvPr/>
        </p:nvSpPr>
        <p:spPr>
          <a:xfrm>
            <a:off x="4871846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42~43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35904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742679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291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탄소 발자국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이야기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6D1ED23-6385-4696-A144-C1EE19F42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" y="1161879"/>
            <a:ext cx="6984268" cy="4137366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38991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https://cdata2.tsherpa.co.kr/tsherpa/MultiMedia/Flash/2020/curri/index.html?flashxmlnum=yein820&amp;classa=A8-C1-41-MM-MM-04-04-01-0-0-0-0&amp;classno=MM_41_04/suh_0401_03_0001/suh_0401_03_0001_101_1.html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975143" y="9872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E95B3147-38BD-428D-8827-EDCBF5088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2468" y="4286311"/>
            <a:ext cx="4608512" cy="20258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7EF32B2-D5EA-4587-A4D5-A1EE6E4F8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96" y="841381"/>
            <a:ext cx="6924993" cy="4828651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suh_p_0401_03_0001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285" y="823232"/>
            <a:ext cx="6924993" cy="4828651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탄소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발자국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893385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mm_41_3_00_01_01_ani.mp4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17" t="6573" r="170"/>
          <a:stretch/>
        </p:blipFill>
        <p:spPr bwMode="auto">
          <a:xfrm>
            <a:off x="202553" y="1641159"/>
            <a:ext cx="3436762" cy="379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탄소 발자국 클릭하면 단어 설명하는 미니 팝업 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회 가까운 거리는 걷거나 자전거 이용하기를 실천한다면 </a:t>
            </a:r>
            <a:r>
              <a:rPr lang="ko-KR" altLang="en-US" sz="1900" b="1" u="sng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탄소 발자국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483 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줄일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실천한다면 탄소 발자국을 얼마나 줄일 수 있을지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719" y="52802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564173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실생활에서 곱셈과 나눗셈은 어떤 경우에 필요한가요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261879" y="126519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41" name="직사각형 40"/>
          <p:cNvSpPr/>
          <p:nvPr/>
        </p:nvSpPr>
        <p:spPr>
          <a:xfrm>
            <a:off x="5558701" y="126236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5429265" y="1089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38222" y="3451343"/>
            <a:ext cx="2982086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483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더하면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2415</a:t>
            </a:r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탄소 발자국을 </a:t>
            </a:r>
            <a:r>
              <a:rPr lang="en-US" altLang="ko-KR" sz="1800" b="1" spc="-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2415 g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줄일 수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6276" y="3264255"/>
            <a:ext cx="360000" cy="27227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358837DF-A1E4-4B60-82CA-C6589CB17451}"/>
              </a:ext>
            </a:extLst>
          </p:cNvPr>
          <p:cNvSpPr txBox="1"/>
          <p:nvPr/>
        </p:nvSpPr>
        <p:spPr>
          <a:xfrm>
            <a:off x="3938222" y="4425454"/>
            <a:ext cx="2982086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483×5=2415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탄소 발자국을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2415 g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줄일 수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876521D1-418F-4489-BCB5-5836E0C4F7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6276" y="4238366"/>
            <a:ext cx="360000" cy="355000"/>
          </a:xfrm>
          <a:prstGeom prst="rect">
            <a:avLst/>
          </a:prstGeom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63622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SA413-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도비라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psd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4-1_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\058079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초수학교과서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4-1-3\Links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타원 41"/>
          <p:cNvSpPr/>
          <p:nvPr/>
        </p:nvSpPr>
        <p:spPr>
          <a:xfrm>
            <a:off x="5398213" y="2370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90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73083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SA413-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도비라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psd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4-1_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\058079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초수학교과서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4-1-3\Links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9" y="1093383"/>
            <a:ext cx="6823850" cy="4311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3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17" t="6573" r="170"/>
          <a:stretch/>
        </p:blipFill>
        <p:spPr bwMode="auto">
          <a:xfrm>
            <a:off x="202553" y="1641159"/>
            <a:ext cx="3436762" cy="379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회 가까운 거리는 걷거나 자전거 이용하기를 실천한다면 </a:t>
            </a:r>
            <a:r>
              <a:rPr lang="ko-KR" altLang="en-US" sz="1900" b="1" u="sng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탄소 발자국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483 g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줄일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실천한다면 탄소 발자국을 얼마나 줄일 수 있을지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719" y="52802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실생활에서 곱셈과 나눗셈은 어떤 경우에 필요한가요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261879" y="1265197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41" name="직사각형 40"/>
          <p:cNvSpPr/>
          <p:nvPr/>
        </p:nvSpPr>
        <p:spPr>
          <a:xfrm>
            <a:off x="5558701" y="1262368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38222" y="3451343"/>
            <a:ext cx="2982086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483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더하면 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2415</a:t>
            </a:r>
            <a:r>
              <a:rPr lang="ko-KR" altLang="en-US" sz="1800" b="1" spc="-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탄소 발자국을 </a:t>
            </a:r>
            <a:r>
              <a:rPr lang="en-US" altLang="ko-KR" sz="1800" b="1" spc="-1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2415 g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줄일 수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6276" y="3264255"/>
            <a:ext cx="360000" cy="27227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358837DF-A1E4-4B60-82CA-C6589CB17451}"/>
              </a:ext>
            </a:extLst>
          </p:cNvPr>
          <p:cNvSpPr txBox="1"/>
          <p:nvPr/>
        </p:nvSpPr>
        <p:spPr>
          <a:xfrm>
            <a:off x="3938222" y="4425454"/>
            <a:ext cx="2982086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483×5=2415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탄소 발자국을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2415 g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줄일 수 있습니다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876521D1-418F-4489-BCB5-5836E0C4F7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6276" y="4238366"/>
            <a:ext cx="360000" cy="355000"/>
          </a:xfrm>
          <a:prstGeom prst="rect">
            <a:avLst/>
          </a:prstGeom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단어 설명 팝업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나올 때의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399" y="2585240"/>
            <a:ext cx="3666850" cy="101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3194921" y="2579162"/>
            <a:ext cx="133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탄소 발자국</a:t>
            </a:r>
            <a:endParaRPr lang="en-US" altLang="ko-KR" sz="1600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961731" y="2980806"/>
            <a:ext cx="3509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우리가 일상생활 속에서 물건을 만들고 쓰는 데 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발생하는 </a:t>
            </a:r>
            <a:r>
              <a:rPr lang="ko-KR" altLang="en-US" sz="1600" spc="-150" smtClean="0">
                <a:latin typeface="맑은 고딕" pitchFamily="50" charset="-127"/>
                <a:ea typeface="맑은 고딕" pitchFamily="50" charset="-127"/>
              </a:rPr>
              <a:t>이산화 탄소의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양</a:t>
            </a:r>
            <a:endParaRPr lang="en-US" altLang="ko-KR" sz="16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414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17" t="6573" r="170"/>
          <a:stretch/>
        </p:blipFill>
        <p:spPr bwMode="auto">
          <a:xfrm>
            <a:off x="202553" y="1641159"/>
            <a:ext cx="3436762" cy="379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번 실천한다면 탄소 발자국을 얼마나 줄일 수 있을지 생각해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719" y="52802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245375" y="1265197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41" name="직사각형 40"/>
          <p:cNvSpPr/>
          <p:nvPr/>
        </p:nvSpPr>
        <p:spPr>
          <a:xfrm>
            <a:off x="5542197" y="126236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6" name="타원 45"/>
          <p:cNvSpPr/>
          <p:nvPr/>
        </p:nvSpPr>
        <p:spPr>
          <a:xfrm>
            <a:off x="6107226" y="50762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38222" y="2577678"/>
            <a:ext cx="29820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483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곱하면 될 것 같습니다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8045" y="3359025"/>
            <a:ext cx="360000" cy="355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FEB9A64-11F7-4A79-9828-87C2898B2155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>
                <a:latin typeface="맑은 고딕" pitchFamily="50" charset="-127"/>
                <a:ea typeface="맑은 고딕" pitchFamily="50" charset="-127"/>
              </a:rPr>
              <a:t>실생활에서 곱셈과 나눗셈은 어떤 경우에 필요한가요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80025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9" y="1093383"/>
            <a:ext cx="6823850" cy="4311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3"/>
            <a:ext cx="6918956" cy="59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동시를 읽어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9" y="5265204"/>
            <a:ext cx="6945183" cy="28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/>
          <p:cNvSpPr/>
          <p:nvPr/>
        </p:nvSpPr>
        <p:spPr>
          <a:xfrm>
            <a:off x="6550154" y="54599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704545"/>
              </p:ext>
            </p:extLst>
          </p:nvPr>
        </p:nvGraphicFramePr>
        <p:xfrm>
          <a:off x="7144485" y="5605963"/>
          <a:ext cx="2108035" cy="887794"/>
        </p:xfrm>
        <a:graphic>
          <a:graphicData uri="http://schemas.openxmlformats.org/drawingml/2006/table">
            <a:tbl>
              <a:tblPr/>
              <a:tblGrid>
                <a:gridCol w="2704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75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87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SA413-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도비라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000" dirty="0" err="1" smtClean="0">
                          <a:solidFill>
                            <a:schemeClr val="tx1"/>
                          </a:solidFill>
                        </a:rPr>
                        <a:t>psd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4-1_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\058079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초수학교과서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4-1-3\Links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271204"/>
              </p:ext>
            </p:extLst>
          </p:nvPr>
        </p:nvGraphicFramePr>
        <p:xfrm>
          <a:off x="7144485" y="4593434"/>
          <a:ext cx="2108035" cy="887794"/>
        </p:xfrm>
        <a:graphic>
          <a:graphicData uri="http://schemas.openxmlformats.org/drawingml/2006/table">
            <a:tbl>
              <a:tblPr/>
              <a:tblGrid>
                <a:gridCol w="2704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75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87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음성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audio_01.mp3~audio_13.mp3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\app\resource\contents\lesson03\ops\lesson03\audio\mm_41_3_00_02_01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84042" y="4869160"/>
            <a:ext cx="6271727" cy="384721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15331" y="47852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82369" y="4869160"/>
            <a:ext cx="303480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1900" dirty="0">
                <a:latin typeface="+mn-ea"/>
                <a:ea typeface="+mn-ea"/>
              </a:rPr>
              <a:t>부릉부릉 자동차를 탔더니</a:t>
            </a:r>
            <a:endParaRPr lang="en-US" altLang="ko-KR" sz="1900" dirty="0">
              <a:latin typeface="+mn-ea"/>
              <a:ea typeface="+mn-ea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동시 음성에 맞춰서 해당 글씨가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 줄씩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나타나는 텍스트는 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재생바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재생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동시 음성 재생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41456</TotalTime>
  <Words>956</Words>
  <Application>Microsoft Office PowerPoint</Application>
  <PresentationFormat>화면 슬라이드 쇼(4:3)</PresentationFormat>
  <Paragraphs>299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7166</cp:revision>
  <dcterms:created xsi:type="dcterms:W3CDTF">2008-07-15T12:19:11Z</dcterms:created>
  <dcterms:modified xsi:type="dcterms:W3CDTF">2022-02-15T23:52:50Z</dcterms:modified>
</cp:coreProperties>
</file>