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-1758" y="-46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Relationship Id="rId7" Type="http://schemas.openxmlformats.org/officeDocument/2006/relationships/image" Target="../media/image11.png"  /><Relationship Id="rId8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1.png"  /><Relationship Id="rId6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482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11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9367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개념 정리 페이지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클릭할 시 답 보임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화살표 반짝거리는 효과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화살표 클릭 시 </a:t>
            </a:r>
            <a:r>
              <a:rPr lang="en-US" altLang="ko-KR" sz="1000">
                <a:latin typeface="맑은 고딕"/>
                <a:ea typeface="맑은 고딕"/>
              </a:rPr>
              <a:t>#4 </a:t>
            </a:r>
            <a:r>
              <a:rPr lang="ko-KR" altLang="en-US" sz="1000">
                <a:latin typeface="맑은 고딕"/>
                <a:ea typeface="맑은 고딕"/>
              </a:rPr>
              <a:t>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 #3</a:t>
            </a:r>
            <a:r>
              <a:rPr lang="ko-KR" altLang="en-US" sz="1000">
                <a:latin typeface="맑은 고딕"/>
                <a:ea typeface="맑은 고딕"/>
              </a:rPr>
              <a:t>의 화살표 클릭 시 보임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043763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5030527" y="1184064"/>
            <a:ext cx="729605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168860"/>
            <a:ext cx="6768753" cy="326848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>
          <a:xfrm>
            <a:off x="5802797" y="1196272"/>
            <a:ext cx="285082" cy="33534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>
          <a:xfrm>
            <a:off x="666022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5" name="순서도: 대체 처리 124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>
          <a:xfrm>
            <a:off x="6368482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>
          <a:xfrm>
            <a:off x="6093693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7588" y="2376890"/>
            <a:ext cx="587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b="1" i="0" u="none" strike="noStrike" cap="none" normalizeH="0" baseline="0">
                <a:solidFill>
                  <a:schemeClr val="accent1"/>
                </a:solidFill>
                <a:effectLst/>
                <a:latin typeface="맑은 고딕"/>
                <a:ea typeface="맑은 고딕"/>
              </a:rPr>
              <a:t>각</a:t>
            </a:r>
            <a:endParaRPr kumimoji="1" lang="ko-KR" altLang="en-US" b="1" i="0" u="none" strike="noStrike" cap="none" normalizeH="0" baseline="0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각을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28~29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03 </a:t>
            </a:r>
            <a:r>
              <a:rPr lang="ko-KR" altLang="en-US" sz="900">
                <a:latin typeface="맑은 고딕"/>
                <a:ea typeface="맑은 고딕"/>
              </a:rPr>
              <a:t>각을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suhi_h_0301_02_0003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605861" y="2808487"/>
            <a:ext cx="2742003" cy="2544317"/>
            <a:chOff x="539553" y="2808487"/>
            <a:chExt cx="2742003" cy="2544317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20259" y="2808487"/>
              <a:ext cx="2661297" cy="25443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8" name="직사각형 57"/>
            <p:cNvSpPr/>
            <p:nvPr/>
          </p:nvSpPr>
          <p:spPr>
            <a:xfrm>
              <a:off x="1684111" y="295305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ㄱ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4171" y="4315901"/>
              <a:ext cx="305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ㄴ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9766" y="3296730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변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048933" y="4773572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변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505556" y="4495921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ㄷ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39553" y="4783953"/>
              <a:ext cx="1083944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꼭짓점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37293" y="2375592"/>
            <a:ext cx="535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800">
                <a:latin typeface="맑은 고딕"/>
                <a:ea typeface="맑은 고딕"/>
              </a:rPr>
              <a:t>: </a:t>
            </a:r>
            <a:r>
              <a:rPr lang="ko-KR" altLang="en-US" sz="1800">
                <a:latin typeface="맑은 고딕"/>
                <a:ea typeface="맑은 고딕"/>
              </a:rPr>
              <a:t>한 점에서 그은 두 반직선으로 이루어진 도형</a:t>
            </a: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84" name="Picture 20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39901" y="3615734"/>
            <a:ext cx="387736" cy="34661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283968" y="3116708"/>
            <a:ext cx="2061275" cy="13344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>
                <a:solidFill>
                  <a:schemeClr val="accent1"/>
                </a:solidFill>
                <a:latin typeface="맑은 고딕"/>
                <a:ea typeface="맑은 고딕"/>
              </a:rPr>
              <a:t>각 ㄱㄴㄷ </a:t>
            </a:r>
            <a:endParaRPr lang="ko-KR" altLang="en-US" sz="1800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800">
                <a:solidFill>
                  <a:schemeClr val="tx1"/>
                </a:solidFill>
                <a:latin typeface="맑은 고딕"/>
                <a:ea typeface="맑은 고딕"/>
              </a:rPr>
              <a:t>또는 </a:t>
            </a:r>
            <a:r>
              <a:rPr lang="ko-KR" altLang="en-US" sz="1800">
                <a:solidFill>
                  <a:schemeClr val="accent1"/>
                </a:solidFill>
                <a:latin typeface="맑은 고딕"/>
                <a:ea typeface="맑은 고딕"/>
              </a:rPr>
              <a:t>각 ㄷㄴㄱ</a:t>
            </a:r>
            <a:endParaRPr lang="ko-KR" altLang="en-US" sz="1800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35699" y="2938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087330" y="3352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956" y="2229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2_2_4_01.sgv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\app\resource\contents\lesson02\ops\2\images\2_2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41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43668" y="2446919"/>
            <a:ext cx="209550" cy="22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모서리가 둥근 직사각형 2"/>
          <p:cNvSpPr/>
          <p:nvPr/>
        </p:nvSpPr>
        <p:spPr>
          <a:xfrm>
            <a:off x="3383868" y="3581766"/>
            <a:ext cx="528890" cy="42329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b="9160"/>
          <a:stretch>
            <a:fillRect/>
          </a:stretch>
        </p:blipFill>
        <p:spPr>
          <a:xfrm>
            <a:off x="1223629" y="2012379"/>
            <a:ext cx="4320480" cy="35048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각을 찾아      표 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순서도: 대체 처리 51"/>
          <p:cNvSpPr/>
          <p:nvPr/>
        </p:nvSpPr>
        <p:spPr>
          <a:xfrm>
            <a:off x="573737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27078" y="1200964"/>
            <a:ext cx="285082" cy="330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9479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584506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30305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292763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02826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6017974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0404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500404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43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정오답 소스 사용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클릭 시 </a:t>
            </a:r>
            <a:r>
              <a:rPr lang="en-US" altLang="ko-KR" sz="1000">
                <a:latin typeface="맑은 고딕"/>
                <a:ea typeface="맑은 고딕"/>
              </a:rPr>
              <a:t>O, X </a:t>
            </a:r>
            <a:r>
              <a:rPr lang="ko-KR" altLang="en-US" sz="1000">
                <a:latin typeface="맑은 고딕"/>
                <a:ea typeface="맑은 고딕"/>
              </a:rPr>
              <a:t>기능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O </a:t>
            </a:r>
            <a:r>
              <a:rPr lang="ko-KR" altLang="en-US" sz="1000">
                <a:latin typeface="맑은 고딕"/>
                <a:ea typeface="맑은 고딕"/>
              </a:rPr>
              <a:t>효과음 삽입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X </a:t>
            </a:r>
            <a:r>
              <a:rPr lang="ko-KR" altLang="en-US" sz="1000">
                <a:latin typeface="맑은 고딕"/>
                <a:ea typeface="맑은 고딕"/>
              </a:rPr>
              <a:t>효과음 삽입</a:t>
            </a:r>
            <a:br>
              <a:rPr lang="en-US" altLang="ko-KR" sz="1000">
                <a:latin typeface="맑은 고딕"/>
                <a:ea typeface="맑은 고딕"/>
              </a:rPr>
            </a:b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기존 개발물 기능 참고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정답 확인 버튼을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각을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28~29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03 </a:t>
            </a:r>
            <a:r>
              <a:rPr lang="ko-KR" altLang="en-US" sz="900">
                <a:latin typeface="맑은 고딕"/>
                <a:ea typeface="맑은 고딕"/>
              </a:rPr>
              <a:t>각을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suhi_h_0301_02_0003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68971" y="1640122"/>
            <a:ext cx="340144" cy="312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타원 39"/>
          <p:cNvSpPr/>
          <p:nvPr/>
        </p:nvSpPr>
        <p:spPr>
          <a:xfrm>
            <a:off x="1902876" y="1400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2_2_1_01.sgv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1115616" y="1980863"/>
            <a:ext cx="4666790" cy="357237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83668" y="2888940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128162" y="2888940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568322" y="2924944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686670" y="4185084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128162" y="4211470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604326" y="4237856"/>
            <a:ext cx="615746" cy="252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01973" y="2328267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19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그룹 49"/>
          <p:cNvGrpSpPr/>
          <p:nvPr/>
        </p:nvGrpSpPr>
        <p:grpSpPr>
          <a:xfrm rot="0">
            <a:off x="1671643" y="2407428"/>
            <a:ext cx="470943" cy="470943"/>
            <a:chOff x="6249485" y="2814376"/>
            <a:chExt cx="304024" cy="304024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 rot="0">
            <a:off x="4688062" y="2362825"/>
            <a:ext cx="470943" cy="470943"/>
            <a:chOff x="6249485" y="2814376"/>
            <a:chExt cx="304024" cy="304024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타원 73"/>
          <p:cNvSpPr/>
          <p:nvPr/>
        </p:nvSpPr>
        <p:spPr>
          <a:xfrm>
            <a:off x="1621511" y="3671410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19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5" name="그룹 74"/>
          <p:cNvGrpSpPr/>
          <p:nvPr/>
        </p:nvGrpSpPr>
        <p:grpSpPr>
          <a:xfrm rot="0">
            <a:off x="3200563" y="3671410"/>
            <a:ext cx="470943" cy="470943"/>
            <a:chOff x="6249485" y="2814376"/>
            <a:chExt cx="304024" cy="304024"/>
          </a:xfrm>
        </p:grpSpPr>
        <p:cxnSp>
          <p:nvCxnSpPr>
            <p:cNvPr id="76" name="직선 연결선 7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 rot="0">
            <a:off x="4688061" y="3681028"/>
            <a:ext cx="470943" cy="470943"/>
            <a:chOff x="6249485" y="2814376"/>
            <a:chExt cx="304024" cy="304024"/>
          </a:xfrm>
        </p:grpSpPr>
        <p:cxnSp>
          <p:nvCxnSpPr>
            <p:cNvPr id="83" name="직선 연결선 8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타원 84"/>
          <p:cNvSpPr/>
          <p:nvPr/>
        </p:nvSpPr>
        <p:spPr>
          <a:xfrm>
            <a:off x="1637084" y="4799425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1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147862" y="4799425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1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604326" y="4844812"/>
            <a:ext cx="540060" cy="5400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1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61611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075360" y="2070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29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각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각의 꼭짓점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각의 변을 기호로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80937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99086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66680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656514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37506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364771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027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6089982" y="1186946"/>
            <a:ext cx="285082" cy="3351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605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5076056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각을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28~29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03 </a:t>
            </a:r>
            <a:r>
              <a:rPr lang="ko-KR" altLang="en-US" sz="900">
                <a:latin typeface="맑은 고딕"/>
                <a:ea typeface="맑은 고딕"/>
              </a:rPr>
              <a:t>각을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suhi_h_0301_02_0003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grpSp>
        <p:nvGrpSpPr>
          <p:cNvPr id="64" name="그룹 63"/>
          <p:cNvGrpSpPr/>
          <p:nvPr/>
        </p:nvGrpSpPr>
        <p:grpSpPr>
          <a:xfrm rot="0">
            <a:off x="2611016" y="1885718"/>
            <a:ext cx="1845819" cy="2263362"/>
            <a:chOff x="911428" y="2197752"/>
            <a:chExt cx="1623851" cy="1991181"/>
          </a:xfrm>
        </p:grpSpPr>
        <p:sp>
          <p:nvSpPr>
            <p:cNvPr id="65" name="타원 64"/>
            <p:cNvSpPr/>
            <p:nvPr/>
          </p:nvSpPr>
          <p:spPr>
            <a:xfrm rot="3264461">
              <a:off x="1601885" y="2592938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900"/>
            </a:p>
          </p:txBody>
        </p:sp>
        <p:sp>
          <p:nvSpPr>
            <p:cNvPr id="66" name="타원 65"/>
            <p:cNvSpPr/>
            <p:nvPr/>
          </p:nvSpPr>
          <p:spPr>
            <a:xfrm rot="3264461">
              <a:off x="1091125" y="3685055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900"/>
            </a:p>
          </p:txBody>
        </p:sp>
        <p:sp>
          <p:nvSpPr>
            <p:cNvPr id="67" name="타원 66"/>
            <p:cNvSpPr/>
            <p:nvPr/>
          </p:nvSpPr>
          <p:spPr>
            <a:xfrm rot="3264461">
              <a:off x="2370030" y="3666177"/>
              <a:ext cx="69086" cy="677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900"/>
            </a:p>
          </p:txBody>
        </p:sp>
        <p:cxnSp>
          <p:nvCxnSpPr>
            <p:cNvPr id="68" name="직선 연결선 67"/>
            <p:cNvCxnSpPr/>
            <p:nvPr/>
          </p:nvCxnSpPr>
          <p:spPr>
            <a:xfrm rot="3264461">
              <a:off x="1087452" y="3031019"/>
              <a:ext cx="166653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>
            <a:xfrm rot="3264461" flipV="1">
              <a:off x="1103855" y="3039797"/>
              <a:ext cx="956709" cy="13415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70" name="직사각형 69"/>
            <p:cNvSpPr/>
            <p:nvPr/>
          </p:nvSpPr>
          <p:spPr>
            <a:xfrm>
              <a:off x="1708932" y="2394975"/>
              <a:ext cx="215428" cy="2057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ㄹ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319851" y="3729837"/>
              <a:ext cx="215428" cy="2057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ㅁ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052877" y="3777167"/>
              <a:ext cx="161854" cy="154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ㅂ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913562" y="4619150"/>
            <a:ext cx="837364" cy="3470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b="1">
                <a:solidFill>
                  <a:schemeClr val="accent1"/>
                </a:solidFill>
                <a:latin typeface="맑은 고딕"/>
                <a:ea typeface="맑은 고딕"/>
              </a:rPr>
              <a:t>점 ㅁ</a:t>
            </a:r>
            <a:endParaRPr lang="ko-KR" altLang="en-US" sz="1800" b="1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001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75634" y="4441650"/>
            <a:ext cx="360000" cy="355000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2138131" y="4108261"/>
            <a:ext cx="554231" cy="34703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각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97546" y="4619150"/>
            <a:ext cx="1595515" cy="34703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각의 꼭짓점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432921" y="5123206"/>
            <a:ext cx="1263628" cy="34703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각의 변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07048" y="4108261"/>
            <a:ext cx="1290216" cy="3470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각 </a:t>
            </a: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ㄹㅁㅂ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02429" y="3928155"/>
            <a:ext cx="360000" cy="32022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878337" y="4088265"/>
            <a:ext cx="1235907" cy="3470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각 ㅂㅁㄹ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21497" y="4079090"/>
            <a:ext cx="650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>
                <a:latin typeface="맑은 고딕"/>
                <a:ea typeface="맑은 고딕"/>
              </a:rPr>
              <a:t>또는</a:t>
            </a:r>
            <a:endParaRPr kumimoji="0" lang="ko-KR" altLang="en-US" sz="1800">
              <a:latin typeface="맑은 고딕"/>
              <a:ea typeface="맑은 고딕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904188" y="3913014"/>
            <a:ext cx="360000" cy="32022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2907048" y="5124592"/>
            <a:ext cx="1019882" cy="361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변 </a:t>
            </a: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ㅁㄹ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99135" y="4917366"/>
            <a:ext cx="360000" cy="355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4134024" y="5108703"/>
            <a:ext cx="983021" cy="361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변 </a:t>
            </a:r>
            <a:r>
              <a:rPr lang="ko-KR" altLang="en-US" sz="1900" b="1" spc="-150">
                <a:solidFill>
                  <a:srgbClr val="0070c0"/>
                </a:solidFill>
                <a:latin typeface="맑은 고딕"/>
                <a:ea typeface="맑은 고딕"/>
              </a:rPr>
              <a:t>ㅁㅂ</a:t>
            </a:r>
            <a:endParaRPr kumimoji="1" lang="ko-KR" altLang="en-US" sz="1900" b="1" i="0" u="none" strike="noStrike" cap="none" spc="-150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937025" y="4931204"/>
            <a:ext cx="360000" cy="355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881996" y="5147900"/>
            <a:ext cx="650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800">
                <a:latin typeface="맑은 고딕"/>
                <a:ea typeface="맑은 고딕"/>
              </a:rPr>
              <a:t>,</a:t>
            </a:r>
            <a:endParaRPr kumimoji="0" lang="ko-KR" altLang="en-US" sz="1800">
              <a:latin typeface="맑은 고딕"/>
              <a:ea typeface="맑은 고딕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61611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6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2084640" y="2978477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ㄱ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62775" y="4598657"/>
            <a:ext cx="30559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ㄴ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09747" y="4598657"/>
            <a:ext cx="369771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ㄷ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40052" y="3024804"/>
            <a:ext cx="215428" cy="2057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ㄹ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76752" y="4536972"/>
            <a:ext cx="215428" cy="2057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ㅂ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22114" y="4552122"/>
            <a:ext cx="161854" cy="1545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ㅁ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각을 완성해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802797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66022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368482" y="1183485"/>
            <a:ext cx="302036" cy="3386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6093693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9767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5079767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98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지시문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볼드 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드래그</a:t>
            </a:r>
            <a:r>
              <a:rPr lang="en-US" altLang="ko-KR" sz="1000">
                <a:latin typeface="맑은 고딕"/>
                <a:ea typeface="맑은 고딕"/>
              </a:rPr>
              <a:t>, </a:t>
            </a:r>
            <a:r>
              <a:rPr lang="ko-KR" altLang="en-US" sz="1000">
                <a:latin typeface="맑은 고딕"/>
                <a:ea typeface="맑은 고딕"/>
              </a:rPr>
              <a:t>그어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선 긋기 기능 있음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전자저작물과 기능 동일함</a:t>
            </a:r>
            <a:br>
              <a:rPr lang="en-US" altLang="ko-KR" sz="1000">
                <a:latin typeface="맑은 고딕"/>
                <a:ea typeface="맑은 고딕"/>
              </a:rPr>
            </a:b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전자저작물 참고 기능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&gt;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2_1_10.html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ko-KR" altLang="en-US" sz="1000">
                <a:latin typeface="맑은 고딕"/>
                <a:ea typeface="맑은 고딕"/>
              </a:rPr>
              <a:t>한대희 </a:t>
            </a:r>
            <a:r>
              <a:rPr lang="en-US" altLang="ko-KR" sz="1000">
                <a:latin typeface="맑은 고딕"/>
                <a:ea typeface="맑은 고딕"/>
              </a:rPr>
              <a:t>3-1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\app\resource\contents\lesson02\ops\2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정답 확인 버튼을 클릭하면 모든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000">
                <a:solidFill>
                  <a:srgbClr val="ff0000"/>
                </a:solidFill>
                <a:latin typeface="맑은 고딕"/>
                <a:ea typeface="맑은 고딕"/>
              </a:rPr>
              <a:t>정답 화면</a:t>
            </a:r>
            <a:r>
              <a:rPr lang="en-US" altLang="ko-KR" sz="1000">
                <a:solidFill>
                  <a:srgbClr val="ff0000"/>
                </a:solidFill>
                <a:latin typeface="맑은 고딕"/>
                <a:ea typeface="맑은 고딕"/>
              </a:rPr>
              <a:t>&gt;</a:t>
            </a:r>
            <a:endParaRPr lang="en-US" altLang="ko-KR" sz="1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타원 123"/>
          <p:cNvSpPr/>
          <p:nvPr/>
        </p:nvSpPr>
        <p:spPr>
          <a:xfrm>
            <a:off x="347961" y="284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각을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28~29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03 </a:t>
            </a:r>
            <a:r>
              <a:rPr lang="ko-KR" altLang="en-US" sz="900">
                <a:latin typeface="맑은 고딕"/>
                <a:ea typeface="맑은 고딕"/>
              </a:rPr>
              <a:t>각을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suhi_h_0301_02_0003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43708" y="3068960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786719" y="4478818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57418" y="4478818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352062" y="4478818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799988" y="4478818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089559" y="3299810"/>
            <a:ext cx="116308" cy="116308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>
            <a:stCxn id="47" idx="6"/>
          </p:cNvCxnSpPr>
          <p:nvPr/>
        </p:nvCxnSpPr>
        <p:spPr>
          <a:xfrm flipH="1">
            <a:off x="819150" y="4536972"/>
            <a:ext cx="2083877" cy="207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58" name="타원 57"/>
          <p:cNvSpPr/>
          <p:nvPr/>
        </p:nvSpPr>
        <p:spPr>
          <a:xfrm>
            <a:off x="5022951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2571" y="2653007"/>
            <a:ext cx="2588985" cy="249425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819219" y="2662938"/>
            <a:ext cx="2588985" cy="249425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50632" y="2438417"/>
            <a:ext cx="1435400" cy="42918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각 ㄱㄷㄴ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323487" y="2438417"/>
            <a:ext cx="1435400" cy="42918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각 ㅁㄹㅂ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63805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19489" y="1838212"/>
            <a:ext cx="16287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948264" y="4108378"/>
            <a:ext cx="2129936" cy="102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도형이 각이 아닌 까닭을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802797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660225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368482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6093693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9767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5079767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2_2_4_bg.sgv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6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내 예 약물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각을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28~29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03 </a:t>
            </a:r>
            <a:r>
              <a:rPr lang="ko-KR" altLang="en-US" sz="900">
                <a:latin typeface="맑은 고딕"/>
                <a:ea typeface="맑은 고딕"/>
              </a:rPr>
              <a:t>각을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suhi_h_0301_02_0003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06764" y="4123065"/>
            <a:ext cx="5376558" cy="9261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주어진 도형이 각이 아닌 까닭은 한 점에서 그은 두 반직선으로 이루어진 도형이 아니기 때문입니다</a:t>
            </a: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61684" y="4156123"/>
            <a:ext cx="349802" cy="2809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36236" y="3974130"/>
            <a:ext cx="360000" cy="355000"/>
          </a:xfrm>
          <a:prstGeom prst="rect">
            <a:avLst/>
          </a:prstGeom>
        </p:spPr>
      </p:pic>
      <p:sp>
        <p:nvSpPr>
          <p:cNvPr id="93" name="타원 92"/>
          <p:cNvSpPr/>
          <p:nvPr/>
        </p:nvSpPr>
        <p:spPr>
          <a:xfrm>
            <a:off x="5510675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3619" y="4122474"/>
            <a:ext cx="649222" cy="277381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까닭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420883" y="2053860"/>
            <a:ext cx="2115113" cy="18791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타원 31"/>
          <p:cNvSpPr/>
          <p:nvPr/>
        </p:nvSpPr>
        <p:spPr>
          <a:xfrm>
            <a:off x="1110117" y="3969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99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397</ep:Words>
  <ep:PresentationFormat>화면 슬라이드 쇼(4:3)</ep:PresentationFormat>
  <ep:Paragraphs>198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2022-01-31T07:19:24.568</dcterms:modified>
  <cp:revision>7393</cp:revision>
  <dc:title>슬라이드 1</dc:title>
  <cp:version>1000.0000.01</cp:version>
</cp:coreProperties>
</file>