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369" r:id="rId4"/>
    <p:sldId id="315" r:id="rId5"/>
    <p:sldId id="339" r:id="rId6"/>
    <p:sldId id="362" r:id="rId7"/>
    <p:sldId id="365" r:id="rId8"/>
    <p:sldId id="366" r:id="rId9"/>
    <p:sldId id="273" r:id="rId10"/>
    <p:sldId id="368" r:id="rId11"/>
    <p:sldId id="358" r:id="rId12"/>
    <p:sldId id="296" r:id="rId13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custShowLst>
    <p:custShow name="재구성한 쇼 1" id="0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618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C1F3"/>
    <a:srgbClr val="FFF2DA"/>
    <a:srgbClr val="ED161D"/>
    <a:srgbClr val="3FB97B"/>
    <a:srgbClr val="FFFFFF"/>
    <a:srgbClr val="FF33CC"/>
    <a:srgbClr val="F05A67"/>
    <a:srgbClr val="ACCFBA"/>
    <a:srgbClr val="1FBADF"/>
    <a:srgbClr val="35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660"/>
  </p:normalViewPr>
  <p:slideViewPr>
    <p:cSldViewPr>
      <p:cViewPr varScale="1">
        <p:scale>
          <a:sx n="113" d="100"/>
          <a:sy n="113" d="100"/>
        </p:scale>
        <p:origin x="1620" y="10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890"/>
        <p:guide orient="horz" pos="618"/>
        <p:guide orient="horz" pos="1117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099" y="12893"/>
            <a:ext cx="3490773" cy="630025"/>
            <a:chOff x="1381099" y="12893"/>
            <a:chExt cx="3490773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099" y="71438"/>
              <a:ext cx="2851822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이등변삼각형을 알아볼까요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728864" y="12893"/>
              <a:ext cx="1143008" cy="630025"/>
              <a:chOff x="4493564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slide" Target="slide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4_2_2_2.mp4" TargetMode="Externa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9" y="5643578"/>
            <a:ext cx="10239430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이등변삼각형을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28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1" name="그룹 8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" name="직사각형 10">
            <a:hlinkClick r:id="rId4" action="ppaction://hlinksldjump"/>
          </p:cNvPr>
          <p:cNvSpPr/>
          <p:nvPr/>
        </p:nvSpPr>
        <p:spPr>
          <a:xfrm>
            <a:off x="8168876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5" action="ppaction://hlinksldjump"/>
          </p:cNvPr>
          <p:cNvSpPr/>
          <p:nvPr/>
        </p:nvSpPr>
        <p:spPr>
          <a:xfrm>
            <a:off x="8579343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6" action="ppaction://hlinksldjump"/>
          </p:cNvPr>
          <p:cNvSpPr/>
          <p:nvPr/>
        </p:nvSpPr>
        <p:spPr>
          <a:xfrm>
            <a:off x="9011179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hlinkClick r:id="rId7" action="ppaction://hlinksldjump"/>
          </p:cNvPr>
          <p:cNvSpPr/>
          <p:nvPr/>
        </p:nvSpPr>
        <p:spPr>
          <a:xfrm>
            <a:off x="9442220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사각형 설명선 77"/>
          <p:cNvSpPr/>
          <p:nvPr/>
        </p:nvSpPr>
        <p:spPr>
          <a:xfrm>
            <a:off x="5413726" y="78558"/>
            <a:ext cx="2404038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32~33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22~23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560387" y="2702234"/>
            <a:ext cx="8957637" cy="1958424"/>
            <a:chOff x="560387" y="3632667"/>
            <a:chExt cx="8957637" cy="1958424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560387" y="4079091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615600" y="3632667"/>
              <a:ext cx="8902424" cy="430887"/>
              <a:chOff x="613943" y="1350481"/>
              <a:chExt cx="8902424" cy="43088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77457" y="1350481"/>
                <a:ext cx="873891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dirty="0" err="1"/>
                  <a:t>칠교판</a:t>
                </a:r>
                <a:r>
                  <a:rPr lang="ko-KR" altLang="en-US" dirty="0"/>
                  <a:t> 조각 중 </a:t>
                </a:r>
                <a:r>
                  <a:rPr lang="ko-KR" altLang="en-US" dirty="0" smtClean="0"/>
                  <a:t>여러 </a:t>
                </a:r>
                <a:r>
                  <a:rPr lang="ko-KR" altLang="en-US" dirty="0"/>
                  <a:t>조각을 이용하여 이등변삼각형을 </a:t>
                </a:r>
                <a:r>
                  <a:rPr lang="ko-KR" altLang="en-US" dirty="0" smtClean="0"/>
                  <a:t>만들어 </a:t>
                </a:r>
                <a:r>
                  <a:rPr lang="ko-KR" altLang="en-US" dirty="0"/>
                  <a:t>보세요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3943" y="150888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67" name="그룹 6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1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2" name="그룹 7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7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2" name="직사각형 131">
            <a:hlinkClick r:id="rId3" action="ppaction://hlinksldjump"/>
          </p:cNvPr>
          <p:cNvSpPr/>
          <p:nvPr/>
        </p:nvSpPr>
        <p:spPr>
          <a:xfrm>
            <a:off x="8168876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4" action="ppaction://hlinksldjump"/>
          </p:cNvPr>
          <p:cNvSpPr/>
          <p:nvPr/>
        </p:nvSpPr>
        <p:spPr>
          <a:xfrm>
            <a:off x="8579343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5" action="ppaction://hlinksldjump"/>
          </p:cNvPr>
          <p:cNvSpPr/>
          <p:nvPr/>
        </p:nvSpPr>
        <p:spPr>
          <a:xfrm>
            <a:off x="9442220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60387" y="960461"/>
            <a:ext cx="8789630" cy="1593686"/>
            <a:chOff x="560387" y="960461"/>
            <a:chExt cx="8789630" cy="1593686"/>
          </a:xfrm>
        </p:grpSpPr>
        <p:grpSp>
          <p:nvGrpSpPr>
            <p:cNvPr id="3" name="그룹 2"/>
            <p:cNvGrpSpPr/>
            <p:nvPr/>
          </p:nvGrpSpPr>
          <p:grpSpPr>
            <a:xfrm>
              <a:off x="613943" y="960461"/>
              <a:ext cx="8736074" cy="430887"/>
              <a:chOff x="613943" y="1350481"/>
              <a:chExt cx="8736074" cy="430887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1350481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dirty="0" err="1"/>
                  <a:t>칠교판</a:t>
                </a:r>
                <a:r>
                  <a:rPr lang="ko-KR" altLang="en-US" dirty="0"/>
                  <a:t> 조각 중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조각을 이용하여 </a:t>
                </a:r>
                <a:r>
                  <a:rPr lang="ko-KR" altLang="en-US" dirty="0" smtClean="0"/>
                  <a:t>이등변삼각형을 만들어 </a:t>
                </a:r>
                <a:r>
                  <a:rPr lang="ko-KR" altLang="en-US" dirty="0"/>
                  <a:t>보세요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150888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7" name="모서리가 둥근 직사각형 86"/>
            <p:cNvSpPr/>
            <p:nvPr/>
          </p:nvSpPr>
          <p:spPr>
            <a:xfrm>
              <a:off x="560387" y="1402147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r="72154"/>
          <a:stretch/>
        </p:blipFill>
        <p:spPr>
          <a:xfrm>
            <a:off x="2124508" y="1545734"/>
            <a:ext cx="1296145" cy="829128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7" r="34735"/>
          <a:stretch/>
        </p:blipFill>
        <p:spPr>
          <a:xfrm>
            <a:off x="4304928" y="1545734"/>
            <a:ext cx="1296144" cy="829128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9" r="1403"/>
          <a:stretch/>
        </p:blipFill>
        <p:spPr>
          <a:xfrm>
            <a:off x="6485347" y="1545734"/>
            <a:ext cx="1296144" cy="829128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4791000" y="1818174"/>
            <a:ext cx="324000" cy="322933"/>
            <a:chOff x="4964713" y="2475902"/>
            <a:chExt cx="405203" cy="433965"/>
          </a:xfrm>
        </p:grpSpPr>
        <p:sp>
          <p:nvSpPr>
            <p:cNvPr id="133" name="타원 13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6" name="타원 13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r="56887"/>
          <a:stretch/>
        </p:blipFill>
        <p:spPr>
          <a:xfrm>
            <a:off x="2261226" y="3080924"/>
            <a:ext cx="2160240" cy="1591194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7" r="6770"/>
          <a:stretch/>
        </p:blipFill>
        <p:spPr>
          <a:xfrm>
            <a:off x="4940159" y="3080924"/>
            <a:ext cx="2704616" cy="1591194"/>
          </a:xfrm>
          <a:prstGeom prst="rect">
            <a:avLst/>
          </a:prstGeom>
        </p:spPr>
      </p:pic>
      <p:grpSp>
        <p:nvGrpSpPr>
          <p:cNvPr id="140" name="그룹 139"/>
          <p:cNvGrpSpPr/>
          <p:nvPr/>
        </p:nvGrpSpPr>
        <p:grpSpPr>
          <a:xfrm>
            <a:off x="4791000" y="3718928"/>
            <a:ext cx="324000" cy="322933"/>
            <a:chOff x="4964713" y="2475902"/>
            <a:chExt cx="405203" cy="433965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3" name="타원 14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0387" y="4767815"/>
            <a:ext cx="8789630" cy="1245970"/>
            <a:chOff x="560387" y="4767815"/>
            <a:chExt cx="8789630" cy="1245970"/>
          </a:xfrm>
        </p:grpSpPr>
        <p:grpSp>
          <p:nvGrpSpPr>
            <p:cNvPr id="144" name="그룹 143"/>
            <p:cNvGrpSpPr/>
            <p:nvPr/>
          </p:nvGrpSpPr>
          <p:grpSpPr>
            <a:xfrm>
              <a:off x="613943" y="4767815"/>
              <a:ext cx="8736074" cy="498598"/>
              <a:chOff x="613943" y="1350481"/>
              <a:chExt cx="8736074" cy="498598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777457" y="135048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ko-KR" altLang="en-US" spc="-10" dirty="0" smtClean="0"/>
                  <a:t>친구들이 만든 이등변삼각형과 비교해 </a:t>
                </a:r>
                <a:r>
                  <a:rPr lang="ko-KR" altLang="en-US" spc="-10" dirty="0"/>
                  <a:t>보세요</a:t>
                </a:r>
                <a:r>
                  <a:rPr lang="en-US" altLang="ko-KR" spc="-10" dirty="0"/>
                  <a:t>.</a:t>
                </a:r>
                <a:endParaRPr lang="ko-KR" altLang="en-US" spc="-10" dirty="0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613943" y="150888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7" name="모서리가 둥근 직사각형 146"/>
            <p:cNvSpPr/>
            <p:nvPr/>
          </p:nvSpPr>
          <p:spPr>
            <a:xfrm>
              <a:off x="560387" y="5221785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791393" y="5368486"/>
            <a:ext cx="8332097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친구들이 만든 이등변삼각형의 모양이 다양합니다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791000" y="5461072"/>
            <a:ext cx="324000" cy="322933"/>
            <a:chOff x="4964713" y="2475902"/>
            <a:chExt cx="405203" cy="433965"/>
          </a:xfrm>
        </p:grpSpPr>
        <p:sp>
          <p:nvSpPr>
            <p:cNvPr id="150" name="타원 14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2" name="타원 15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4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8464" y="931298"/>
            <a:ext cx="9252222" cy="548671"/>
            <a:chOff x="19050" y="1138104"/>
            <a:chExt cx="9252222" cy="548671"/>
          </a:xfrm>
        </p:grpSpPr>
        <p:sp>
          <p:nvSpPr>
            <p:cNvPr id="57" name="TextBox 56"/>
            <p:cNvSpPr txBox="1"/>
            <p:nvPr/>
          </p:nvSpPr>
          <p:spPr>
            <a:xfrm>
              <a:off x="881033" y="1164596"/>
              <a:ext cx="83902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여우 그림에서 이등변삼각형을 찾아 색칠해 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50" y="1138104"/>
              <a:ext cx="882446" cy="548671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55" y="2189041"/>
            <a:ext cx="6271691" cy="3741008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64" name="그룹 6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91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7" name="그룹 6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8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6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8" name="직사각형 107">
            <a:hlinkClick r:id="rId5" action="ppaction://hlinksldjump"/>
          </p:cNvPr>
          <p:cNvSpPr/>
          <p:nvPr/>
        </p:nvSpPr>
        <p:spPr>
          <a:xfrm>
            <a:off x="8168876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hlinkClick r:id="rId6" action="ppaction://hlinksldjump"/>
          </p:cNvPr>
          <p:cNvSpPr/>
          <p:nvPr/>
        </p:nvSpPr>
        <p:spPr>
          <a:xfrm>
            <a:off x="8579343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hlinkClick r:id="rId7" action="ppaction://hlinksldjump"/>
          </p:cNvPr>
          <p:cNvSpPr/>
          <p:nvPr/>
        </p:nvSpPr>
        <p:spPr>
          <a:xfrm>
            <a:off x="9011179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91" y="2315373"/>
            <a:ext cx="6708420" cy="3580189"/>
          </a:xfrm>
          <a:prstGeom prst="rect">
            <a:avLst/>
          </a:prstGeom>
        </p:spPr>
      </p:pic>
      <p:grpSp>
        <p:nvGrpSpPr>
          <p:cNvPr id="123" name="그룹 122"/>
          <p:cNvGrpSpPr/>
          <p:nvPr/>
        </p:nvGrpSpPr>
        <p:grpSpPr>
          <a:xfrm>
            <a:off x="5023566" y="3106067"/>
            <a:ext cx="324000" cy="322933"/>
            <a:chOff x="4964713" y="2475902"/>
            <a:chExt cx="405203" cy="433965"/>
          </a:xfrm>
        </p:grpSpPr>
        <p:sp>
          <p:nvSpPr>
            <p:cNvPr id="124" name="타원 12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2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이등변삼각형의 성질을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7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393160" y="0"/>
            <a:ext cx="265751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5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0" name="그룹 59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06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64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5" name="직사각형 114">
            <a:hlinkClick r:id="rId3" action="ppaction://hlinksldjump"/>
          </p:cNvPr>
          <p:cNvSpPr/>
          <p:nvPr/>
        </p:nvSpPr>
        <p:spPr>
          <a:xfrm>
            <a:off x="8579343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4" action="ppaction://hlinksldjump"/>
          </p:cNvPr>
          <p:cNvSpPr/>
          <p:nvPr/>
        </p:nvSpPr>
        <p:spPr>
          <a:xfrm>
            <a:off x="9011179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5" action="ppaction://hlinksldjump"/>
          </p:cNvPr>
          <p:cNvSpPr/>
          <p:nvPr/>
        </p:nvSpPr>
        <p:spPr>
          <a:xfrm>
            <a:off x="9442220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129" name="TextBox 128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1" name="그림 130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00" y="900347"/>
            <a:ext cx="506880" cy="46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t="2450"/>
          <a:stretch/>
        </p:blipFill>
        <p:spPr>
          <a:xfrm>
            <a:off x="940268" y="1412776"/>
            <a:ext cx="8025465" cy="45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450"/>
          <a:stretch/>
        </p:blipFill>
        <p:spPr>
          <a:xfrm>
            <a:off x="538994" y="1185918"/>
            <a:ext cx="8828012" cy="49908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48488" y="0"/>
            <a:ext cx="265751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1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3309362"/>
            <a:ext cx="8789630" cy="1662220"/>
            <a:chOff x="560387" y="2550747"/>
            <a:chExt cx="8789630" cy="1662220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3060967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2550747"/>
              <a:ext cx="8736074" cy="498598"/>
              <a:chOff x="613943" y="4183844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18384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찾은 삼각형의 특징은 무엇인가요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35694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3943149"/>
            <a:ext cx="8332097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변과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꼭짓점이</a:t>
            </a:r>
            <a:r>
              <a:rPr lang="ko-KR" altLang="en-US" sz="2200" b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각각 </a:t>
            </a:r>
            <a:r>
              <a:rPr lang="en-US" altLang="ko-KR" sz="2200" b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변의 길이가 같은 삼각형입니다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3943" y="988556"/>
            <a:ext cx="4457911" cy="904863"/>
            <a:chOff x="613943" y="3595787"/>
            <a:chExt cx="4457911" cy="904863"/>
          </a:xfrm>
        </p:grpSpPr>
        <p:sp>
          <p:nvSpPr>
            <p:cNvPr id="183" name="TextBox 182"/>
            <p:cNvSpPr txBox="1"/>
            <p:nvPr/>
          </p:nvSpPr>
          <p:spPr>
            <a:xfrm>
              <a:off x="777458" y="3595787"/>
              <a:ext cx="4294396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spc="-100" dirty="0" smtClean="0"/>
                <a:t>건물에 있는 삼각형을 찾고</a:t>
              </a:r>
              <a:r>
                <a:rPr lang="en-US" altLang="ko-KR" spc="-100" dirty="0" smtClean="0"/>
                <a:t>, </a:t>
              </a:r>
              <a:r>
                <a:rPr lang="ko-KR" altLang="en-US" spc="-100" dirty="0" smtClean="0"/>
                <a:t>색연필로 찾은 삼각형의 변을 그려보세요</a:t>
              </a:r>
              <a:r>
                <a:rPr lang="en-US" altLang="ko-KR" spc="-100" dirty="0" smtClean="0"/>
                <a:t>.</a:t>
              </a:r>
              <a:endParaRPr lang="en-US" altLang="ko-KR" spc="-100" dirty="0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613943" y="376888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6" name="그룹 65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50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1" name="TextBox 150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9" name="직사각형 158">
            <a:hlinkClick r:id="rId3" action="ppaction://hlinksldjump"/>
          </p:cNvPr>
          <p:cNvSpPr/>
          <p:nvPr/>
        </p:nvSpPr>
        <p:spPr>
          <a:xfrm>
            <a:off x="8579343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hlinkClick r:id="rId4" action="ppaction://hlinksldjump"/>
          </p:cNvPr>
          <p:cNvSpPr/>
          <p:nvPr/>
        </p:nvSpPr>
        <p:spPr>
          <a:xfrm>
            <a:off x="9011179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5" action="ppaction://hlinksldjump"/>
          </p:cNvPr>
          <p:cNvSpPr/>
          <p:nvPr/>
        </p:nvSpPr>
        <p:spPr>
          <a:xfrm>
            <a:off x="9442220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4747853" y="4233748"/>
            <a:ext cx="324000" cy="322933"/>
            <a:chOff x="4964713" y="2475902"/>
            <a:chExt cx="405203" cy="433965"/>
          </a:xfrm>
        </p:grpSpPr>
        <p:sp>
          <p:nvSpPr>
            <p:cNvPr id="167" name="타원 16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9" name="타원 1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7"/>
          <a:srcRect t="2450"/>
          <a:stretch/>
        </p:blipFill>
        <p:spPr>
          <a:xfrm>
            <a:off x="5570164" y="1001915"/>
            <a:ext cx="3403580" cy="19242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939355" y="876761"/>
            <a:ext cx="525752" cy="467830"/>
            <a:chOff x="8939355" y="876761"/>
            <a:chExt cx="525752" cy="467830"/>
          </a:xfrm>
        </p:grpSpPr>
        <p:grpSp>
          <p:nvGrpSpPr>
            <p:cNvPr id="69" name="그룹 68"/>
            <p:cNvGrpSpPr/>
            <p:nvPr/>
          </p:nvGrpSpPr>
          <p:grpSpPr>
            <a:xfrm>
              <a:off x="9086810" y="994652"/>
              <a:ext cx="252000" cy="252000"/>
              <a:chOff x="7515401" y="1584373"/>
              <a:chExt cx="223069" cy="225604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" name="직사각형 4">
              <a:hlinkClick r:id="" action="ppaction://customshow?id=0&amp;return=true"/>
            </p:cNvPr>
            <p:cNvSpPr/>
            <p:nvPr/>
          </p:nvSpPr>
          <p:spPr>
            <a:xfrm>
              <a:off x="8939355" y="876761"/>
              <a:ext cx="525752" cy="467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00" y="4014000"/>
            <a:ext cx="6768000" cy="138025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55367"/>
            <a:ext cx="9072626" cy="461665"/>
            <a:chOff x="565336" y="955367"/>
            <a:chExt cx="9072626" cy="461665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55367"/>
              <a:ext cx="864399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b="1" dirty="0" smtClean="0">
                  <a:latin typeface="나눔고딕 ExtraBold" pitchFamily="50" charset="-127"/>
                  <a:ea typeface="나눔고딕 ExtraBold" pitchFamily="50" charset="-127"/>
                </a:rPr>
                <a:t>삼각형을 분류해 봅시다</a:t>
              </a:r>
              <a:r>
                <a:rPr lang="en-US" altLang="ko-KR" sz="2400" b="1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en-US" altLang="ko-KR" sz="24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86400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0" name="TextBox 89"/>
          <p:cNvSpPr txBox="1"/>
          <p:nvPr/>
        </p:nvSpPr>
        <p:spPr>
          <a:xfrm>
            <a:off x="1594800" y="4082873"/>
            <a:ext cx="33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변의 길이가 같은 삼각형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97200" y="4082873"/>
            <a:ext cx="4082400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변의 길이가 모두 다른 삼각형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94800" y="4701754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57200" y="4701754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59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4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4" name="그룹 13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7" name="직사각형 166">
            <a:hlinkClick r:id="rId4" action="ppaction://hlinksldjump"/>
          </p:cNvPr>
          <p:cNvSpPr/>
          <p:nvPr/>
        </p:nvSpPr>
        <p:spPr>
          <a:xfrm>
            <a:off x="8168876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hlinkClick r:id="rId5" action="ppaction://hlinksldjump"/>
          </p:cNvPr>
          <p:cNvSpPr/>
          <p:nvPr/>
        </p:nvSpPr>
        <p:spPr>
          <a:xfrm>
            <a:off x="9011179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hlinkClick r:id="rId6" action="ppaction://hlinksldjump"/>
          </p:cNvPr>
          <p:cNvSpPr/>
          <p:nvPr/>
        </p:nvSpPr>
        <p:spPr>
          <a:xfrm>
            <a:off x="9442220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98" y="1772816"/>
            <a:ext cx="6531603" cy="1895677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4794443" y="4121206"/>
            <a:ext cx="324000" cy="322933"/>
            <a:chOff x="4964713" y="2475902"/>
            <a:chExt cx="405203" cy="433965"/>
          </a:xfrm>
        </p:grpSpPr>
        <p:sp>
          <p:nvSpPr>
            <p:cNvPr id="79" name="타원 7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8" name="타원 8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114000" y="4740342"/>
            <a:ext cx="324000" cy="322933"/>
            <a:chOff x="4964713" y="2475902"/>
            <a:chExt cx="405203" cy="433965"/>
          </a:xfrm>
        </p:grpSpPr>
        <p:sp>
          <p:nvSpPr>
            <p:cNvPr id="73" name="타원 7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5" name="타원 7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476400" y="4740342"/>
            <a:ext cx="324000" cy="322933"/>
            <a:chOff x="4964713" y="2475902"/>
            <a:chExt cx="405203" cy="433965"/>
          </a:xfrm>
        </p:grpSpPr>
        <p:sp>
          <p:nvSpPr>
            <p:cNvPr id="77" name="타원 7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9" name="타원 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1188000" y="4118400"/>
            <a:ext cx="327600" cy="3276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937051"/>
            <a:ext cx="8789630" cy="2371349"/>
            <a:chOff x="560387" y="937051"/>
            <a:chExt cx="8789630" cy="2371349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60387" y="1436400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937051"/>
              <a:ext cx="8736074" cy="498598"/>
              <a:chOff x="613943" y="1188769"/>
              <a:chExt cx="8736074" cy="498598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1188769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삼각형을 어떻게 분류했는지 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134494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791394" y="1513702"/>
            <a:ext cx="829865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직각이 있는 삼각형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직각이 없는 삼각형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분류했습니다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변의 길이가 같은 삼각형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변의 길이가 모두 다른 삼각형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분류했습니다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60387" y="3668400"/>
            <a:ext cx="8789630" cy="1673999"/>
            <a:chOff x="560387" y="3668400"/>
            <a:chExt cx="8789630" cy="1673999"/>
          </a:xfrm>
        </p:grpSpPr>
        <p:sp>
          <p:nvSpPr>
            <p:cNvPr id="273" name="모서리가 둥근 직사각형 272"/>
            <p:cNvSpPr/>
            <p:nvPr/>
          </p:nvSpPr>
          <p:spPr>
            <a:xfrm>
              <a:off x="560387" y="4190399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4" name="그룹 273"/>
            <p:cNvGrpSpPr/>
            <p:nvPr/>
          </p:nvGrpSpPr>
          <p:grpSpPr>
            <a:xfrm>
              <a:off x="613943" y="3668400"/>
              <a:ext cx="8736074" cy="498598"/>
              <a:chOff x="613943" y="1125155"/>
              <a:chExt cx="8736074" cy="498598"/>
            </a:xfrm>
          </p:grpSpPr>
          <p:sp>
            <p:nvSpPr>
              <p:cNvPr id="275" name="TextBox 274"/>
              <p:cNvSpPr txBox="1"/>
              <p:nvPr/>
            </p:nvSpPr>
            <p:spPr>
              <a:xfrm>
                <a:off x="777457" y="112515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삼각형의 두 변의 길이가 같은지 어떻게 알 수 있을까요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613943" y="127995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77" name="TextBox 276"/>
          <p:cNvSpPr txBox="1"/>
          <p:nvPr/>
        </p:nvSpPr>
        <p:spPr>
          <a:xfrm>
            <a:off x="791394" y="4313967"/>
            <a:ext cx="8298656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자로 길이를 재어 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모눈 눈금의 간격으로도 변의 길이가 같은지 알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2" name="그룹 71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92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6" name="그룹 7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7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79" name="타원 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6" name="직사각형 115">
            <a:hlinkClick r:id="rId3" action="ppaction://hlinksldjump"/>
          </p:cNvPr>
          <p:cNvSpPr/>
          <p:nvPr/>
        </p:nvSpPr>
        <p:spPr>
          <a:xfrm>
            <a:off x="8168876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4" action="ppaction://hlinksldjump"/>
          </p:cNvPr>
          <p:cNvSpPr/>
          <p:nvPr/>
        </p:nvSpPr>
        <p:spPr>
          <a:xfrm>
            <a:off x="9011179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hlinkClick r:id="rId5" action="ppaction://hlinksldjump"/>
          </p:cNvPr>
          <p:cNvSpPr/>
          <p:nvPr/>
        </p:nvSpPr>
        <p:spPr>
          <a:xfrm>
            <a:off x="9442220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>
            <a:off x="4747853" y="2161125"/>
            <a:ext cx="324000" cy="322933"/>
            <a:chOff x="4964713" y="2475902"/>
            <a:chExt cx="405203" cy="433965"/>
          </a:xfrm>
        </p:grpSpPr>
        <p:sp>
          <p:nvSpPr>
            <p:cNvPr id="125" name="타원 12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4747853" y="4624673"/>
            <a:ext cx="324000" cy="322933"/>
            <a:chOff x="4964713" y="2475902"/>
            <a:chExt cx="405203" cy="433965"/>
          </a:xfrm>
        </p:grpSpPr>
        <p:sp>
          <p:nvSpPr>
            <p:cNvPr id="132" name="타원 13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4" name="타원 13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91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2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945715"/>
            <a:ext cx="8789630" cy="2752852"/>
            <a:chOff x="560387" y="1318748"/>
            <a:chExt cx="8789630" cy="2752852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560387" y="1839600"/>
              <a:ext cx="8785225" cy="223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613943" y="1318748"/>
              <a:ext cx="8736074" cy="498598"/>
              <a:chOff x="613943" y="740574"/>
              <a:chExt cx="8736074" cy="498598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77457" y="74057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80" dirty="0" smtClean="0"/>
                  <a:t>어떤 방법으로 삼각형의 두 변의 길이를 비교하는 것이 좋을까요</a:t>
                </a:r>
                <a:r>
                  <a:rPr lang="en-US" altLang="ko-KR" spc="-80" dirty="0" smtClean="0"/>
                  <a:t>? </a:t>
                </a:r>
                <a:endParaRPr lang="en-US" altLang="ko-KR" spc="-80" dirty="0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13943" y="89897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791394" y="1520738"/>
            <a:ext cx="8298656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1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눈이나 모눈 눈금의 간격으로 삼각형의 두 변의 길이를 비교하면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빨리 비교할 수 있어 편리합니다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자로 재는 것이 정확합니다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눈이나 모눈 눈금의 간격으로 쉽게 비교하고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정확하지 않을 때는 자로 재어 비교하는 것이 좋을 것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5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36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7" name="그룹 12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0" name="직사각형 159">
            <a:hlinkClick r:id="rId3" action="ppaction://hlinksldjump"/>
          </p:cNvPr>
          <p:cNvSpPr/>
          <p:nvPr/>
        </p:nvSpPr>
        <p:spPr>
          <a:xfrm>
            <a:off x="8168876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4" action="ppaction://hlinksldjump"/>
          </p:cNvPr>
          <p:cNvSpPr/>
          <p:nvPr/>
        </p:nvSpPr>
        <p:spPr>
          <a:xfrm>
            <a:off x="9011179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5" action="ppaction://hlinksldjump"/>
          </p:cNvPr>
          <p:cNvSpPr/>
          <p:nvPr/>
        </p:nvSpPr>
        <p:spPr>
          <a:xfrm>
            <a:off x="9442220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8" name="그룹 167"/>
          <p:cNvGrpSpPr/>
          <p:nvPr/>
        </p:nvGrpSpPr>
        <p:grpSpPr>
          <a:xfrm>
            <a:off x="4747853" y="2419200"/>
            <a:ext cx="324000" cy="322933"/>
            <a:chOff x="4964713" y="2475902"/>
            <a:chExt cx="405203" cy="433965"/>
          </a:xfrm>
        </p:grpSpPr>
        <p:sp>
          <p:nvSpPr>
            <p:cNvPr id="169" name="타원 16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1" name="타원 17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4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9" y="3586433"/>
            <a:ext cx="8828012" cy="24197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71" y="3941705"/>
            <a:ext cx="1211380" cy="26409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936000"/>
            <a:ext cx="9257902" cy="1628776"/>
            <a:chOff x="560387" y="936000"/>
            <a:chExt cx="9257902" cy="1628776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560387" y="1412776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613943" y="936000"/>
              <a:ext cx="9204346" cy="444994"/>
              <a:chOff x="613943" y="462901"/>
              <a:chExt cx="9204346" cy="444994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77457" y="462901"/>
                <a:ext cx="9040832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pc="-120" dirty="0" smtClean="0"/>
                  <a:t>두 변의 길이가 같은 삼각형을 무엇이라고 부르면 좋을지 이야기해 보세요</a:t>
                </a:r>
                <a:r>
                  <a:rPr lang="en-US" altLang="ko-KR" spc="-120" dirty="0" smtClean="0"/>
                  <a:t>.</a:t>
                </a:r>
                <a:endParaRPr lang="en-US" altLang="ko-KR" spc="-120" dirty="0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13943" y="62130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791394" y="1558800"/>
            <a:ext cx="8298656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똑같이 생기면 쌍둥이라고 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변의 길이가 똑같으니까 쌍둥이삼각형이라고 부르고 싶습니다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25" name="그룹 124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54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38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9" name="그룹 12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0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2" name="직사각형 161">
            <a:hlinkClick r:id="rId5" action="ppaction://hlinksldjump"/>
          </p:cNvPr>
          <p:cNvSpPr/>
          <p:nvPr/>
        </p:nvSpPr>
        <p:spPr>
          <a:xfrm>
            <a:off x="8168876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hlinkClick r:id="rId6" action="ppaction://hlinksldjump"/>
          </p:cNvPr>
          <p:cNvSpPr/>
          <p:nvPr/>
        </p:nvSpPr>
        <p:spPr>
          <a:xfrm>
            <a:off x="9011179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7" action="ppaction://hlinksldjump"/>
          </p:cNvPr>
          <p:cNvSpPr/>
          <p:nvPr/>
        </p:nvSpPr>
        <p:spPr>
          <a:xfrm>
            <a:off x="9442220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173"/>
          <p:cNvGrpSpPr/>
          <p:nvPr/>
        </p:nvGrpSpPr>
        <p:grpSpPr>
          <a:xfrm>
            <a:off x="4791000" y="1843200"/>
            <a:ext cx="324000" cy="322933"/>
            <a:chOff x="4964713" y="2475902"/>
            <a:chExt cx="405203" cy="433965"/>
          </a:xfrm>
        </p:grpSpPr>
        <p:sp>
          <p:nvSpPr>
            <p:cNvPr id="175" name="타원 17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7" name="타원 17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003954" y="3085200"/>
            <a:ext cx="3380449" cy="461665"/>
            <a:chOff x="1003954" y="970967"/>
            <a:chExt cx="3380449" cy="461665"/>
          </a:xfrm>
        </p:grpSpPr>
        <p:sp>
          <p:nvSpPr>
            <p:cNvPr id="94" name="TextBox 93"/>
            <p:cNvSpPr txBox="1"/>
            <p:nvPr/>
          </p:nvSpPr>
          <p:spPr>
            <a:xfrm>
              <a:off x="1227770" y="970967"/>
              <a:ext cx="3156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이등변삼각형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4786061" y="3888217"/>
            <a:ext cx="324000" cy="322933"/>
            <a:chOff x="4964713" y="2475902"/>
            <a:chExt cx="405203" cy="433965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3" name="타원 10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6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60387" y="4124861"/>
            <a:ext cx="8789630" cy="1825089"/>
            <a:chOff x="560387" y="4124861"/>
            <a:chExt cx="8789630" cy="1825089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560387" y="4558042"/>
              <a:ext cx="8785225" cy="139190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613943" y="4124861"/>
              <a:ext cx="8736074" cy="430887"/>
              <a:chOff x="613943" y="1350481"/>
              <a:chExt cx="8736074" cy="430887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77457" y="1350481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dirty="0" err="1" smtClean="0"/>
                  <a:t>칠교판</a:t>
                </a:r>
                <a:r>
                  <a:rPr lang="ko-KR" altLang="en-US" dirty="0" smtClean="0"/>
                  <a:t> 조각 중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조각을 이용하여 이등변삼각형을 만들어 보세요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613943" y="150888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2"/>
          <a:stretch/>
        </p:blipFill>
        <p:spPr>
          <a:xfrm>
            <a:off x="5547048" y="4522154"/>
            <a:ext cx="1669414" cy="1487553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0388" y="955367"/>
            <a:ext cx="9072626" cy="461665"/>
            <a:chOff x="560388" y="955367"/>
            <a:chExt cx="9072626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55367"/>
              <a:ext cx="864399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칠교판</a:t>
              </a:r>
              <a:r>
                <a:rPr lang="ko-KR" altLang="en-US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조각으로 이등변삼각형을 만들어 봅시다</a:t>
              </a:r>
              <a:r>
                <a:rPr lang="en-US" altLang="ko-KR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986400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7" name="TextBox 176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3943" y="1722505"/>
            <a:ext cx="5779217" cy="430887"/>
            <a:chOff x="613943" y="1998481"/>
            <a:chExt cx="5779217" cy="430887"/>
          </a:xfrm>
        </p:grpSpPr>
        <p:sp>
          <p:nvSpPr>
            <p:cNvPr id="69" name="TextBox 68"/>
            <p:cNvSpPr txBox="1"/>
            <p:nvPr/>
          </p:nvSpPr>
          <p:spPr>
            <a:xfrm>
              <a:off x="777457" y="1998481"/>
              <a:ext cx="561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dirty="0" err="1" smtClean="0"/>
                <a:t>칠교판</a:t>
              </a:r>
              <a:r>
                <a:rPr lang="ko-KR" altLang="en-US" dirty="0" smtClean="0"/>
                <a:t> 조각 중 이등변삼각형을 찾아보세요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213034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07" y="1677126"/>
            <a:ext cx="2295845" cy="2343477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2" name="그룹 7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2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4" name="직사각형 153">
            <a:hlinkClick r:id="rId5" action="ppaction://hlinksldjump"/>
          </p:cNvPr>
          <p:cNvSpPr/>
          <p:nvPr/>
        </p:nvSpPr>
        <p:spPr>
          <a:xfrm>
            <a:off x="8168876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hlinkClick r:id="rId6" action="ppaction://hlinksldjump"/>
          </p:cNvPr>
          <p:cNvSpPr/>
          <p:nvPr/>
        </p:nvSpPr>
        <p:spPr>
          <a:xfrm>
            <a:off x="8579343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hlinkClick r:id="rId7" action="ppaction://hlinksldjump"/>
          </p:cNvPr>
          <p:cNvSpPr/>
          <p:nvPr/>
        </p:nvSpPr>
        <p:spPr>
          <a:xfrm>
            <a:off x="9442220" y="264154"/>
            <a:ext cx="376069" cy="3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55297" y="2031401"/>
            <a:ext cx="297180" cy="297180"/>
          </a:xfrm>
          <a:prstGeom prst="ellipse">
            <a:avLst/>
          </a:prstGeom>
          <a:noFill/>
          <a:ln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6969072" y="2153392"/>
            <a:ext cx="297180" cy="297180"/>
          </a:xfrm>
          <a:prstGeom prst="ellipse">
            <a:avLst/>
          </a:prstGeom>
          <a:noFill/>
          <a:ln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6969072" y="3441126"/>
            <a:ext cx="297180" cy="297180"/>
          </a:xfrm>
          <a:prstGeom prst="ellipse">
            <a:avLst/>
          </a:prstGeom>
          <a:noFill/>
          <a:ln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1" name="타원 140"/>
          <p:cNvSpPr/>
          <p:nvPr/>
        </p:nvSpPr>
        <p:spPr>
          <a:xfrm>
            <a:off x="7755297" y="2985224"/>
            <a:ext cx="297180" cy="297180"/>
          </a:xfrm>
          <a:prstGeom prst="ellipse">
            <a:avLst/>
          </a:prstGeom>
          <a:noFill/>
          <a:ln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2" name="타원 141"/>
          <p:cNvSpPr/>
          <p:nvPr/>
        </p:nvSpPr>
        <p:spPr>
          <a:xfrm>
            <a:off x="8414174" y="2703497"/>
            <a:ext cx="297180" cy="297180"/>
          </a:xfrm>
          <a:prstGeom prst="ellipse">
            <a:avLst/>
          </a:prstGeom>
          <a:noFill/>
          <a:ln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7776448" y="2656948"/>
            <a:ext cx="324000" cy="322933"/>
            <a:chOff x="4964713" y="2475902"/>
            <a:chExt cx="405203" cy="433965"/>
          </a:xfrm>
        </p:grpSpPr>
        <p:sp>
          <p:nvSpPr>
            <p:cNvPr id="144" name="타원 14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6" name="타원 14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791000" y="5092529"/>
            <a:ext cx="324000" cy="322933"/>
            <a:chOff x="4964713" y="2475902"/>
            <a:chExt cx="405203" cy="433965"/>
          </a:xfrm>
        </p:grpSpPr>
        <p:sp>
          <p:nvSpPr>
            <p:cNvPr id="148" name="타원 14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0" name="타원 14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15"/>
          <a:stretch/>
        </p:blipFill>
        <p:spPr>
          <a:xfrm>
            <a:off x="1717393" y="4522154"/>
            <a:ext cx="3397607" cy="14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3" grpId="0" animBg="1"/>
      <p:bldP spid="134" grpId="0" animBg="1"/>
      <p:bldP spid="141" grpId="0" animBg="1"/>
      <p:bldP spid="14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EEE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384</Words>
  <PresentationFormat>A4 용지(210x297mm)</PresentationFormat>
  <Paragraphs>130</Paragraphs>
  <Slides>12</Slides>
  <Notes>0</Notes>
  <HiddenSlides>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1</vt:i4>
      </vt:variant>
    </vt:vector>
  </HeadingPairs>
  <TitlesOfParts>
    <vt:vector size="18" baseType="lpstr">
      <vt:lpstr>Arial</vt:lpstr>
      <vt:lpstr>나눔고딕 ExtraBold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2021-04-22T10:26:33Z</dcterms:modified>
</cp:coreProperties>
</file>