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67" r:id="rId3"/>
    <p:sldId id="403" r:id="rId4"/>
    <p:sldId id="339" r:id="rId5"/>
    <p:sldId id="404" r:id="rId6"/>
    <p:sldId id="390" r:id="rId7"/>
    <p:sldId id="397" r:id="rId8"/>
    <p:sldId id="402" r:id="rId9"/>
    <p:sldId id="400" r:id="rId10"/>
    <p:sldId id="398" r:id="rId11"/>
    <p:sldId id="399" r:id="rId12"/>
    <p:sldId id="293" r:id="rId13"/>
    <p:sldId id="296" r:id="rId14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  <p:embeddedFont>
      <p:font typeface="나눔고딕 ExtraBold" panose="020B0600000101010101" charset="-127"/>
      <p:bold r:id="rId20"/>
    </p:embeddedFont>
  </p:embeddedFontLst>
  <p:custShowLst>
    <p:custShow name="재구성한 쇼 1" id="0">
      <p:sldLst/>
    </p:custShow>
    <p:custShow name="재구성한 쇼 2" id="1">
      <p:sldLst>
        <p:sld r:id="rId9"/>
      </p:sldLst>
    </p:custShow>
    <p:custShow name="재구성한 쇼 3" id="2">
      <p:sldLst>
        <p:sld r:id="rId4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F40"/>
    <a:srgbClr val="FF33CC"/>
    <a:srgbClr val="F05A67"/>
    <a:srgbClr val="ACCFBA"/>
    <a:srgbClr val="1FBADF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>
      <p:cViewPr>
        <p:scale>
          <a:sx n="66" d="100"/>
          <a:sy n="66" d="100"/>
        </p:scale>
        <p:origin x="2934" y="1218"/>
      </p:cViewPr>
      <p:guideLst>
        <p:guide orient="horz" pos="618"/>
        <p:guide pos="353"/>
        <p:guide pos="580"/>
        <p:guide pos="5887"/>
        <p:guide orient="horz" pos="3748"/>
        <p:guide orient="horz" pos="3884"/>
        <p:guide orient="horz" pos="255"/>
        <p:guide orient="horz" pos="1117"/>
        <p:guide orient="horz" pos="1344"/>
        <p:guide orient="horz" pos="890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1381101" y="71438"/>
            <a:ext cx="3571900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정삼각형의 성질을 알아볼까요</a:t>
            </a:r>
            <a:endParaRPr lang="ko-KR" altLang="en-US" sz="14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4442824" y="12893"/>
            <a:ext cx="1143008" cy="630025"/>
            <a:chOff x="3769877" y="12893"/>
            <a:chExt cx="1143008" cy="630025"/>
          </a:xfrm>
        </p:grpSpPr>
        <p:pic>
          <p:nvPicPr>
            <p:cNvPr id="15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5629" y="12893"/>
              <a:ext cx="611530" cy="560175"/>
            </a:xfrm>
            <a:prstGeom prst="rect">
              <a:avLst/>
            </a:prstGeom>
            <a:noFill/>
          </p:spPr>
        </p:pic>
        <p:sp>
          <p:nvSpPr>
            <p:cNvPr id="16" name="직사각형 15"/>
            <p:cNvSpPr/>
            <p:nvPr/>
          </p:nvSpPr>
          <p:spPr>
            <a:xfrm>
              <a:off x="3769877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16.png"/><Relationship Id="rId7" Type="http://schemas.openxmlformats.org/officeDocument/2006/relationships/slide" Target="slide4.xml"/><Relationship Id="rId12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3.jpeg"/><Relationship Id="rId5" Type="http://schemas.openxmlformats.org/officeDocument/2006/relationships/image" Target="../media/image1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slide" Target="slide2.xml"/><Relationship Id="rId4" Type="http://schemas.openxmlformats.org/officeDocument/2006/relationships/image" Target="../media/image20.png"/><Relationship Id="rId9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4_2_2_5.mp4" TargetMode="External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10" Type="http://schemas.openxmlformats.org/officeDocument/2006/relationships/slide" Target="slide7.xml"/><Relationship Id="rId4" Type="http://schemas.openxmlformats.org/officeDocument/2006/relationships/slide" Target="slide1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12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5" name="그룹 12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2" name="직선 연결선 15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정삼각형의 성질을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5207" y="2136699"/>
            <a:ext cx="2572441" cy="2584603"/>
            <a:chOff x="105520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558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5520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948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032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792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" name="직사각형 1">
            <a:hlinkClick r:id="rId4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5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hlinkClick r:id="rId6" action="ppaction://hlinksldjump"/>
          </p:cNvPr>
          <p:cNvSpPr/>
          <p:nvPr/>
        </p:nvSpPr>
        <p:spPr>
          <a:xfrm>
            <a:off x="9026884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hlinkClick r:id="rId7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5413726" y="78558"/>
            <a:ext cx="2404038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38~39</a:t>
            </a:r>
            <a:r>
              <a:rPr lang="ko-KR" altLang="en-US" sz="9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28~29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4131743" y="1693095"/>
            <a:ext cx="5251066" cy="2982618"/>
            <a:chOff x="4129200" y="1875600"/>
            <a:chExt cx="5251066" cy="2982618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2"/>
            <a:srcRect l="4025" t="52392" r="70652" b="-698"/>
            <a:stretch/>
          </p:blipFill>
          <p:spPr>
            <a:xfrm>
              <a:off x="4129200" y="1876465"/>
              <a:ext cx="1615888" cy="2981753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2"/>
            <a:srcRect l="69575" t="52392" r="3925" b="-698"/>
            <a:stretch/>
          </p:blipFill>
          <p:spPr>
            <a:xfrm>
              <a:off x="7689304" y="1875600"/>
              <a:ext cx="1690962" cy="2981753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2"/>
            <a:srcRect l="27824" t="52392" r="28167" b="-698"/>
            <a:stretch/>
          </p:blipFill>
          <p:spPr>
            <a:xfrm>
              <a:off x="5385048" y="1875600"/>
              <a:ext cx="2808312" cy="2981753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1"/>
          <a:stretch/>
        </p:blipFill>
        <p:spPr>
          <a:xfrm>
            <a:off x="5463737" y="3871652"/>
            <a:ext cx="1436022" cy="491992"/>
          </a:xfrm>
          <a:prstGeom prst="rect">
            <a:avLst/>
          </a:prstGeom>
        </p:spPr>
      </p:pic>
      <p:cxnSp>
        <p:nvCxnSpPr>
          <p:cNvPr id="70" name="직선 연결선 69"/>
          <p:cNvCxnSpPr/>
          <p:nvPr/>
        </p:nvCxnSpPr>
        <p:spPr>
          <a:xfrm rot="3600000">
            <a:off x="5888543" y="3031245"/>
            <a:ext cx="2856757" cy="0"/>
          </a:xfrm>
          <a:prstGeom prst="line">
            <a:avLst/>
          </a:prstGeom>
          <a:ln w="12700">
            <a:solidFill>
              <a:srgbClr val="00A9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7200000">
            <a:off x="4779743" y="3030379"/>
            <a:ext cx="2856757" cy="0"/>
          </a:xfrm>
          <a:prstGeom prst="line">
            <a:avLst/>
          </a:prstGeom>
          <a:ln w="12700">
            <a:solidFill>
              <a:srgbClr val="00A9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6"/>
          <a:stretch/>
        </p:blipFill>
        <p:spPr>
          <a:xfrm>
            <a:off x="6539719" y="3871652"/>
            <a:ext cx="1857752" cy="491992"/>
          </a:xfrm>
          <a:prstGeom prst="rect">
            <a:avLst/>
          </a:prstGeom>
        </p:spPr>
      </p:pic>
      <p:grpSp>
        <p:nvGrpSpPr>
          <p:cNvPr id="171" name="그룹 170"/>
          <p:cNvGrpSpPr/>
          <p:nvPr/>
        </p:nvGrpSpPr>
        <p:grpSpPr>
          <a:xfrm>
            <a:off x="6631397" y="2925558"/>
            <a:ext cx="324000" cy="322933"/>
            <a:chOff x="4964713" y="2475902"/>
            <a:chExt cx="405203" cy="433965"/>
          </a:xfrm>
        </p:grpSpPr>
        <p:sp>
          <p:nvSpPr>
            <p:cNvPr id="172" name="타원 17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4" name="타원 17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9" name="그룹 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46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10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02" name="직사각형 201">
            <a:hlinkClick r:id="rId6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7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hlinkClick r:id="rId8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666720" y="985909"/>
            <a:ext cx="8736074" cy="464743"/>
            <a:chOff x="613943" y="-2430917"/>
            <a:chExt cx="8736074" cy="464743"/>
          </a:xfrm>
        </p:grpSpPr>
        <p:sp>
          <p:nvSpPr>
            <p:cNvPr id="79" name="TextBox 78"/>
            <p:cNvSpPr txBox="1"/>
            <p:nvPr/>
          </p:nvSpPr>
          <p:spPr>
            <a:xfrm>
              <a:off x="777457" y="-2430917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두 각의 변이 만나는 점을 찾아 삼각형을 그려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613943" y="-227251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00" y="2034000"/>
            <a:ext cx="1296801" cy="2337895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" b="-1"/>
          <a:stretch/>
        </p:blipFill>
        <p:spPr>
          <a:xfrm>
            <a:off x="6750000" y="2044800"/>
            <a:ext cx="1296801" cy="2328459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0" r="-422"/>
          <a:stretch/>
        </p:blipFill>
        <p:spPr>
          <a:xfrm>
            <a:off x="594000" y="1717200"/>
            <a:ext cx="3528392" cy="2818348"/>
          </a:xfrm>
          <a:prstGeom prst="rect">
            <a:avLst/>
          </a:prstGeom>
        </p:spPr>
      </p:pic>
      <p:sp>
        <p:nvSpPr>
          <p:cNvPr id="77" name="직사각형 76">
            <a:hlinkClick r:id="rId12" action="ppaction://hlinksldjump"/>
          </p:cNvPr>
          <p:cNvSpPr/>
          <p:nvPr/>
        </p:nvSpPr>
        <p:spPr>
          <a:xfrm>
            <a:off x="9026884" y="3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936000"/>
            <a:ext cx="8842407" cy="1292400"/>
            <a:chOff x="560387" y="936000"/>
            <a:chExt cx="8842407" cy="1292400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560387" y="143640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66720" y="936000"/>
              <a:ext cx="8736074" cy="498598"/>
              <a:chOff x="613943" y="951435"/>
              <a:chExt cx="8736074" cy="498598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77457" y="95143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그린 삼각형의 변의 길이를 재어 어떤 삼각형인지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13943" y="11076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00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2492896"/>
            <a:ext cx="8842407" cy="2374304"/>
            <a:chOff x="560387" y="2492896"/>
            <a:chExt cx="8842407" cy="2374304"/>
          </a:xfrm>
        </p:grpSpPr>
        <p:grpSp>
          <p:nvGrpSpPr>
            <p:cNvPr id="70" name="그룹 69"/>
            <p:cNvGrpSpPr/>
            <p:nvPr/>
          </p:nvGrpSpPr>
          <p:grpSpPr>
            <a:xfrm>
              <a:off x="666720" y="2492896"/>
              <a:ext cx="8736074" cy="498598"/>
              <a:chOff x="613943" y="951435"/>
              <a:chExt cx="8736074" cy="49859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77457" y="95143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알게 된 점을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11076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모서리가 둥근 직사각형 76"/>
            <p:cNvSpPr/>
            <p:nvPr/>
          </p:nvSpPr>
          <p:spPr>
            <a:xfrm>
              <a:off x="560387" y="2995200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89" name="그룹 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4" name="그룹 163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5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10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0" name="직선 연결선 12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791393" y="1436399"/>
            <a:ext cx="8332097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변의 길이가 같은 정삼각형입니다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91393" y="3072503"/>
            <a:ext cx="8332097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선분의 양 끝에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크기가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˚인 두 각을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그리고 두 각의 변이 만나는 점을 찾으면 정삼각형이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된다는 것을 알게 되었습니다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정삼각형은 세 변의 길이도 같고 세 각의 크기도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모두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˚라는 것을 알게 되었습니다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5" name="직사각형 154">
            <a:hlinkClick r:id="rId3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hlinkClick r:id="rId4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hlinkClick r:id="rId5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/>
          <p:cNvGrpSpPr/>
          <p:nvPr/>
        </p:nvGrpSpPr>
        <p:grpSpPr>
          <a:xfrm>
            <a:off x="4791000" y="3653856"/>
            <a:ext cx="324000" cy="322933"/>
            <a:chOff x="4964713" y="2475902"/>
            <a:chExt cx="405203" cy="433965"/>
          </a:xfrm>
        </p:grpSpPr>
        <p:sp>
          <p:nvSpPr>
            <p:cNvPr id="179" name="타원 17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1" name="타원 1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4791000" y="1714259"/>
            <a:ext cx="324000" cy="322933"/>
            <a:chOff x="4964713" y="2475902"/>
            <a:chExt cx="405203" cy="433965"/>
          </a:xfrm>
        </p:grpSpPr>
        <p:sp>
          <p:nvSpPr>
            <p:cNvPr id="183" name="타원 18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5" name="타원 18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hlinkClick r:id="rId7" action="ppaction://hlinksldjump"/>
          </p:cNvPr>
          <p:cNvSpPr/>
          <p:nvPr/>
        </p:nvSpPr>
        <p:spPr>
          <a:xfrm>
            <a:off x="9026884" y="3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41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1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7" name="그룹 116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2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54000"/>
            <a:ext cx="9231966" cy="548671"/>
            <a:chOff x="19050" y="1160806"/>
            <a:chExt cx="9231966" cy="548671"/>
          </a:xfrm>
        </p:grpSpPr>
        <p:sp>
          <p:nvSpPr>
            <p:cNvPr id="57" name="TextBox 56"/>
            <p:cNvSpPr txBox="1"/>
            <p:nvPr/>
          </p:nvSpPr>
          <p:spPr>
            <a:xfrm>
              <a:off x="881034" y="1160806"/>
              <a:ext cx="836998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각도기와 자를 </a:t>
              </a:r>
              <a:r>
                <a:rPr lang="ko-KR" altLang="en-US" sz="2400" b="1" dirty="0" smtClean="0">
                  <a:latin typeface="나눔고딕 ExtraBold" pitchFamily="50" charset="-127"/>
                  <a:ea typeface="나눔고딕 ExtraBold" pitchFamily="50" charset="-127"/>
                </a:rPr>
                <a:t>이용하여 </a:t>
              </a:r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정삼각형을 그려 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b="1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" y="1160806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53" y="3415748"/>
            <a:ext cx="5858693" cy="1781424"/>
          </a:xfrm>
          <a:prstGeom prst="rect">
            <a:avLst/>
          </a:prstGeom>
        </p:spPr>
      </p:pic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98" y="1773238"/>
            <a:ext cx="3396201" cy="2952802"/>
          </a:xfrm>
          <a:prstGeom prst="rect">
            <a:avLst/>
          </a:prstGeom>
        </p:spPr>
      </p:pic>
      <p:sp>
        <p:nvSpPr>
          <p:cNvPr id="163" name="직사각형 162">
            <a:hlinkClick r:id="rId7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4791000" y="3653856"/>
            <a:ext cx="324000" cy="322933"/>
            <a:chOff x="4964713" y="2475902"/>
            <a:chExt cx="405203" cy="433965"/>
          </a:xfrm>
        </p:grpSpPr>
        <p:sp>
          <p:nvSpPr>
            <p:cNvPr id="75" name="타원 7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8" name="타원 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hlinkClick r:id="rId9" action="ppaction://hlinksldjump"/>
          </p:cNvPr>
          <p:cNvSpPr/>
          <p:nvPr/>
        </p:nvSpPr>
        <p:spPr>
          <a:xfrm>
            <a:off x="9026884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예각삼각형과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둔각삼각형을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5207" y="2136699"/>
            <a:ext cx="2572441" cy="2584603"/>
            <a:chOff x="105520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0558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5520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0948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303200" y="3105835"/>
            <a:ext cx="207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4215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105128" y="0"/>
            <a:ext cx="294554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"/>
          <a:stretch/>
        </p:blipFill>
        <p:spPr>
          <a:xfrm>
            <a:off x="912730" y="1412776"/>
            <a:ext cx="8080541" cy="4879207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1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8" name="그룹 117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87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9" name="직선 연결선 18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3" name="타원 17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60" name="직사각형 159">
            <a:hlinkClick r:id="rId4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hlinkClick r:id="rId5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67" name="TextBox 66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9" name="그림 68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00" y="900347"/>
            <a:ext cx="506880" cy="460800"/>
          </a:xfrm>
          <a:prstGeom prst="rect">
            <a:avLst/>
          </a:prstGeom>
        </p:spPr>
      </p:pic>
      <p:sp>
        <p:nvSpPr>
          <p:cNvPr id="55" name="직사각형 54">
            <a:hlinkClick r:id="rId8" action="ppaction://hlinksldjump"/>
          </p:cNvPr>
          <p:cNvSpPr/>
          <p:nvPr/>
        </p:nvSpPr>
        <p:spPr>
          <a:xfrm>
            <a:off x="9026884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2" y="1170126"/>
            <a:ext cx="8713455" cy="53383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60456" y="0"/>
            <a:ext cx="294554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9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그룹 337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33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340" name="그룹 339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368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370" name="직선 연결선 36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모서리가 둥근 직사각형 3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모서리가 둥근 직사각형 3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모서리가 둥근 직사각형 3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모서리가 둥근 직사각형 3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9" name="TextBox 368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360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62" name="직선 연결선 36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모서리가 둥근 직사각형 36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타원 3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모서리가 둥근 직사각형 3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모서리가 둥근 직사각형 3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모서리가 둥근 직사각형 3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1" name="TextBox 36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42" name="그룹 341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352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354" name="타원 35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5" name="직선 연결선 35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모서리가 둥근 직사각형 35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모서리가 둥근 직사각형 3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모서리가 둥근 직사각형 3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모서리가 둥근 직사각형 3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3" name="TextBox 35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34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346" name="직선 연결선 3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모서리가 둥근 직사각형 3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모서리가 둥근 직사각형 3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모서리가 둥근 직사각형 3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모서리가 둥근 직사각형 3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45" name="TextBox 34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376" name="직사각형 375">
            <a:hlinkClick r:id="rId3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hlinkClick r:id="rId4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>
            <a:hlinkClick r:id="rId5" action="ppaction://hlinksldjump"/>
          </p:cNvPr>
          <p:cNvSpPr/>
          <p:nvPr/>
        </p:nvSpPr>
        <p:spPr>
          <a:xfrm>
            <a:off x="9026884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9" name="그룹 378"/>
          <p:cNvGrpSpPr/>
          <p:nvPr/>
        </p:nvGrpSpPr>
        <p:grpSpPr>
          <a:xfrm>
            <a:off x="560387" y="836712"/>
            <a:ext cx="6336829" cy="1211842"/>
            <a:chOff x="560387" y="912475"/>
            <a:chExt cx="6336829" cy="1211842"/>
          </a:xfrm>
        </p:grpSpPr>
        <p:sp>
          <p:nvSpPr>
            <p:cNvPr id="380" name="모서리가 둥근 직사각형 379"/>
            <p:cNvSpPr/>
            <p:nvPr/>
          </p:nvSpPr>
          <p:spPr>
            <a:xfrm>
              <a:off x="560387" y="1404317"/>
              <a:ext cx="5616749" cy="72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  <p:grpSp>
          <p:nvGrpSpPr>
            <p:cNvPr id="381" name="그룹 380"/>
            <p:cNvGrpSpPr/>
            <p:nvPr/>
          </p:nvGrpSpPr>
          <p:grpSpPr>
            <a:xfrm>
              <a:off x="613943" y="912475"/>
              <a:ext cx="6283273" cy="489365"/>
              <a:chOff x="613943" y="4854191"/>
              <a:chExt cx="6283273" cy="489365"/>
            </a:xfrm>
          </p:grpSpPr>
          <p:sp>
            <p:nvSpPr>
              <p:cNvPr id="382" name="TextBox 381"/>
              <p:cNvSpPr txBox="1"/>
              <p:nvPr/>
            </p:nvSpPr>
            <p:spPr>
              <a:xfrm>
                <a:off x="777457" y="4854191"/>
                <a:ext cx="6119759" cy="489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150" dirty="0" smtClean="0"/>
                  <a:t>가방의 삼각형 무늬는 어떤 삼각형인가요</a:t>
                </a:r>
                <a:r>
                  <a:rPr lang="en-US" altLang="ko-KR" sz="2150" dirty="0" smtClean="0"/>
                  <a:t>?</a:t>
                </a:r>
                <a:endParaRPr lang="en-US" altLang="ko-KR" sz="2150" dirty="0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13943" y="501036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0" dirty="0"/>
              </a:p>
            </p:txBody>
          </p:sp>
        </p:grpSp>
      </p:grpSp>
      <p:grpSp>
        <p:nvGrpSpPr>
          <p:cNvPr id="384" name="그룹 383"/>
          <p:cNvGrpSpPr/>
          <p:nvPr/>
        </p:nvGrpSpPr>
        <p:grpSpPr>
          <a:xfrm>
            <a:off x="560387" y="2016000"/>
            <a:ext cx="5893667" cy="1508400"/>
            <a:chOff x="560387" y="2109074"/>
            <a:chExt cx="5893667" cy="1508400"/>
          </a:xfrm>
        </p:grpSpPr>
        <p:sp>
          <p:nvSpPr>
            <p:cNvPr id="385" name="모서리가 둥근 직사각형 384"/>
            <p:cNvSpPr/>
            <p:nvPr/>
          </p:nvSpPr>
          <p:spPr>
            <a:xfrm>
              <a:off x="560387" y="2609474"/>
              <a:ext cx="5616749" cy="1008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777457" y="2109074"/>
              <a:ext cx="5676597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150" spc="-70" dirty="0" smtClean="0"/>
                <a:t>정삼각형이라고 생각하는 까닭은 무엇인가요</a:t>
              </a:r>
              <a:r>
                <a:rPr lang="en-US" altLang="ko-KR" sz="2150" spc="-70" dirty="0" smtClean="0"/>
                <a:t>?</a:t>
              </a:r>
              <a:endParaRPr lang="en-US" altLang="ko-KR" sz="2150" spc="-70" dirty="0"/>
            </a:p>
          </p:txBody>
        </p:sp>
        <p:sp>
          <p:nvSpPr>
            <p:cNvPr id="387" name="타원 386"/>
            <p:cNvSpPr/>
            <p:nvPr/>
          </p:nvSpPr>
          <p:spPr>
            <a:xfrm>
              <a:off x="613943" y="2267474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 dirty="0"/>
            </a:p>
          </p:txBody>
        </p:sp>
      </p:grpSp>
      <p:sp>
        <p:nvSpPr>
          <p:cNvPr id="388" name="TextBox 387"/>
          <p:cNvSpPr txBox="1"/>
          <p:nvPr/>
        </p:nvSpPr>
        <p:spPr>
          <a:xfrm>
            <a:off x="791393" y="1443871"/>
            <a:ext cx="5313735" cy="489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정삼각형이라고 생각합니다</a:t>
            </a:r>
            <a:r>
              <a:rPr lang="en-US" altLang="ko-KR" sz="215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15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791393" y="2574000"/>
            <a:ext cx="5385743" cy="886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정삼각형처럼 보입니다</a:t>
            </a:r>
            <a:r>
              <a:rPr lang="en-US" altLang="ko-KR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자로 재어 보니 세 변의 길이가 같습니다</a:t>
            </a:r>
            <a:r>
              <a:rPr lang="en-US" altLang="ko-KR" sz="215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150" b="1" spc="-7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0" name="그룹 389"/>
          <p:cNvGrpSpPr/>
          <p:nvPr/>
        </p:nvGrpSpPr>
        <p:grpSpPr>
          <a:xfrm>
            <a:off x="3284891" y="2858400"/>
            <a:ext cx="324000" cy="322933"/>
            <a:chOff x="4964713" y="2475902"/>
            <a:chExt cx="405203" cy="433965"/>
          </a:xfrm>
        </p:grpSpPr>
        <p:sp>
          <p:nvSpPr>
            <p:cNvPr id="391" name="타원 39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393" name="타원 3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4" name="그룹 393"/>
          <p:cNvGrpSpPr/>
          <p:nvPr/>
        </p:nvGrpSpPr>
        <p:grpSpPr>
          <a:xfrm>
            <a:off x="3284891" y="1536801"/>
            <a:ext cx="324000" cy="322933"/>
            <a:chOff x="4964713" y="2475902"/>
            <a:chExt cx="405203" cy="433965"/>
          </a:xfrm>
        </p:grpSpPr>
        <p:sp>
          <p:nvSpPr>
            <p:cNvPr id="395" name="타원 39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397" name="타원 39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8" name="그림 3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1000800"/>
            <a:ext cx="2528788" cy="2334012"/>
          </a:xfrm>
          <a:prstGeom prst="rect">
            <a:avLst/>
          </a:prstGeom>
        </p:spPr>
      </p:pic>
      <p:grpSp>
        <p:nvGrpSpPr>
          <p:cNvPr id="399" name="그룹 398"/>
          <p:cNvGrpSpPr/>
          <p:nvPr/>
        </p:nvGrpSpPr>
        <p:grpSpPr>
          <a:xfrm>
            <a:off x="9007200" y="954000"/>
            <a:ext cx="397559" cy="391247"/>
            <a:chOff x="9191876" y="1718465"/>
            <a:chExt cx="397559" cy="391247"/>
          </a:xfrm>
        </p:grpSpPr>
        <p:grpSp>
          <p:nvGrpSpPr>
            <p:cNvPr id="400" name="그룹 399"/>
            <p:cNvGrpSpPr/>
            <p:nvPr/>
          </p:nvGrpSpPr>
          <p:grpSpPr>
            <a:xfrm>
              <a:off x="9265426" y="1773772"/>
              <a:ext cx="252001" cy="252000"/>
              <a:chOff x="7698043" y="1584373"/>
              <a:chExt cx="223069" cy="225604"/>
            </a:xfrm>
          </p:grpSpPr>
          <p:sp>
            <p:nvSpPr>
              <p:cNvPr id="402" name="모서리가 둥근 직사각형 401"/>
              <p:cNvSpPr/>
              <p:nvPr/>
            </p:nvSpPr>
            <p:spPr>
              <a:xfrm>
                <a:off x="7698043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3" name="그룹 402"/>
              <p:cNvGrpSpPr/>
              <p:nvPr/>
            </p:nvGrpSpPr>
            <p:grpSpPr>
              <a:xfrm>
                <a:off x="7739462" y="1628111"/>
                <a:ext cx="140311" cy="140311"/>
                <a:chOff x="7739462" y="1628111"/>
                <a:chExt cx="140311" cy="140311"/>
              </a:xfrm>
            </p:grpSpPr>
            <p:sp>
              <p:nvSpPr>
                <p:cNvPr id="404" name="모서리가 둥근 직사각형 403"/>
                <p:cNvSpPr/>
                <p:nvPr/>
              </p:nvSpPr>
              <p:spPr>
                <a:xfrm>
                  <a:off x="7790725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모서리가 둥근 직사각형 404"/>
                <p:cNvSpPr/>
                <p:nvPr/>
              </p:nvSpPr>
              <p:spPr>
                <a:xfrm rot="5400000">
                  <a:off x="7790725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01" name="직사각형 400">
              <a:hlinkClick r:id="" action="ppaction://customshow?id=2&amp;return=true"/>
            </p:cNvPr>
            <p:cNvSpPr/>
            <p:nvPr/>
          </p:nvSpPr>
          <p:spPr>
            <a:xfrm>
              <a:off x="9191876" y="1718465"/>
              <a:ext cx="397559" cy="391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6" name="그룹 405"/>
          <p:cNvGrpSpPr/>
          <p:nvPr/>
        </p:nvGrpSpPr>
        <p:grpSpPr>
          <a:xfrm>
            <a:off x="560387" y="3501008"/>
            <a:ext cx="8789630" cy="1220399"/>
            <a:chOff x="560387" y="3656521"/>
            <a:chExt cx="8789630" cy="1220399"/>
          </a:xfrm>
        </p:grpSpPr>
        <p:sp>
          <p:nvSpPr>
            <p:cNvPr id="407" name="모서리가 둥근 직사각형 406"/>
            <p:cNvSpPr/>
            <p:nvPr/>
          </p:nvSpPr>
          <p:spPr>
            <a:xfrm>
              <a:off x="560387" y="4156920"/>
              <a:ext cx="8785225" cy="72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777457" y="3656521"/>
              <a:ext cx="8572560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150" dirty="0" smtClean="0"/>
                <a:t>가방의 삼각형 무늬에는 어떤 특징이 있나요</a:t>
              </a:r>
              <a:r>
                <a:rPr lang="en-US" altLang="ko-KR" sz="2150" dirty="0" smtClean="0"/>
                <a:t>?</a:t>
              </a:r>
              <a:endParaRPr lang="en-US" altLang="ko-KR" sz="2150" dirty="0"/>
            </a:p>
          </p:txBody>
        </p:sp>
        <p:sp>
          <p:nvSpPr>
            <p:cNvPr id="409" name="타원 408"/>
            <p:cNvSpPr/>
            <p:nvPr/>
          </p:nvSpPr>
          <p:spPr>
            <a:xfrm>
              <a:off x="613943" y="381492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 dirty="0"/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560387" y="4725144"/>
            <a:ext cx="9150914" cy="1220400"/>
            <a:chOff x="560387" y="4877003"/>
            <a:chExt cx="9150914" cy="1220400"/>
          </a:xfrm>
        </p:grpSpPr>
        <p:sp>
          <p:nvSpPr>
            <p:cNvPr id="411" name="모서리가 둥근 직사각형 410"/>
            <p:cNvSpPr/>
            <p:nvPr/>
          </p:nvSpPr>
          <p:spPr>
            <a:xfrm>
              <a:off x="560387" y="5377403"/>
              <a:ext cx="8785225" cy="720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777456" y="4877003"/>
              <a:ext cx="8933845" cy="489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150" spc="-120" dirty="0" smtClean="0"/>
                <a:t>정삼각형은 세 변의 길이가 같은 삼각형입니다</a:t>
              </a:r>
              <a:r>
                <a:rPr lang="en-US" altLang="ko-KR" sz="2150" spc="-120" dirty="0" smtClean="0"/>
                <a:t>. </a:t>
              </a:r>
              <a:r>
                <a:rPr lang="ko-KR" altLang="en-US" sz="2150" spc="-120" dirty="0" smtClean="0"/>
                <a:t>각의 크기는 어떨 것 같나요</a:t>
              </a:r>
              <a:r>
                <a:rPr lang="en-US" altLang="ko-KR" sz="2150" spc="-120" dirty="0" smtClean="0"/>
                <a:t>?</a:t>
              </a:r>
              <a:endParaRPr lang="en-US" altLang="ko-KR" sz="2150" spc="-120" dirty="0"/>
            </a:p>
          </p:txBody>
        </p:sp>
        <p:sp>
          <p:nvSpPr>
            <p:cNvPr id="413" name="타원 412"/>
            <p:cNvSpPr/>
            <p:nvPr/>
          </p:nvSpPr>
          <p:spPr>
            <a:xfrm>
              <a:off x="613943" y="5035403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 dirty="0"/>
            </a:p>
          </p:txBody>
        </p:sp>
      </p:grpSp>
      <p:grpSp>
        <p:nvGrpSpPr>
          <p:cNvPr id="414" name="그룹 413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415" name="그룹 414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419" name="타원 41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20" name="이등변 삼각형 41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16" name="그룹 415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417" name="타원 416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18" name="이등변 삼각형 417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421" name="TextBox 420"/>
          <p:cNvSpPr txBox="1"/>
          <p:nvPr/>
        </p:nvSpPr>
        <p:spPr>
          <a:xfrm>
            <a:off x="791393" y="4116724"/>
            <a:ext cx="8332097" cy="489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큰 정삼각형 사이에 작은 정삼각형이 있습니다</a:t>
            </a:r>
            <a:r>
              <a:rPr lang="en-US" altLang="ko-KR" sz="215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15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791393" y="5340861"/>
            <a:ext cx="8332097" cy="489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5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각도기로 재어 보지는 않았지만 세 각의 크기도 같을 것 같습니다</a:t>
            </a:r>
            <a:r>
              <a:rPr lang="en-US" altLang="ko-KR" sz="215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15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3" name="그룹 422"/>
          <p:cNvGrpSpPr/>
          <p:nvPr/>
        </p:nvGrpSpPr>
        <p:grpSpPr>
          <a:xfrm>
            <a:off x="4791000" y="5424077"/>
            <a:ext cx="324000" cy="322933"/>
            <a:chOff x="4964713" y="2475902"/>
            <a:chExt cx="405203" cy="433965"/>
          </a:xfrm>
        </p:grpSpPr>
        <p:sp>
          <p:nvSpPr>
            <p:cNvPr id="424" name="타원 42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426" name="타원 42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7" name="그룹 426"/>
          <p:cNvGrpSpPr/>
          <p:nvPr/>
        </p:nvGrpSpPr>
        <p:grpSpPr>
          <a:xfrm>
            <a:off x="4791000" y="4228430"/>
            <a:ext cx="324000" cy="322933"/>
            <a:chOff x="4964713" y="2475902"/>
            <a:chExt cx="405203" cy="433965"/>
          </a:xfrm>
        </p:grpSpPr>
        <p:sp>
          <p:nvSpPr>
            <p:cNvPr id="428" name="타원 42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430" name="타원 42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  <p:bldP spid="389" grpId="0"/>
      <p:bldP spid="421" grpId="0"/>
      <p:bldP spid="4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4646674"/>
            <a:ext cx="8789630" cy="1302606"/>
            <a:chOff x="560387" y="4646674"/>
            <a:chExt cx="8789630" cy="1302606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60387" y="515728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613943" y="4646674"/>
              <a:ext cx="8736074" cy="498598"/>
              <a:chOff x="613943" y="2947769"/>
              <a:chExt cx="8736074" cy="4985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77457" y="2947769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그린 정삼각형의 세 각의 크기는 각각 몇 도인가요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13943" y="310616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0" name="그룹 8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3" name="그룹 9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7" name="직선 연결선 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336" y="954000"/>
            <a:ext cx="8814178" cy="461665"/>
            <a:chOff x="565336" y="954000"/>
            <a:chExt cx="8814178" cy="461665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54000"/>
              <a:ext cx="8385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고딕 ExtraBold" pitchFamily="50" charset="-127"/>
                  <a:ea typeface="나눔고딕 ExtraBold" pitchFamily="50" charset="-127"/>
                </a:rPr>
                <a:t>정삼각형의 각의 크기에 대해 알아봅시다</a:t>
              </a: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6400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13943" y="1673560"/>
            <a:ext cx="8736074" cy="498598"/>
            <a:chOff x="613943" y="1673560"/>
            <a:chExt cx="8736074" cy="498598"/>
          </a:xfrm>
        </p:grpSpPr>
        <p:sp>
          <p:nvSpPr>
            <p:cNvPr id="99" name="TextBox 98"/>
            <p:cNvSpPr txBox="1"/>
            <p:nvPr/>
          </p:nvSpPr>
          <p:spPr>
            <a:xfrm>
              <a:off x="777457" y="1673560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정삼각형을 그려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00" name="타원 99"/>
            <p:cNvSpPr/>
            <p:nvPr/>
          </p:nvSpPr>
          <p:spPr>
            <a:xfrm>
              <a:off x="613943" y="184665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91393" y="5303981"/>
            <a:ext cx="8332097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모두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60°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세 각의 크기가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7" name="직사각형 166">
            <a:hlinkClick r:id="rId3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hlinkClick r:id="rId4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5" name="그룹 174"/>
          <p:cNvGrpSpPr/>
          <p:nvPr/>
        </p:nvGrpSpPr>
        <p:grpSpPr>
          <a:xfrm>
            <a:off x="4791000" y="5400000"/>
            <a:ext cx="324000" cy="322933"/>
            <a:chOff x="4964713" y="2475902"/>
            <a:chExt cx="405203" cy="433965"/>
          </a:xfrm>
        </p:grpSpPr>
        <p:sp>
          <p:nvSpPr>
            <p:cNvPr id="176" name="타원 17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8" name="타원 1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78" y="2319810"/>
            <a:ext cx="5361645" cy="1879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r="33884"/>
          <a:stretch/>
        </p:blipFill>
        <p:spPr>
          <a:xfrm>
            <a:off x="4088905" y="2323768"/>
            <a:ext cx="1728192" cy="18793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3424" y="2665565"/>
            <a:ext cx="1641199" cy="152686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66213" y="1700809"/>
            <a:ext cx="2183130" cy="1426402"/>
            <a:chOff x="5866213" y="1700809"/>
            <a:chExt cx="2183130" cy="14264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95" t="27651" r="15795" b="27651"/>
            <a:stretch/>
          </p:blipFill>
          <p:spPr>
            <a:xfrm flipH="1">
              <a:off x="5866213" y="1700809"/>
              <a:ext cx="2183130" cy="142640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401215" y="1989833"/>
              <a:ext cx="1093568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친구들이 그린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정삼각형과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비교해 볼까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4791000" y="3125006"/>
            <a:ext cx="324000" cy="322933"/>
            <a:chOff x="4964713" y="2475902"/>
            <a:chExt cx="405203" cy="433965"/>
          </a:xfrm>
        </p:grpSpPr>
        <p:sp>
          <p:nvSpPr>
            <p:cNvPr id="130" name="타원 12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3354325" y="2582018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직사각형 78">
            <a:hlinkClick r:id="rId10" action="ppaction://hlinksldjump"/>
          </p:cNvPr>
          <p:cNvSpPr/>
          <p:nvPr/>
        </p:nvSpPr>
        <p:spPr>
          <a:xfrm>
            <a:off x="9026884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60387" y="4295171"/>
            <a:ext cx="8789630" cy="1654109"/>
            <a:chOff x="560387" y="4295171"/>
            <a:chExt cx="8789630" cy="165410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0387" y="4797280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4295171"/>
              <a:ext cx="8736074" cy="498598"/>
              <a:chOff x="613943" y="2947769"/>
              <a:chExt cx="8736074" cy="498598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2947769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정삼각형의 각의 크기에 대해 알게 된 것을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13943" y="310787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560387" y="2783850"/>
            <a:ext cx="8789630" cy="1293222"/>
            <a:chOff x="560387" y="2783850"/>
            <a:chExt cx="8789630" cy="1293222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60387" y="328507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613943" y="2783850"/>
              <a:ext cx="8736074" cy="498598"/>
              <a:chOff x="613943" y="4947597"/>
              <a:chExt cx="8736074" cy="49859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777457" y="4947597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친구들이 그린 정삼각형의 각의 크기와 비교해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13943" y="51068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5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1" name="그룹 14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1393" y="4920847"/>
            <a:ext cx="8332097" cy="9048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정삼각형은 세 각의 크기가 같다는 것을 알게 되었습니다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정삼각형은 모든 각의 크기가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˚라는 것을 알게 되었습니다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1393" y="3431773"/>
            <a:ext cx="8332097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친구들이 그린 정삼각형의 각의 크기도 모두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˚로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>
            <a:hlinkClick r:id="rId3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hlinkClick r:id="rId4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4680345" y="5226146"/>
            <a:ext cx="324000" cy="322933"/>
            <a:chOff x="4964713" y="2475902"/>
            <a:chExt cx="405203" cy="433965"/>
          </a:xfrm>
        </p:grpSpPr>
        <p:sp>
          <p:nvSpPr>
            <p:cNvPr id="131" name="타원 13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3" name="타원 13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680345" y="3488366"/>
            <a:ext cx="324000" cy="322933"/>
            <a:chOff x="4964713" y="2475902"/>
            <a:chExt cx="405203" cy="433965"/>
          </a:xfrm>
        </p:grpSpPr>
        <p:sp>
          <p:nvSpPr>
            <p:cNvPr id="135" name="타원 13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7" name="타원 13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48" y="961079"/>
            <a:ext cx="4057902" cy="1422097"/>
          </a:xfrm>
          <a:prstGeom prst="rect">
            <a:avLst/>
          </a:prstGeom>
        </p:spPr>
      </p:pic>
      <p:sp>
        <p:nvSpPr>
          <p:cNvPr id="73" name="직사각형 72">
            <a:hlinkClick r:id="rId7" action="ppaction://hlinksldjump"/>
          </p:cNvPr>
          <p:cNvSpPr/>
          <p:nvPr/>
        </p:nvSpPr>
        <p:spPr>
          <a:xfrm>
            <a:off x="9026884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그룹 165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67" name="그룹 166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08" name="그룹 207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10" name="타원 2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0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2" name="직선 연결선 2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타원 2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0" name="그룹 16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9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6" name="모서리가 둥근 직사각형 75"/>
          <p:cNvSpPr/>
          <p:nvPr/>
        </p:nvSpPr>
        <p:spPr>
          <a:xfrm>
            <a:off x="560387" y="4077280"/>
            <a:ext cx="8785225" cy="187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91393" y="4154582"/>
            <a:ext cx="8332097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각도기를 이용하여 주어진 선분의 양 끝에 크기가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˚인 각을 그립니다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각의 변이 만날 때까지 각의 선분을 길게 늘여 삼각형을 그린 것 같습니다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565336" y="954000"/>
            <a:ext cx="8814178" cy="461665"/>
            <a:chOff x="565336" y="954000"/>
            <a:chExt cx="8814178" cy="461665"/>
          </a:xfrm>
        </p:grpSpPr>
        <p:sp>
          <p:nvSpPr>
            <p:cNvPr id="88" name="TextBox 87"/>
            <p:cNvSpPr txBox="1"/>
            <p:nvPr/>
          </p:nvSpPr>
          <p:spPr>
            <a:xfrm>
              <a:off x="993964" y="954000"/>
              <a:ext cx="8385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세 </a:t>
              </a:r>
              <a:r>
                <a:rPr lang="ko-KR" altLang="en-US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각의 크기가 같은 삼각형을 그려 봅시다</a:t>
              </a:r>
              <a:r>
                <a:rPr lang="en-US" altLang="ko-KR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65336" y="986400"/>
              <a:ext cx="381000" cy="400110"/>
              <a:chOff x="452406" y="890570"/>
              <a:chExt cx="381000" cy="400110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83" name="직사각형 182">
            <a:hlinkClick r:id="rId3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hlinkClick r:id="rId4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5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7" name="그룹 186"/>
          <p:cNvGrpSpPr/>
          <p:nvPr/>
        </p:nvGrpSpPr>
        <p:grpSpPr>
          <a:xfrm>
            <a:off x="4791000" y="4916141"/>
            <a:ext cx="324000" cy="322933"/>
            <a:chOff x="4964713" y="2475902"/>
            <a:chExt cx="405203" cy="433965"/>
          </a:xfrm>
        </p:grpSpPr>
        <p:sp>
          <p:nvSpPr>
            <p:cNvPr id="188" name="타원 18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0" name="타원 1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66720" y="1710019"/>
            <a:ext cx="8784238" cy="904863"/>
            <a:chOff x="613943" y="-2430917"/>
            <a:chExt cx="8784238" cy="904863"/>
          </a:xfrm>
        </p:grpSpPr>
        <p:sp>
          <p:nvSpPr>
            <p:cNvPr id="65" name="TextBox 64"/>
            <p:cNvSpPr txBox="1"/>
            <p:nvPr/>
          </p:nvSpPr>
          <p:spPr>
            <a:xfrm>
              <a:off x="777456" y="-2430917"/>
              <a:ext cx="8620725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algn="just">
                <a:lnSpc>
                  <a:spcPct val="120000"/>
                </a:lnSpc>
                <a:defRPr/>
              </a:pPr>
              <a:r>
                <a:rPr lang="ko-KR" altLang="en-US" spc="-50" dirty="0" smtClean="0"/>
                <a:t>세 각의 크기가 같은 삼각형을 그리는 그림을 보고 삼각형을 그리는 방법을 말해 보세요</a:t>
              </a:r>
              <a:r>
                <a:rPr lang="en-US" altLang="ko-KR" spc="-50" dirty="0" smtClean="0"/>
                <a:t>.</a:t>
              </a:r>
              <a:endParaRPr lang="en-US" altLang="ko-KR" spc="-50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13943" y="-227251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071395" y="2626419"/>
            <a:ext cx="3969837" cy="1353394"/>
            <a:chOff x="2970995" y="2908636"/>
            <a:chExt cx="3969837" cy="135339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995" y="2908636"/>
              <a:ext cx="3515161" cy="1353394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6543273" y="2914065"/>
              <a:ext cx="397559" cy="391247"/>
              <a:chOff x="9191876" y="1718465"/>
              <a:chExt cx="397559" cy="391247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9265426" y="1773772"/>
                <a:ext cx="252001" cy="252000"/>
                <a:chOff x="7698043" y="1584373"/>
                <a:chExt cx="223069" cy="225604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7698043" y="1584373"/>
                  <a:ext cx="223069" cy="225604"/>
                </a:xfrm>
                <a:prstGeom prst="roundRect">
                  <a:avLst>
                    <a:gd name="adj" fmla="val 28410"/>
                  </a:avLst>
                </a:prstGeom>
                <a:solidFill>
                  <a:srgbClr val="1FBADF"/>
                </a:solidFill>
                <a:ln w="28575">
                  <a:solidFill>
                    <a:srgbClr val="74D5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7739462" y="1628111"/>
                  <a:ext cx="140311" cy="140311"/>
                  <a:chOff x="7739462" y="1628111"/>
                  <a:chExt cx="140311" cy="140311"/>
                </a:xfrm>
              </p:grpSpPr>
              <p:sp>
                <p:nvSpPr>
                  <p:cNvPr id="80" name="모서리가 둥근 직사각형 79"/>
                  <p:cNvSpPr/>
                  <p:nvPr/>
                </p:nvSpPr>
                <p:spPr>
                  <a:xfrm>
                    <a:off x="7790725" y="1628111"/>
                    <a:ext cx="37785" cy="1403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모서리가 둥근 직사각형 80"/>
                  <p:cNvSpPr/>
                  <p:nvPr/>
                </p:nvSpPr>
                <p:spPr>
                  <a:xfrm rot="5400000">
                    <a:off x="7790725" y="1628111"/>
                    <a:ext cx="37785" cy="1403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" name="직사각형 3">
                <a:hlinkClick r:id="" action="ppaction://customshow?id=1&amp;return=true"/>
              </p:cNvPr>
              <p:cNvSpPr/>
              <p:nvPr/>
            </p:nvSpPr>
            <p:spPr>
              <a:xfrm>
                <a:off x="9191876" y="1718465"/>
                <a:ext cx="397559" cy="3912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직사각형 72">
            <a:hlinkClick r:id="rId8" action="ppaction://hlinksldjump"/>
          </p:cNvPr>
          <p:cNvSpPr/>
          <p:nvPr/>
        </p:nvSpPr>
        <p:spPr>
          <a:xfrm>
            <a:off x="9026884" y="3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02099" y="0"/>
            <a:ext cx="280152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673822"/>
            <a:ext cx="9117424" cy="35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4129200" y="1691443"/>
            <a:ext cx="5251066" cy="2982618"/>
            <a:chOff x="4129200" y="1875600"/>
            <a:chExt cx="5251066" cy="2982618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2"/>
            <a:srcRect l="4025" t="52392" r="70652" b="-698"/>
            <a:stretch/>
          </p:blipFill>
          <p:spPr>
            <a:xfrm>
              <a:off x="4129200" y="1876465"/>
              <a:ext cx="1615888" cy="2981753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2"/>
            <a:srcRect l="69575" t="52392" r="3925" b="-698"/>
            <a:stretch/>
          </p:blipFill>
          <p:spPr>
            <a:xfrm>
              <a:off x="7689304" y="1875600"/>
              <a:ext cx="1690962" cy="2981753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/>
            <a:srcRect l="27824" t="52392" r="28167" b="-698"/>
            <a:stretch/>
          </p:blipFill>
          <p:spPr>
            <a:xfrm>
              <a:off x="5385048" y="1875600"/>
              <a:ext cx="2808312" cy="2981753"/>
            </a:xfrm>
            <a:prstGeom prst="rect">
              <a:avLst/>
            </a:prstGeom>
          </p:spPr>
        </p:pic>
      </p:grpSp>
      <p:grpSp>
        <p:nvGrpSpPr>
          <p:cNvPr id="170" name="그룹 16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17" name="그룹 216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19" name="타원 2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0" name="직선 연결선 2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8" name="TextBox 217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09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11" name="직선 연결선 2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모서리가 둥근 직사각형 2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4" name="그룹 17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20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7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4" name="직선 연결선 1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2" name="직사각형 191">
            <a:hlinkClick r:id="rId4" action="ppaction://hlinksldjump"/>
          </p:cNvPr>
          <p:cNvSpPr/>
          <p:nvPr/>
        </p:nvSpPr>
        <p:spPr>
          <a:xfrm>
            <a:off x="8178736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hlinkClick r:id="rId5" action="ppaction://hlinksldjump"/>
          </p:cNvPr>
          <p:cNvSpPr/>
          <p:nvPr/>
        </p:nvSpPr>
        <p:spPr>
          <a:xfrm>
            <a:off x="8602810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6" action="ppaction://hlinksldjump"/>
          </p:cNvPr>
          <p:cNvSpPr/>
          <p:nvPr/>
        </p:nvSpPr>
        <p:spPr>
          <a:xfrm>
            <a:off x="9450958" y="27358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66720" y="985909"/>
            <a:ext cx="8736074" cy="464743"/>
            <a:chOff x="613943" y="-2430917"/>
            <a:chExt cx="8736074" cy="464743"/>
          </a:xfrm>
        </p:grpSpPr>
        <p:sp>
          <p:nvSpPr>
            <p:cNvPr id="80" name="TextBox 79"/>
            <p:cNvSpPr txBox="1"/>
            <p:nvPr/>
          </p:nvSpPr>
          <p:spPr>
            <a:xfrm>
              <a:off x="777457" y="-2430917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/>
                <a:t>주어진 선분의 양 끝에 크기가 </a:t>
              </a:r>
              <a:r>
                <a:rPr lang="en-US" altLang="ko-KR" dirty="0"/>
                <a:t>60</a:t>
              </a:r>
              <a:r>
                <a:rPr lang="ko-KR" altLang="en-US" dirty="0"/>
                <a:t>˚인 각을 그려 보세요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613943" y="-227251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1"/>
          <a:stretch/>
        </p:blipFill>
        <p:spPr>
          <a:xfrm>
            <a:off x="5461194" y="3870000"/>
            <a:ext cx="1436022" cy="491992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 rot="3600000">
            <a:off x="5886000" y="3029593"/>
            <a:ext cx="2856757" cy="0"/>
          </a:xfrm>
          <a:prstGeom prst="line">
            <a:avLst/>
          </a:prstGeom>
          <a:ln w="12700">
            <a:solidFill>
              <a:srgbClr val="00A9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7200000">
            <a:off x="4777200" y="3028727"/>
            <a:ext cx="2856757" cy="0"/>
          </a:xfrm>
          <a:prstGeom prst="line">
            <a:avLst/>
          </a:prstGeom>
          <a:ln w="12700">
            <a:solidFill>
              <a:srgbClr val="00A9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6631397" y="2925558"/>
            <a:ext cx="324000" cy="322933"/>
            <a:chOff x="4964713" y="2475902"/>
            <a:chExt cx="405203" cy="433965"/>
          </a:xfrm>
        </p:grpSpPr>
        <p:sp>
          <p:nvSpPr>
            <p:cNvPr id="88" name="타원 8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6"/>
          <a:stretch/>
        </p:blipFill>
        <p:spPr>
          <a:xfrm>
            <a:off x="6537176" y="3870000"/>
            <a:ext cx="1857752" cy="49199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5"/>
          <a:stretch/>
        </p:blipFill>
        <p:spPr>
          <a:xfrm>
            <a:off x="344488" y="1717200"/>
            <a:ext cx="3425439" cy="2818348"/>
          </a:xfrm>
          <a:prstGeom prst="rect">
            <a:avLst/>
          </a:prstGeom>
        </p:spPr>
      </p:pic>
      <p:sp>
        <p:nvSpPr>
          <p:cNvPr id="68" name="직사각형 67">
            <a:hlinkClick r:id="rId10" action="ppaction://hlinksldjump"/>
          </p:cNvPr>
          <p:cNvSpPr/>
          <p:nvPr/>
        </p:nvSpPr>
        <p:spPr>
          <a:xfrm>
            <a:off x="9026884" y="380276"/>
            <a:ext cx="360040" cy="312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410</Words>
  <PresentationFormat>A4 용지(210x297mm)</PresentationFormat>
  <Paragraphs>132</Paragraphs>
  <Slides>13</Slides>
  <Notes>0</Notes>
  <HiddenSlides>2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3</vt:i4>
      </vt:variant>
    </vt:vector>
  </HeadingPairs>
  <TitlesOfParts>
    <vt:vector size="21" baseType="lpstr">
      <vt:lpstr>맑은 고딕</vt:lpstr>
      <vt:lpstr>나눔고딕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  <vt:lpstr>재구성한 쇼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2021-04-22T11:45:20Z</dcterms:modified>
</cp:coreProperties>
</file>